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82" r:id="rId5"/>
    <p:sldId id="283" r:id="rId6"/>
    <p:sldId id="284" r:id="rId7"/>
    <p:sldId id="285" r:id="rId8"/>
    <p:sldId id="278" r:id="rId9"/>
    <p:sldId id="279" r:id="rId10"/>
    <p:sldId id="280" r:id="rId11"/>
    <p:sldId id="281" r:id="rId12"/>
    <p:sldId id="260" r:id="rId13"/>
    <p:sldId id="261" r:id="rId14"/>
    <p:sldId id="269" r:id="rId15"/>
    <p:sldId id="275" r:id="rId16"/>
    <p:sldId id="271" r:id="rId17"/>
    <p:sldId id="276" r:id="rId18"/>
    <p:sldId id="274" r:id="rId19"/>
    <p:sldId id="270" r:id="rId20"/>
    <p:sldId id="272" r:id="rId21"/>
    <p:sldId id="277" r:id="rId22"/>
    <p:sldId id="262" r:id="rId23"/>
    <p:sldId id="263" r:id="rId24"/>
    <p:sldId id="264" r:id="rId25"/>
    <p:sldId id="265" r:id="rId26"/>
    <p:sldId id="266" r:id="rId27"/>
    <p:sldId id="267" r:id="rId28"/>
    <p:sldId id="287" r:id="rId29"/>
    <p:sldId id="286" r:id="rId30"/>
    <p:sldId id="268" r:id="rId31"/>
  </p:sldIdLst>
  <p:sldSz cx="9144000" cy="6858000" type="screen4x3"/>
  <p:notesSz cx="6858000" cy="9144000"/>
  <p:custDataLst>
    <p:tags r:id="rId32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6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Заголовок и два объекта над тек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1524000" y="4038600"/>
            <a:ext cx="3429000" cy="1981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0C79D863-5123-43BF-9012-047B9EA7DF5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AF2C9EB-3CB9-41CA-B093-F28832A79328}" type="datetimeFigureOut">
              <a:rPr lang="ru-RU" smtClean="0"/>
              <a:pPr/>
              <a:t>06.11.2023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4AAFDE2-E27A-442D-A337-1C3C037005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00043"/>
            <a:ext cx="7772400" cy="928693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r>
              <a:rPr lang="ru-RU" b="1" dirty="0"/>
              <a:t>Семенной контроль	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1428736"/>
            <a:ext cx="8215370" cy="4714908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1.Развитие семеноведения и задачи контрольно-семенной службы в Республике. </a:t>
            </a:r>
          </a:p>
          <a:p>
            <a:pPr algn="l"/>
            <a:r>
              <a:rPr lang="ru-RU" dirty="0"/>
              <a:t>2.Требования к производству и использованию семян. (Закон о семеноводстве)</a:t>
            </a:r>
            <a:br>
              <a:rPr lang="ru-RU" dirty="0"/>
            </a:br>
            <a:r>
              <a:rPr lang="ru-RU" dirty="0"/>
              <a:t>3. Арбитражные определения качества семян.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/>
          <a:lstStyle/>
          <a:p>
            <a:pPr algn="l"/>
            <a:r>
              <a:rPr lang="ru-RU" sz="2800" b="1" dirty="0"/>
              <a:t>Закон Республики Казахстан от 08.02.2003 N 385-II ЗРК "О семеноводстве"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686800" cy="5483245"/>
          </a:xfrm>
        </p:spPr>
        <p:txBody>
          <a:bodyPr/>
          <a:lstStyle/>
          <a:p>
            <a:r>
              <a:rPr lang="ru-RU" dirty="0"/>
              <a:t>В законе отражено:</a:t>
            </a:r>
          </a:p>
          <a:p>
            <a:r>
              <a:rPr lang="ru-RU" dirty="0"/>
              <a:t>- Государственное регулирование и управление в области семеноводства;- организация семеноводства;</a:t>
            </a:r>
          </a:p>
          <a:p>
            <a:r>
              <a:rPr lang="ru-RU" dirty="0"/>
              <a:t>- особенности производства, заготовки, обработки, хранения, транспортировки, реализации и использования семян;</a:t>
            </a:r>
          </a:p>
          <a:p>
            <a:r>
              <a:rPr lang="ru-RU" dirty="0"/>
              <a:t>- порядок определения сортовых и посевных качеств семян ;</a:t>
            </a:r>
          </a:p>
          <a:p>
            <a:r>
              <a:rPr lang="ru-RU" dirty="0"/>
              <a:t>- сортоиспытание сельскохозяйственных растений;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/>
              <a:t>Сортовой и семенной контроль </a:t>
            </a:r>
            <a:r>
              <a:rPr lang="ru-RU" sz="2800" i="1" dirty="0"/>
              <a:t>включает: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472518" cy="5340369"/>
          </a:xfrm>
        </p:spPr>
        <p:txBody>
          <a:bodyPr/>
          <a:lstStyle/>
          <a:p>
            <a:r>
              <a:rPr lang="ru-RU" sz="2400" dirty="0"/>
              <a:t>- контроль за осуществлением мероприятий по производству, обработке, хранению, реализации и использованию семян на предмет соблюдения правил и норм семеноводства в следующие периоды:</a:t>
            </a:r>
          </a:p>
          <a:p>
            <a:r>
              <a:rPr lang="ru-RU" sz="2400" dirty="0"/>
              <a:t>посева;</a:t>
            </a:r>
          </a:p>
          <a:p>
            <a:r>
              <a:rPr lang="ru-RU" sz="2400" dirty="0"/>
              <a:t>вегетации сельскохозяйственных растений;</a:t>
            </a:r>
          </a:p>
          <a:p>
            <a:r>
              <a:rPr lang="ru-RU" sz="2400" dirty="0"/>
              <a:t>уборки;</a:t>
            </a:r>
          </a:p>
          <a:p>
            <a:r>
              <a:rPr lang="ru-RU" sz="2400" dirty="0"/>
              <a:t>засыпки семян;</a:t>
            </a:r>
          </a:p>
          <a:p>
            <a:r>
              <a:rPr lang="ru-RU" sz="2400" dirty="0"/>
              <a:t>хранения семян;</a:t>
            </a:r>
          </a:p>
          <a:p>
            <a:r>
              <a:rPr lang="ru-RU" sz="2400" dirty="0"/>
              <a:t>реализации (проверка подготовленных к реализации и реализованных партий семян, в том числе при экспорте и импорте, на соответствие их качества подтверждающим документам).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3B9368-8B09-492C-807F-A98CC461B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D5FF2F1-FDBB-4612-A5D9-B17536846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nsolas" panose="020B0609020204030204" pitchFamily="49" charset="0"/>
                <a:cs typeface="Consolas" panose="020B0609020204030204" pitchFamily="49" charset="0"/>
              </a:rPr>
              <a:t>Аттестованные производители семян до начала посева сообщают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nsolas" panose="020B0609020204030204" pitchFamily="49" charset="0"/>
                <a:cs typeface="Consolas" panose="020B0609020204030204" pitchFamily="49" charset="0"/>
              </a:rPr>
              <a:t> в соответствующие местные исполнительные органы о готовности полей для семеноводческого посева, после чего </a:t>
            </a:r>
            <a:r>
              <a:rPr lang="ru-RU" sz="3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nsolas" panose="020B0609020204030204" pitchFamily="49" charset="0"/>
                <a:cs typeface="Consolas" panose="020B0609020204030204" pitchFamily="49" charset="0"/>
              </a:rPr>
              <a:t>госсеминспекторы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nsolas" panose="020B0609020204030204" pitchFamily="49" charset="0"/>
                <a:cs typeface="Consolas" panose="020B0609020204030204" pitchFamily="49" charset="0"/>
              </a:rPr>
              <a:t> проводят проверку полей на предмет соблюдения </a:t>
            </a:r>
            <a:r>
              <a:rPr lang="ru-RU" sz="4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nsolas" panose="020B0609020204030204" pitchFamily="49" charset="0"/>
                <a:cs typeface="Consolas" panose="020B0609020204030204" pitchFamily="49" charset="0"/>
              </a:rPr>
              <a:t>пространственной изоляции, соблюдения севооборота, проведения необходимых агротехнических мероприятий, чистоты границ поля. </a:t>
            </a:r>
            <a:r>
              <a:rPr lang="ru-RU" sz="3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nsolas" panose="020B0609020204030204" pitchFamily="49" charset="0"/>
                <a:cs typeface="Consolas" panose="020B0609020204030204" pitchFamily="49" charset="0"/>
              </a:rPr>
              <a:t>По результатам проверки поля составляется отчет о проверке полей, предназначенных для семеноводческого посева по форме, согласно приложению 1 к настоящим Правилам.</a:t>
            </a:r>
            <a:endParaRPr lang="ru-KZ" sz="2400" dirty="0">
              <a:effectLst/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423555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98CF39-0EF7-45A0-B208-071D3E853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32656"/>
            <a:ext cx="8229600" cy="288032"/>
          </a:xfrm>
        </p:spPr>
        <p:txBody>
          <a:bodyPr/>
          <a:lstStyle/>
          <a:p>
            <a:r>
              <a:rPr lang="ru-RU" sz="2800" dirty="0">
                <a:solidFill>
                  <a:srgbClr val="000000"/>
                </a:solidFill>
                <a:latin typeface="OpenSans"/>
              </a:rPr>
              <a:t>К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OpenSans"/>
              </a:rPr>
              <a:t>рупнейшие поставщики семян в Казахстане</a:t>
            </a:r>
            <a:br>
              <a:rPr lang="ru-RU" b="0" i="0" dirty="0">
                <a:solidFill>
                  <a:srgbClr val="000000"/>
                </a:solidFill>
                <a:effectLst/>
                <a:latin typeface="OpenSans"/>
              </a:rPr>
            </a:br>
            <a:endParaRPr lang="ru-KZ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A18B45C-61D8-4121-921A-8264D41B5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447510"/>
            <a:ext cx="8496944" cy="6293858"/>
          </a:xfrm>
        </p:spPr>
      </p:pic>
    </p:spTree>
    <p:extLst>
      <p:ext uri="{BB962C8B-B14F-4D97-AF65-F5344CB8AC3E}">
        <p14:creationId xmlns:p14="http://schemas.microsoft.com/office/powerpoint/2010/main" val="3975191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73549F-7623-4C65-8F44-F496B559A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FFEF1B2-3750-497B-8395-A0204D5A08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99392"/>
            <a:ext cx="9144000" cy="6957392"/>
          </a:xfrm>
        </p:spPr>
      </p:pic>
    </p:spTree>
    <p:extLst>
      <p:ext uri="{BB962C8B-B14F-4D97-AF65-F5344CB8AC3E}">
        <p14:creationId xmlns:p14="http://schemas.microsoft.com/office/powerpoint/2010/main" val="1435231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627FFB-F780-48EE-AF5E-20EBBA1DF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CC1CB9F-C0AC-4EDC-A456-F6F63F568D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88640"/>
            <a:ext cx="9144000" cy="6768752"/>
          </a:xfrm>
        </p:spPr>
      </p:pic>
    </p:spTree>
    <p:extLst>
      <p:ext uri="{BB962C8B-B14F-4D97-AF65-F5344CB8AC3E}">
        <p14:creationId xmlns:p14="http://schemas.microsoft.com/office/powerpoint/2010/main" val="330169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350" y="260350"/>
            <a:ext cx="7740650" cy="1527175"/>
          </a:xfrm>
          <a:solidFill>
            <a:srgbClr val="FDDDC3"/>
          </a:solidFill>
        </p:spPr>
        <p:txBody>
          <a:bodyPr/>
          <a:lstStyle/>
          <a:p>
            <a:r>
              <a:rPr lang="ru-RU" sz="2400" b="1" i="1"/>
              <a:t>Контроль качества семян: - </a:t>
            </a:r>
            <a:r>
              <a:rPr lang="ru-RU" sz="2400" b="1" i="1">
                <a:solidFill>
                  <a:srgbClr val="FF0000"/>
                </a:solidFill>
              </a:rPr>
              <a:t>внутрихозяйственный</a:t>
            </a:r>
            <a:r>
              <a:rPr lang="ru-RU" sz="2400" b="1" i="1"/>
              <a:t> </a:t>
            </a:r>
            <a:r>
              <a:rPr lang="ru-RU" sz="2400" b="1" i="1">
                <a:solidFill>
                  <a:srgbClr val="FF0000"/>
                </a:solidFill>
              </a:rPr>
              <a:t>(Вн.х.к)</a:t>
            </a:r>
            <a:r>
              <a:rPr lang="ru-RU" sz="2400" b="1" i="1"/>
              <a:t>  </a:t>
            </a:r>
            <a:r>
              <a:rPr lang="ru-RU" sz="2400" b="1" i="1">
                <a:solidFill>
                  <a:srgbClr val="FF0000"/>
                </a:solidFill>
              </a:rPr>
              <a:t>государственный</a:t>
            </a:r>
            <a:r>
              <a:rPr lang="ru-RU" sz="2400" b="1" i="1"/>
              <a:t> </a:t>
            </a:r>
            <a:r>
              <a:rPr lang="ru-RU" sz="2400" b="1" i="1">
                <a:solidFill>
                  <a:srgbClr val="FF0000"/>
                </a:solidFill>
              </a:rPr>
              <a:t>Гк</a:t>
            </a:r>
            <a:r>
              <a:rPr lang="ru-RU" sz="2400" b="1" i="1"/>
              <a:t> ( сортовой и семенной)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989138"/>
            <a:ext cx="3429000" cy="4114800"/>
          </a:xfrm>
          <a:solidFill>
            <a:srgbClr val="FDDDC3"/>
          </a:solidFill>
        </p:spPr>
        <p:txBody>
          <a:bodyPr/>
          <a:lstStyle/>
          <a:p>
            <a:r>
              <a:rPr lang="ru-RU" sz="2000" b="1" i="1">
                <a:solidFill>
                  <a:srgbClr val="FF0000"/>
                </a:solidFill>
              </a:rPr>
              <a:t>Вн.хоз.контроль –</a:t>
            </a:r>
            <a:r>
              <a:rPr lang="ru-RU" sz="2000" b="1" i="1"/>
              <a:t> осуществляется агрономической службой хозяйства: соблюдение правил выращивания семян, уборки, хранения, борьбы с болезнями, вредителями, ведение документации.</a:t>
            </a:r>
          </a:p>
        </p:txBody>
      </p:sp>
      <p:pic>
        <p:nvPicPr>
          <p:cNvPr id="76805" name="Picture 5" descr="семена погрузк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35375" y="1839913"/>
            <a:ext cx="5508625" cy="3670300"/>
          </a:xfrm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Rectangle 4"/>
          <p:cNvSpPr>
            <a:spLocks noGrp="1" noChangeArrowheads="1"/>
          </p:cNvSpPr>
          <p:nvPr>
            <p:ph type="title"/>
          </p:nvPr>
        </p:nvSpPr>
        <p:spPr>
          <a:xfrm>
            <a:off x="1476375" y="188913"/>
            <a:ext cx="7667625" cy="719137"/>
          </a:xfrm>
          <a:solidFill>
            <a:srgbClr val="FBFEDA"/>
          </a:solidFill>
        </p:spPr>
        <p:txBody>
          <a:bodyPr/>
          <a:lstStyle/>
          <a:p>
            <a:pPr algn="ctr"/>
            <a:r>
              <a:rPr lang="ru-RU" sz="2400" b="1" i="1">
                <a:solidFill>
                  <a:srgbClr val="FF0000"/>
                </a:solidFill>
              </a:rPr>
              <a:t>Государственный  </a:t>
            </a:r>
            <a:r>
              <a:rPr lang="ru-RU" sz="2400" b="1" i="1">
                <a:solidFill>
                  <a:srgbClr val="4E1989"/>
                </a:solidFill>
              </a:rPr>
              <a:t>семенной </a:t>
            </a:r>
            <a:r>
              <a:rPr lang="ru-RU" sz="2400" b="1" i="1">
                <a:solidFill>
                  <a:srgbClr val="FF0000"/>
                </a:solidFill>
              </a:rPr>
              <a:t>контроль</a:t>
            </a:r>
          </a:p>
        </p:txBody>
      </p:sp>
      <p:sp>
        <p:nvSpPr>
          <p:cNvPr id="8499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922838" y="908050"/>
            <a:ext cx="4221162" cy="5543550"/>
          </a:xfrm>
          <a:solidFill>
            <a:srgbClr val="FBFEDA"/>
          </a:solidFill>
        </p:spPr>
        <p:txBody>
          <a:bodyPr/>
          <a:lstStyle/>
          <a:p>
            <a:endParaRPr lang="ru-RU" sz="2000" b="1" i="1">
              <a:solidFill>
                <a:srgbClr val="FF0000"/>
              </a:solidFill>
            </a:endParaRPr>
          </a:p>
          <a:p>
            <a:r>
              <a:rPr lang="ru-RU" sz="2000" b="1" i="1"/>
              <a:t>После уборки семян определяются их посевные качества </a:t>
            </a:r>
            <a:r>
              <a:rPr lang="ru-RU" sz="2000" b="1" i="1">
                <a:solidFill>
                  <a:srgbClr val="FF0000"/>
                </a:solidFill>
              </a:rPr>
              <a:t>(П.К.).</a:t>
            </a:r>
          </a:p>
          <a:p>
            <a:r>
              <a:rPr lang="ru-RU" sz="2000" b="1" i="1">
                <a:solidFill>
                  <a:srgbClr val="FF0000"/>
                </a:solidFill>
              </a:rPr>
              <a:t>П.К.</a:t>
            </a:r>
            <a:r>
              <a:rPr lang="ru-RU" sz="2000" b="1" i="1"/>
              <a:t> – это совокупность свойств семян, характеризующих их пригодность к посеву.</a:t>
            </a:r>
          </a:p>
          <a:p>
            <a:r>
              <a:rPr lang="ru-RU" sz="2000" b="1" i="1">
                <a:solidFill>
                  <a:srgbClr val="FF0000"/>
                </a:solidFill>
              </a:rPr>
              <a:t>П.К </a:t>
            </a:r>
            <a:r>
              <a:rPr lang="ru-RU" sz="2000" b="1" i="1"/>
              <a:t>: чистота, всхожесть, энергия прорастания, жизнеспособность, масса 1000 семян, влажность, зараженность болезнями, заселенность вредителями, сила роста</a:t>
            </a:r>
          </a:p>
          <a:p>
            <a:endParaRPr lang="ru-RU" sz="2000" b="1" i="1"/>
          </a:p>
        </p:txBody>
      </p:sp>
      <p:pic>
        <p:nvPicPr>
          <p:cNvPr id="84999" name="Picture 7" descr="посчет семян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05038"/>
            <a:ext cx="4932363" cy="28448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DDDC3"/>
          </a:solidFill>
        </p:spPr>
        <p:txBody>
          <a:bodyPr/>
          <a:lstStyle/>
          <a:p>
            <a:pPr algn="ctr"/>
            <a:r>
              <a:rPr lang="ru-RU" sz="2000" b="1" i="1"/>
              <a:t>Работа по определению П.К. начинается в хозяйстве. Сначала формируется партия семян</a:t>
            </a:r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16113"/>
            <a:ext cx="8893175" cy="4476750"/>
          </a:xfrm>
          <a:solidFill>
            <a:srgbClr val="FBFEDA"/>
          </a:solidFill>
        </p:spPr>
        <p:txBody>
          <a:bodyPr/>
          <a:lstStyle/>
          <a:p>
            <a:r>
              <a:rPr lang="ru-RU" sz="2800" b="1" i="1"/>
              <a:t>1.</a:t>
            </a:r>
            <a:r>
              <a:rPr lang="ru-RU" sz="2800" b="1" i="1">
                <a:solidFill>
                  <a:srgbClr val="FF0000"/>
                </a:solidFill>
              </a:rPr>
              <a:t> Партия семян</a:t>
            </a:r>
            <a:r>
              <a:rPr lang="ru-RU" sz="2800" b="1" i="1"/>
              <a:t>: семена одной культуры, сорта, одного года урожая, одной сортовой чистоты и др.</a:t>
            </a:r>
          </a:p>
          <a:p>
            <a:r>
              <a:rPr lang="ru-RU" sz="2800" b="1" i="1"/>
              <a:t>Если партия большая, ее разбивают на контрольные единицы (К.Е.)</a:t>
            </a:r>
          </a:p>
          <a:p>
            <a:r>
              <a:rPr lang="ru-RU" sz="2800" b="1" i="1">
                <a:solidFill>
                  <a:srgbClr val="FF0000"/>
                </a:solidFill>
              </a:rPr>
              <a:t>Контрольная единица</a:t>
            </a:r>
            <a:r>
              <a:rPr lang="ru-RU" sz="2800" b="1" i="1"/>
              <a:t> - предельное количество семян партии, от которого отбирают одну среднюю пробу (</a:t>
            </a:r>
            <a:r>
              <a:rPr lang="ru-RU" sz="1600" b="1" i="1"/>
              <a:t>напр. </a:t>
            </a:r>
            <a:r>
              <a:rPr lang="ru-RU" sz="2800" b="1" i="1"/>
              <a:t>для зерновых культур – 600 ц)</a:t>
            </a:r>
          </a:p>
          <a:p>
            <a:endParaRPr lang="ru-RU" sz="2800" b="1" i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2" name="Rectangle 4"/>
          <p:cNvSpPr>
            <a:spLocks noChangeArrowheads="1"/>
          </p:cNvSpPr>
          <p:nvPr/>
        </p:nvSpPr>
        <p:spPr bwMode="auto">
          <a:xfrm>
            <a:off x="611188" y="63797"/>
            <a:ext cx="8064500" cy="923330"/>
          </a:xfrm>
          <a:prstGeom prst="rect">
            <a:avLst/>
          </a:prstGeom>
          <a:solidFill>
            <a:srgbClr val="FBFEDA"/>
          </a:solidFill>
          <a:ln w="9525">
            <a:solidFill>
              <a:srgbClr val="F8FFD5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ru-RU" b="1" dirty="0">
                <a:solidFill>
                  <a:schemeClr val="tx2"/>
                </a:solidFill>
                <a:cs typeface="Times New Roman" pitchFamily="18" charset="0"/>
              </a:rPr>
              <a:t>Масса контрольной единицы, </a:t>
            </a:r>
            <a:endParaRPr lang="ru-RU" b="1" dirty="0">
              <a:solidFill>
                <a:schemeClr val="tx2"/>
              </a:solidFill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  <a:cs typeface="Times New Roman" pitchFamily="18" charset="0"/>
              </a:rPr>
              <a:t>средней пробы и навески для основных сельскохозяйственных культур</a:t>
            </a:r>
            <a:endParaRPr lang="ru-RU" b="1" dirty="0">
              <a:solidFill>
                <a:schemeClr val="tx2"/>
              </a:solidFill>
            </a:endParaRPr>
          </a:p>
        </p:txBody>
      </p:sp>
      <p:graphicFrame>
        <p:nvGraphicFramePr>
          <p:cNvPr id="150858" name="Group 330"/>
          <p:cNvGraphicFramePr>
            <a:graphicFrameLocks noGrp="1"/>
          </p:cNvGraphicFramePr>
          <p:nvPr/>
        </p:nvGraphicFramePr>
        <p:xfrm>
          <a:off x="323528" y="1196975"/>
          <a:ext cx="8820472" cy="5636578"/>
        </p:xfrm>
        <a:graphic>
          <a:graphicData uri="http://schemas.openxmlformats.org/drawingml/2006/table">
            <a:tbl>
              <a:tblPr/>
              <a:tblGrid>
                <a:gridCol w="3529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0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0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4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7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24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Масса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контрольной единицы, ц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средней пробы, г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Навес-ки, г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зерновые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Пшеница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Рожь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Тритикале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Ячмень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38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Овес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Просо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Кукуруза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Сорго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Рис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Гречиха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kumimoji="0" lang="ru-RU" sz="2000" b="1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FE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i="1" dirty="0"/>
              <a:t>Контроль производства семян у производителей семян, аттестованных в установленном порядке, включает следующие этапы: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686800" cy="4911741"/>
          </a:xfrm>
        </p:spPr>
        <p:txBody>
          <a:bodyPr/>
          <a:lstStyle/>
          <a:p>
            <a:r>
              <a:rPr lang="ru-RU" sz="2800" dirty="0"/>
              <a:t>-проверку полей, подготовленных для посева семян, - один раз в год перед посевом;</a:t>
            </a:r>
          </a:p>
          <a:p>
            <a:r>
              <a:rPr lang="ru-RU" sz="2800" dirty="0"/>
              <a:t>-проверку сортовых посевов в период вегетации - три раза в год;</a:t>
            </a:r>
          </a:p>
          <a:p>
            <a:r>
              <a:rPr lang="ru-RU" sz="2800" dirty="0"/>
              <a:t>-контроль апробации и полевых обследований сортовых и гибридных посевов — один раз в период апробации;</a:t>
            </a:r>
          </a:p>
          <a:p>
            <a:r>
              <a:rPr lang="ru-RU" sz="2800" dirty="0"/>
              <a:t>-контроль сбора (уборки), транспортировки, обработки (очистки) и хранения семян, готовности семенохранилищ - по два раза на каждый вид контроля в год;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357322"/>
          </a:xfrm>
        </p:spPr>
        <p:txBody>
          <a:bodyPr/>
          <a:lstStyle/>
          <a:p>
            <a:r>
              <a:rPr lang="ru-RU" sz="2400" b="1" i="1" dirty="0"/>
              <a:t>Контроль за проведением экспертизы сортовых и посевных качеств семян, </a:t>
            </a:r>
            <a:r>
              <a:rPr lang="ru-RU" sz="2400" b="1" dirty="0"/>
              <a:t>аттестованных лабораториями по экспертизе качества семян, за соблюдением ими нормативных правовых актов и стандартов в области семеноводства: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501222" cy="4525963"/>
          </a:xfrm>
        </p:spPr>
        <p:txBody>
          <a:bodyPr/>
          <a:lstStyle/>
          <a:p>
            <a:r>
              <a:rPr lang="ru-RU" sz="2800" dirty="0"/>
              <a:t>-два раза в год в период экспертизы качества семян, а также в порядке контроля при осуществлении государственных закупок услуг по экспертизе качества семян;</a:t>
            </a:r>
          </a:p>
          <a:p>
            <a:r>
              <a:rPr lang="ru-RU" sz="2800" dirty="0"/>
              <a:t>-в случае предъявления претензий к производителям семян, а также несогласия с результатами исследований семян на сортовые и посевные качества, выданными аттестованными лабораториями по экспертизе качества семян;</a:t>
            </a:r>
          </a:p>
          <a:p>
            <a:r>
              <a:rPr lang="ru-RU" sz="2800" dirty="0"/>
              <a:t>Проверку в период апробации работы аттестованных </a:t>
            </a:r>
            <a:r>
              <a:rPr lang="ru-RU" sz="2800" dirty="0" err="1"/>
              <a:t>апробаторов</a:t>
            </a:r>
            <a:r>
              <a:rPr lang="ru-RU" sz="2800" dirty="0"/>
              <a:t>, а также производителей семян на предмет соблюдения ими норм </a:t>
            </a:r>
            <a:r>
              <a:rPr lang="ru-RU" sz="2800" i="1" dirty="0"/>
              <a:t>Закона</a:t>
            </a:r>
            <a:endParaRPr lang="ru-RU" sz="2800" dirty="0"/>
          </a:p>
          <a:p>
            <a:endParaRPr lang="ru-RU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796908"/>
          </a:xfrm>
        </p:spPr>
        <p:txBody>
          <a:bodyPr/>
          <a:lstStyle/>
          <a:p>
            <a:pPr algn="l"/>
            <a:r>
              <a:rPr lang="x-none"/>
              <a:t> </a:t>
            </a:r>
            <a:r>
              <a:rPr lang="x-none" sz="2800" b="1"/>
              <a:t>Государственное   регулирование   в   области   семеноводства осуществляется посредством: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r>
              <a:rPr lang="x-none" sz="2400"/>
              <a:t>1) аттестации субъектов семеноводства;</a:t>
            </a:r>
            <a:endParaRPr lang="ru-RU" sz="2400" dirty="0"/>
          </a:p>
          <a:p>
            <a:r>
              <a:rPr lang="x-none" sz="2400"/>
              <a:t> 2) ведения Государственного реестра селекционных  достижений, допущенных к использованию в Республике Казахстан;</a:t>
            </a:r>
            <a:endParaRPr lang="ru-RU" sz="2400" dirty="0"/>
          </a:p>
          <a:p>
            <a:r>
              <a:rPr lang="x-none" sz="2400"/>
              <a:t>3)  обязательной  экспертизы  семян  на  сортовые  и посевные качества;</a:t>
            </a:r>
            <a:endParaRPr lang="ru-RU" sz="2400" dirty="0"/>
          </a:p>
          <a:p>
            <a:r>
              <a:rPr lang="x-none" sz="2400"/>
              <a:t>4)   проведения   государственного    контроля   в    области семеноводства, в том числе сортового и семенного контроля;</a:t>
            </a:r>
            <a:endParaRPr lang="ru-RU" sz="2400" dirty="0"/>
          </a:p>
          <a:p>
            <a:r>
              <a:rPr lang="x-none" sz="2400"/>
              <a:t>5)  контроля  за  деятельностью  аттестованных производителей семян   на соответствие их квалификационным</a:t>
            </a:r>
            <a:r>
              <a:rPr lang="ru-RU" sz="2400" dirty="0"/>
              <a:t> </a:t>
            </a:r>
            <a:r>
              <a:rPr lang="x-none" sz="2400"/>
              <a:t>требованиям, установленным уполномоченным  государственным  органом  в области семеноводства;</a:t>
            </a:r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170122_21455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357166"/>
            <a:ext cx="9144000" cy="6500834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/>
              <a:t>8)государственного обеспечения  сортоиспытания сельскохозяйственных   растений,   экспертизы   качества    семян, мероприятий по карантину и защите растений;   </a:t>
            </a:r>
            <a:endParaRPr lang="ru-RU" dirty="0"/>
          </a:p>
          <a:p>
            <a:r>
              <a:rPr lang="x-none"/>
              <a:t>  9)формирования государственных ресурсов семян и контроля  за их количественно-качественным состоянием;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wheat-bushel-wallpaper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00035" y="285728"/>
            <a:ext cx="8429684" cy="5840435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_3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3" y="214290"/>
            <a:ext cx="8501122" cy="6357982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>
              <a:buNone/>
            </a:pPr>
            <a:r>
              <a:rPr lang="x-none" sz="2800"/>
              <a:t>6)проведения  научных исследований   фундаментального   и прикладного характера  по  сохранению, развитию и использованию генофонда сельскохозяйственных   растений в соответствии с законодательством Республики Казахстан;</a:t>
            </a:r>
            <a:endParaRPr lang="ru-RU" sz="2800" dirty="0"/>
          </a:p>
          <a:p>
            <a:pPr>
              <a:buNone/>
            </a:pPr>
            <a:r>
              <a:rPr lang="x-none" sz="2800"/>
              <a:t>7) субсидирования   производства   оригинальных  семян   и удешевления   стоимости   реализуемых  отечественным сельскохозяйственным  товаропроизводителям  элитных  семян сортов, допущенных  к  использованию  в   Республике  Казахстан  и   (или) признанных перспективными;</a:t>
            </a:r>
            <a:endParaRPr lang="ru-RU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sz="2800" b="1" dirty="0"/>
              <a:t>Арбитражные определения качества семян проводят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9429784" cy="5126055"/>
          </a:xfrm>
        </p:spPr>
        <p:txBody>
          <a:bodyPr/>
          <a:lstStyle/>
          <a:p>
            <a:r>
              <a:rPr lang="ru-RU" dirty="0"/>
              <a:t>по требованию  заготовительных  и  других  организаций в тех случаях, когда показатели качества семян в документах отправителя расходятся с результатами последующей проверки  семян  на  месте  получения  на   величин</a:t>
            </a:r>
            <a:r>
              <a:rPr lang="kk-KZ" dirty="0"/>
              <a:t>ы,</a:t>
            </a:r>
            <a:r>
              <a:rPr lang="ru-RU" dirty="0"/>
              <a:t>    превышающие допустимые отклонения</a:t>
            </a:r>
          </a:p>
          <a:p>
            <a:r>
              <a:rPr lang="ru-RU" dirty="0"/>
              <a:t>Арбитражные определения качества семян проводят областные государственные семенные инспекции по следующим показателям чистоте и примесям всхожести подлинности семян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novyy-mekhanizm-v-semenovodstv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9144000" cy="6572272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14290"/>
            <a:ext cx="8229600" cy="1143000"/>
          </a:xfrm>
        </p:spPr>
        <p:txBody>
          <a:bodyPr/>
          <a:lstStyle/>
          <a:p>
            <a:r>
              <a:rPr lang="ru-RU" sz="2800" b="1" i="1" dirty="0"/>
              <a:t>«О семеноводстве» .</a:t>
            </a:r>
            <a:br>
              <a:rPr lang="ru-RU" sz="2800" b="1" dirty="0"/>
            </a:br>
            <a:r>
              <a:rPr lang="ru-RU" sz="2800" b="1" i="1" dirty="0"/>
              <a:t>Производители семян обязаны: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686800" cy="5054617"/>
          </a:xfrm>
        </p:spPr>
        <p:txBody>
          <a:bodyPr/>
          <a:lstStyle/>
          <a:p>
            <a:r>
              <a:rPr lang="ru-RU" dirty="0"/>
              <a:t>-соблюдать утвержденные уполномоченным органом технологические требования, схемы производства, правила хранения и реализации семян, обеспечивать их количественную и качественную сохранность;</a:t>
            </a:r>
          </a:p>
          <a:p>
            <a:r>
              <a:rPr lang="ru-RU" dirty="0"/>
              <a:t>- использовать для посева семена сортов, включенных в Государственный реестр селекционных достижений, допущенных к использованию в Республике Казахстан, а также сортов, признанных перспективными;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/>
          <a:lstStyle/>
          <a:p>
            <a:r>
              <a:rPr lang="ru-RU" dirty="0"/>
              <a:t>- при производстве элитных семян с целью их дальнейшей реализации, в том числе за пределы государства, приобретать оригинальные семена сортов и родительские формы гибридов;</a:t>
            </a:r>
          </a:p>
          <a:p>
            <a:r>
              <a:rPr lang="ru-RU" dirty="0"/>
              <a:t>- при реализации семян представлять документы, подтверждающие их сортовые и посевные качества, а также характеристику (описание) сорта;</a:t>
            </a:r>
          </a:p>
          <a:p>
            <a:r>
              <a:rPr lang="ru-RU" dirty="0"/>
              <a:t>- проводить апробацию сортовых посевов в порядке, установленном уполномоченным органом;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472518" cy="6126163"/>
          </a:xfrm>
        </p:spPr>
        <p:txBody>
          <a:bodyPr/>
          <a:lstStyle/>
          <a:p>
            <a:r>
              <a:rPr lang="ru-RU" dirty="0"/>
              <a:t>- проводить экспертизу посевных качеств семян, предназначенных для реализации, использования на посев и создания страховых и переходящих фондов;</a:t>
            </a:r>
          </a:p>
          <a:p>
            <a:r>
              <a:rPr lang="ru-RU" dirty="0"/>
              <a:t>- обеспечивать систематическое обследование посевов (посадок), территорий, семяочистительных машин и механизмов, складов на выявление карантинных объектов и проводить мероприятия по борьбе с ними;</a:t>
            </a:r>
          </a:p>
          <a:p>
            <a:r>
              <a:rPr lang="ru-RU" dirty="0"/>
              <a:t>- создавать страховые и переходящие фонды семян сельскохозяйственных растений за счет собственных средств в объемах, согласованных с уполномоченным органом.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/>
          <a:lstStyle/>
          <a:p>
            <a:r>
              <a:rPr lang="ru-RU" dirty="0"/>
              <a:t> проводить </a:t>
            </a:r>
            <a:r>
              <a:rPr lang="ru-RU" dirty="0" err="1"/>
              <a:t>сортообновление</a:t>
            </a:r>
            <a:r>
              <a:rPr lang="ru-RU" dirty="0"/>
              <a:t> и сортосмену в порядке и сроки, которые установлены уполномоченным органом;</a:t>
            </a:r>
          </a:p>
          <a:p>
            <a:r>
              <a:rPr lang="ru-RU" dirty="0"/>
              <a:t>- гарантировать соответствие семян, подлежащих реализации, сортовым и посевным качествам, указанным в документе на семена;</a:t>
            </a:r>
          </a:p>
          <a:p>
            <a:r>
              <a:rPr lang="ru-RU" dirty="0"/>
              <a:t>- вести учет количества, происхождения реализованных и использованных на собственные нужды семян, их сортовых и посевных качеств.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r>
              <a:rPr lang="ru-RU" dirty="0"/>
              <a:t>Определение сортовых качеств семян сельскохозяйственных растений проводится посредством апробации посевов, грунтовой оценки и лабораторных сортовых испытаний в соответствии с требованиями, установленными нормативными правовыми актами, нормативными документами по стандартизации, и является обязательным для аттестованных производителей семян.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3966"/>
          </a:xfrm>
        </p:spPr>
        <p:txBody>
          <a:bodyPr/>
          <a:lstStyle/>
          <a:p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-285776"/>
            <a:ext cx="8229600" cy="6411939"/>
          </a:xfrm>
        </p:spPr>
        <p:txBody>
          <a:bodyPr/>
          <a:lstStyle/>
          <a:p>
            <a:r>
              <a:rPr lang="ru-RU" dirty="0"/>
              <a:t>Определение посевных качеств семян, подлежащих реализации и использованию для посева, проводится посредством отбора проб семян и последующего их анализа в лабораториях по экспертизе качества семян, аттестованных в порядке, установленном настоящим Законом.</a:t>
            </a:r>
          </a:p>
          <a:p>
            <a:r>
              <a:rPr lang="ru-RU" dirty="0"/>
              <a:t>Семена, признанные по результатам семенной экспертизы непригодными для использования по назначению, подлежат дополнительной обработке, утилизации и (или) уничтожению в порядке, установленном техническими регламентами.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431CA1-31D9-4BD2-99B0-908FA5EB5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4A68EF9-F707-48F4-9A74-1711F214C9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144000" cy="6741368"/>
          </a:xfrm>
        </p:spPr>
      </p:pic>
    </p:spTree>
    <p:extLst>
      <p:ext uri="{BB962C8B-B14F-4D97-AF65-F5344CB8AC3E}">
        <p14:creationId xmlns:p14="http://schemas.microsoft.com/office/powerpoint/2010/main" val="2181667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86C06-39F3-4F2F-B09D-C7F1F67FF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86F9E10-010D-4402-8A9D-8241FF9037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3084" y="274638"/>
            <a:ext cx="8450916" cy="6466730"/>
          </a:xfrm>
        </p:spPr>
      </p:pic>
    </p:spTree>
    <p:extLst>
      <p:ext uri="{BB962C8B-B14F-4D97-AF65-F5344CB8AC3E}">
        <p14:creationId xmlns:p14="http://schemas.microsoft.com/office/powerpoint/2010/main" val="41461135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r>
              <a:rPr lang="ru-RU" b="1" dirty="0"/>
              <a:t>Вопросы самопроверки</a:t>
            </a:r>
            <a:r>
              <a:rPr lang="ru-RU" i="1" dirty="0"/>
              <a:t>:</a:t>
            </a:r>
            <a:br>
              <a:rPr lang="ru-RU" dirty="0"/>
            </a:br>
            <a:r>
              <a:rPr lang="ru-RU" dirty="0"/>
              <a:t>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/>
          <a:lstStyle/>
          <a:p>
            <a:r>
              <a:rPr lang="ru-RU" dirty="0"/>
              <a:t>1. Взаимосвязь качества семян с урожайностью в потомстве.</a:t>
            </a:r>
          </a:p>
          <a:p>
            <a:r>
              <a:rPr lang="ru-RU" dirty="0"/>
              <a:t>2. Структура контрольно – семенной службы РК.</a:t>
            </a:r>
          </a:p>
          <a:p>
            <a:r>
              <a:rPr lang="ru-RU" dirty="0"/>
              <a:t>3. Задачи семенной службы РК.</a:t>
            </a:r>
          </a:p>
          <a:p>
            <a:r>
              <a:rPr lang="ru-RU" dirty="0"/>
              <a:t>4. Законодательные акты в области семеноведения и семеноводства РК, их сущность.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a6d5475b4ac5ebfb40d2c7cc07d35fee6ad57e5"/>
</p:tagLst>
</file>

<file path=ppt/theme/theme1.xml><?xml version="1.0" encoding="utf-8"?>
<a:theme xmlns:a="http://schemas.openxmlformats.org/drawingml/2006/main" name="РЕЖИМЫ ХРАНЕНИЯ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ПОСЕВНЫЕ КАЧЕСТВА СЕМЯН</Template>
  <TotalTime>224</TotalTime>
  <Words>1320</Words>
  <Application>Microsoft Office PowerPoint</Application>
  <PresentationFormat>Экран (4:3)</PresentationFormat>
  <Paragraphs>128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Consolas</vt:lpstr>
      <vt:lpstr>OpenSans</vt:lpstr>
      <vt:lpstr>Times New Roman</vt:lpstr>
      <vt:lpstr>РЕЖИМЫ ХРАНЕНИЯ</vt:lpstr>
      <vt:lpstr> Семенной контроль  </vt:lpstr>
      <vt:lpstr>Закон Республики Казахстан от 08.02.2003 N 385-II ЗРК "О семеноводстве" </vt:lpstr>
      <vt:lpstr>Сортовой и семенной контроль включает: </vt:lpstr>
      <vt:lpstr>Презентация PowerPoint</vt:lpstr>
      <vt:lpstr>Крупнейшие поставщики семян в Казахстане </vt:lpstr>
      <vt:lpstr>Презентация PowerPoint</vt:lpstr>
      <vt:lpstr>Презентация PowerPoint</vt:lpstr>
      <vt:lpstr>Контроль качества семян: - внутрихозяйственный (Вн.х.к)  государственный Гк ( сортовой и семенной)</vt:lpstr>
      <vt:lpstr>Государственный  семенной контроль</vt:lpstr>
      <vt:lpstr>Работа по определению П.К. начинается в хозяйстве. Сначала формируется партия семян</vt:lpstr>
      <vt:lpstr>Презентация PowerPoint</vt:lpstr>
      <vt:lpstr>Контроль производства семян у производителей семян, аттестованных в установленном порядке, включает следующие этапы: </vt:lpstr>
      <vt:lpstr>Контроль за проведением экспертизы сортовых и посевных качеств семян, аттестованных лабораториями по экспертизе качества семян, за соблюдением ими нормативных правовых актов и стандартов в области семеноводства: </vt:lpstr>
      <vt:lpstr> Государственное   регулирование   в   области   семеноводства осуществляется посредством:</vt:lpstr>
      <vt:lpstr>Презентация PowerPoint</vt:lpstr>
      <vt:lpstr>.</vt:lpstr>
      <vt:lpstr>Презентация PowerPoint</vt:lpstr>
      <vt:lpstr>Презентация PowerPoint</vt:lpstr>
      <vt:lpstr>.</vt:lpstr>
      <vt:lpstr>Арбитражные определения качества семян проводят</vt:lpstr>
      <vt:lpstr>Презентация PowerPoint</vt:lpstr>
      <vt:lpstr>«О семеноводстве» . Производители семян обязаны: </vt:lpstr>
      <vt:lpstr>.</vt:lpstr>
      <vt:lpstr>.</vt:lpstr>
      <vt:lpstr>.</vt:lpstr>
      <vt:lpstr>.</vt:lpstr>
      <vt:lpstr>.</vt:lpstr>
      <vt:lpstr>Презентация PowerPoint</vt:lpstr>
      <vt:lpstr>Презентация PowerPoint</vt:lpstr>
      <vt:lpstr>Вопросы самопроверки: .</vt:lpstr>
    </vt:vector>
  </TitlesOfParts>
  <Company>RePack by SPecialiST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Семенной контроль</dc:title>
  <dc:creator>User</dc:creator>
  <cp:lastModifiedBy>auzhanovam@bk.ru</cp:lastModifiedBy>
  <cp:revision>26</cp:revision>
  <dcterms:created xsi:type="dcterms:W3CDTF">2017-01-21T14:37:38Z</dcterms:created>
  <dcterms:modified xsi:type="dcterms:W3CDTF">2023-11-06T02:59:57Z</dcterms:modified>
</cp:coreProperties>
</file>