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7"/>
  </p:notesMasterIdLst>
  <p:sldIdLst>
    <p:sldId id="256" r:id="rId2"/>
    <p:sldId id="271" r:id="rId3"/>
    <p:sldId id="272" r:id="rId4"/>
    <p:sldId id="273" r:id="rId5"/>
    <p:sldId id="274" r:id="rId6"/>
    <p:sldId id="275" r:id="rId7"/>
    <p:sldId id="277" r:id="rId8"/>
    <p:sldId id="276" r:id="rId9"/>
    <p:sldId id="278" r:id="rId10"/>
    <p:sldId id="265" r:id="rId11"/>
    <p:sldId id="266" r:id="rId12"/>
    <p:sldId id="264" r:id="rId13"/>
    <p:sldId id="267" r:id="rId14"/>
    <p:sldId id="263" r:id="rId15"/>
    <p:sldId id="268" r:id="rId16"/>
    <p:sldId id="270" r:id="rId17"/>
    <p:sldId id="262" r:id="rId18"/>
    <p:sldId id="279" r:id="rId19"/>
    <p:sldId id="280" r:id="rId20"/>
    <p:sldId id="257" r:id="rId21"/>
    <p:sldId id="258" r:id="rId22"/>
    <p:sldId id="260" r:id="rId23"/>
    <p:sldId id="281" r:id="rId24"/>
    <p:sldId id="259" r:id="rId25"/>
    <p:sldId id="26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69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69110-E0AC-42C5-A807-59FCF0523B21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849F30-797E-4C11-A8D7-AB1757ACF7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181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67B1561-626C-4FFE-9623-2BD9BC85D1DC}" type="slidenum">
              <a:rPr lang="ru-RU"/>
              <a:pPr eaLnBrk="1" hangingPunct="1"/>
              <a:t>16</a:t>
            </a:fld>
            <a:endParaRPr lang="ru-RU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FC8C6C-3230-47C6-B2F1-7003EDAE328A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5E0B1F-B730-4B9F-8D65-C99A93D1AC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FC8C6C-3230-47C6-B2F1-7003EDAE328A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5E0B1F-B730-4B9F-8D65-C99A93D1AC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FC8C6C-3230-47C6-B2F1-7003EDAE328A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5E0B1F-B730-4B9F-8D65-C99A93D1AC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FC8C6C-3230-47C6-B2F1-7003EDAE328A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5E0B1F-B730-4B9F-8D65-C99A93D1AC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FC8C6C-3230-47C6-B2F1-7003EDAE328A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5E0B1F-B730-4B9F-8D65-C99A93D1AC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FC8C6C-3230-47C6-B2F1-7003EDAE328A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5E0B1F-B730-4B9F-8D65-C99A93D1AC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FC8C6C-3230-47C6-B2F1-7003EDAE328A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5E0B1F-B730-4B9F-8D65-C99A93D1AC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FC8C6C-3230-47C6-B2F1-7003EDAE328A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5E0B1F-B730-4B9F-8D65-C99A93D1AC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FC8C6C-3230-47C6-B2F1-7003EDAE328A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5E0B1F-B730-4B9F-8D65-C99A93D1AC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FC8C6C-3230-47C6-B2F1-7003EDAE328A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5E0B1F-B730-4B9F-8D65-C99A93D1AC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FC8C6C-3230-47C6-B2F1-7003EDAE328A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5E0B1F-B730-4B9F-8D65-C99A93D1AC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EFC8C6C-3230-47C6-B2F1-7003EDAE328A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CC5E0B1F-B730-4B9F-8D65-C99A93D1AC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054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EFC8C6C-3230-47C6-B2F1-7003EDAE328A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CC5E0B1F-B730-4B9F-8D65-C99A93D1AC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EFC8C6C-3230-47C6-B2F1-7003EDAE328A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CC5E0B1F-B730-4B9F-8D65-C99A93D1AC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EFC8C6C-3230-47C6-B2F1-7003EDAE328A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CC5E0B1F-B730-4B9F-8D65-C99A93D1AC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D93022-62BC-43D2-878E-182F16FC2DE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575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CEFC8C6C-3230-47C6-B2F1-7003EDAE328A}" type="datetimeFigureOut">
              <a:rPr lang="ru-RU" smtClean="0"/>
              <a:t>13.11.2023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C5E0B1F-B730-4B9F-8D65-C99A93D1AC0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60649"/>
            <a:ext cx="8458200" cy="194421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ПОКОЙ И ЖИЗНЕСПОСОБНОСТЬ СЕМЯН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412776"/>
            <a:ext cx="7848872" cy="2520280"/>
          </a:xfrm>
        </p:spPr>
        <p:txBody>
          <a:bodyPr>
            <a:normAutofit lnSpcReduction="10000"/>
          </a:bodyPr>
          <a:lstStyle/>
          <a:p>
            <a:pPr algn="l"/>
            <a:r>
              <a:rPr lang="ru-RU" b="1" dirty="0">
                <a:solidFill>
                  <a:srgbClr val="002060"/>
                </a:solidFill>
              </a:rPr>
              <a:t>1.Первичный и вторичный покой семян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2.Жизнеспособность семян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3.Способы выведения из состояния покоя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501008"/>
            <a:ext cx="8712968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76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/>
              <a:t>Покой семян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lnSpcReduction="10000"/>
          </a:bodyPr>
          <a:lstStyle/>
          <a:p>
            <a:r>
              <a:rPr lang="ru-RU" dirty="0"/>
              <a:t>- это такое состояние жизнеспособных семян, при котором они не прорастают или прорастают замедленно или только при специфические условиях. В этот период зерно иногда имеет плохие хлебопекарные качества. </a:t>
            </a:r>
          </a:p>
          <a:p>
            <a:r>
              <a:rPr lang="ru-RU" dirty="0"/>
              <a:t>Различают два вида покоя семян: </a:t>
            </a:r>
          </a:p>
          <a:p>
            <a:r>
              <a:rPr lang="ru-RU" dirty="0"/>
              <a:t>семенной (или вынужденный)</a:t>
            </a:r>
          </a:p>
          <a:p>
            <a:r>
              <a:rPr lang="ru-RU" dirty="0"/>
              <a:t>органический. Последний делится на </a:t>
            </a:r>
            <a:r>
              <a:rPr lang="ru-RU" b="1" dirty="0"/>
              <a:t>первичный покой </a:t>
            </a:r>
            <a:r>
              <a:rPr lang="ru-RU" dirty="0"/>
              <a:t>(или период дозревания) и </a:t>
            </a:r>
            <a:r>
              <a:rPr lang="ru-RU" b="1" dirty="0"/>
              <a:t>вторичный.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2365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Семенной покой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наблюдается, при отсутствии благоприятных условий для прорастания семян. </a:t>
            </a:r>
          </a:p>
          <a:p>
            <a:r>
              <a:rPr lang="ru-RU" dirty="0"/>
              <a:t>Например: при хранении семян или когда семена лежат в почве, но не прорастают вследствие не­достатка влаги или из-за низкой температуры.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5034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Покой</a:t>
            </a:r>
            <a:r>
              <a:rPr lang="ru-RU" dirty="0"/>
              <a:t> - это выработанное растениями в процессе эволюции свойство, способствующее сохранению вида в природе и обеспечивающее прорастание семян в условиях, благоприятных для развития растений</a:t>
            </a:r>
          </a:p>
        </p:txBody>
      </p:sp>
    </p:spTree>
    <p:extLst>
      <p:ext uri="{BB962C8B-B14F-4D97-AF65-F5344CB8AC3E}">
        <p14:creationId xmlns:p14="http://schemas.microsoft.com/office/powerpoint/2010/main" val="1109795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Первичный покой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семян -наследственный видовой признак. И. Г. </a:t>
            </a:r>
            <a:r>
              <a:rPr lang="ru-RU" dirty="0" err="1"/>
              <a:t>Строна</a:t>
            </a:r>
            <a:r>
              <a:rPr lang="ru-RU" dirty="0"/>
              <a:t> (1966) и др. считают, что виды и в меньшей мере сорта различаются по глубине покоя и его продолжительности. При глубоком покое почти все семена не дают всходов за определенный период, а после прохождения этого периода наблюдается дружное прорастание всех семян.</a:t>
            </a:r>
          </a:p>
        </p:txBody>
      </p:sp>
    </p:spTree>
    <p:extLst>
      <p:ext uri="{BB962C8B-B14F-4D97-AF65-F5344CB8AC3E}">
        <p14:creationId xmlns:p14="http://schemas.microsoft.com/office/powerpoint/2010/main" val="4022837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Продолжительность послеубо­рочного дозревания характеризуется тем, что при определении всхожести прорастает некоторая часть семян, а затем прорастающих семян становится все  больше и постепенно все они прорастают.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4777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Причиной покоя семян может быть морфологическая незре­лость зародыша, когда некоторые ткани не полностью дифференцированы, а также не завершены биохимические процессы. Поэтому первичный покой называют периодом послеуборочного до­зревания семян. </a:t>
            </a:r>
          </a:p>
        </p:txBody>
      </p:sp>
    </p:spTree>
    <p:extLst>
      <p:ext uri="{BB962C8B-B14F-4D97-AF65-F5344CB8AC3E}">
        <p14:creationId xmlns:p14="http://schemas.microsoft.com/office/powerpoint/2010/main" val="419863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179388" y="260350"/>
            <a:ext cx="87487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>
              <a:defRPr/>
            </a:pPr>
            <a:r>
              <a:rPr lang="ru-RU" sz="2400" b="1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Послеуборочное дозревание зерна</a:t>
            </a:r>
            <a:r>
              <a:rPr lang="ru-RU" sz="2400" b="1" i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– это комплекс процессов, улучшающих посевные и технологические показатели качества зерна при хранении.  </a:t>
            </a:r>
          </a:p>
        </p:txBody>
      </p:sp>
      <p:graphicFrame>
        <p:nvGraphicFramePr>
          <p:cNvPr id="13360" name="Group 48"/>
          <p:cNvGraphicFramePr>
            <a:graphicFrameLocks noGrp="1"/>
          </p:cNvGraphicFramePr>
          <p:nvPr>
            <p:ph/>
          </p:nvPr>
        </p:nvGraphicFramePr>
        <p:xfrm>
          <a:off x="468313" y="2420938"/>
          <a:ext cx="8229600" cy="2502218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Культура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Период дозревания, дни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Пшеница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Рожь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Кукуруза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Горох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Просо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Гречиха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344" name="Text Box 32"/>
          <p:cNvSpPr txBox="1">
            <a:spLocks noChangeArrowheads="1"/>
          </p:cNvSpPr>
          <p:nvPr/>
        </p:nvSpPr>
        <p:spPr bwMode="auto">
          <a:xfrm>
            <a:off x="0" y="1676400"/>
            <a:ext cx="8113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 b="1" i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Период послеуборочного дозревания зависит от культуры.</a:t>
            </a:r>
          </a:p>
        </p:txBody>
      </p:sp>
    </p:spTree>
    <p:extLst>
      <p:ext uri="{BB962C8B-B14F-4D97-AF65-F5344CB8AC3E}">
        <p14:creationId xmlns:p14="http://schemas.microsoft.com/office/powerpoint/2010/main" val="744267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ru-RU" dirty="0"/>
              <a:t>Семена часто могут впадать в состояние </a:t>
            </a:r>
            <a:r>
              <a:rPr lang="ru-RU" b="1" dirty="0"/>
              <a:t>вторичного (или индуцированного) покоя</a:t>
            </a:r>
            <a:r>
              <a:rPr lang="ru-RU" dirty="0"/>
              <a:t>. Он возникает у семян вследствие очень не­благоприятных условий (высокая или - низкая температура, осве­щение, темнота и т. д.). Этот тип покоя может наступать у семян с законченным послеуборочным дозреванием или даже до его окончания. </a:t>
            </a:r>
          </a:p>
        </p:txBody>
      </p:sp>
    </p:spTree>
    <p:extLst>
      <p:ext uri="{BB962C8B-B14F-4D97-AF65-F5344CB8AC3E}">
        <p14:creationId xmlns:p14="http://schemas.microsoft.com/office/powerpoint/2010/main" val="651343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/>
              <a:t>-</a:t>
            </a:r>
            <a:endParaRPr lang="ru-RU"/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5697538"/>
          </a:xfrm>
        </p:spPr>
        <p:txBody>
          <a:bodyPr/>
          <a:lstStyle/>
          <a:p>
            <a:pPr eaLnBrk="1" hangingPunct="1"/>
            <a:r>
              <a:rPr lang="ru-RU" b="1"/>
              <a:t>Дыхание </a:t>
            </a:r>
            <a:r>
              <a:rPr lang="ru-RU"/>
              <a:t>один из важнейших физиологических процессов. </a:t>
            </a:r>
            <a:endParaRPr lang="en-US"/>
          </a:p>
          <a:p>
            <a:pPr eaLnBrk="1" hangingPunct="1"/>
            <a:r>
              <a:rPr lang="ru-RU"/>
              <a:t>Дышат все компоненты зерновой массы. При дыхании происходит распад органического вещества с выделением СО</a:t>
            </a:r>
            <a:r>
              <a:rPr lang="ru-RU" baseline="-25000"/>
              <a:t>2</a:t>
            </a:r>
            <a:r>
              <a:rPr lang="ru-RU"/>
              <a:t>, воды и тепла, которые ухудшают условия хранения. При хранении и дыхании наблюдается 2 вида диссимиляции (распада)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930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/>
              <a:t>-</a:t>
            </a:r>
            <a:endParaRPr lang="ru-RU"/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457200" y="571500"/>
            <a:ext cx="8229600" cy="5554663"/>
          </a:xfrm>
        </p:spPr>
        <p:txBody>
          <a:bodyPr/>
          <a:lstStyle/>
          <a:p>
            <a:pPr eaLnBrk="1" hangingPunct="1"/>
            <a:r>
              <a:rPr lang="ru-RU"/>
              <a:t> </a:t>
            </a:r>
            <a:r>
              <a:rPr lang="ru-RU" b="1"/>
              <a:t>Интенсивность дыхания зависит от следующих факторов</a:t>
            </a:r>
            <a:r>
              <a:rPr lang="ru-RU"/>
              <a:t>:</a:t>
            </a:r>
          </a:p>
          <a:p>
            <a:pPr eaLnBrk="1" hangingPunct="1"/>
            <a:r>
              <a:rPr lang="ru-RU"/>
              <a:t>1.влажности и температуры зерновой массы</a:t>
            </a:r>
          </a:p>
          <a:p>
            <a:pPr eaLnBrk="1" hangingPunct="1"/>
            <a:r>
              <a:rPr lang="ru-RU"/>
              <a:t>2.доступа воздуха</a:t>
            </a:r>
          </a:p>
          <a:p>
            <a:pPr eaLnBrk="1" hangingPunct="1"/>
            <a:r>
              <a:rPr lang="ru-RU"/>
              <a:t>3. состояния спелости зерна</a:t>
            </a:r>
          </a:p>
          <a:p>
            <a:pPr eaLnBrk="1" hangingPunct="1"/>
            <a:r>
              <a:rPr lang="ru-RU"/>
              <a:t>4.условий уборки и транспортировки зерна</a:t>
            </a:r>
          </a:p>
          <a:p>
            <a:pPr eaLnBrk="1" hangingPunct="1"/>
            <a:r>
              <a:rPr lang="ru-RU"/>
              <a:t>5.выполненности, крупности зерна</a:t>
            </a:r>
          </a:p>
          <a:p>
            <a:pPr eaLnBrk="1" hangingPunct="1"/>
            <a:r>
              <a:rPr lang="ru-RU"/>
              <a:t>6.ботанических особенностей.</a:t>
            </a:r>
          </a:p>
        </p:txBody>
      </p:sp>
    </p:spTree>
    <p:extLst>
      <p:ext uri="{BB962C8B-B14F-4D97-AF65-F5344CB8AC3E}">
        <p14:creationId xmlns:p14="http://schemas.microsoft.com/office/powerpoint/2010/main" val="2525104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813" y="260350"/>
            <a:ext cx="7010400" cy="1527175"/>
          </a:xfrm>
          <a:solidFill>
            <a:srgbClr val="EFFC9E"/>
          </a:solidFill>
        </p:spPr>
        <p:txBody>
          <a:bodyPr/>
          <a:lstStyle/>
          <a:p>
            <a:r>
              <a:rPr lang="ru-RU" sz="2800" i="1">
                <a:solidFill>
                  <a:srgbClr val="FF0000"/>
                </a:solidFill>
              </a:rPr>
              <a:t>Дыхание семян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905000"/>
            <a:ext cx="7151688" cy="4114800"/>
          </a:xfrm>
          <a:solidFill>
            <a:srgbClr val="EFFC9E"/>
          </a:solidFill>
        </p:spPr>
        <p:txBody>
          <a:bodyPr>
            <a:normAutofit lnSpcReduction="10000"/>
          </a:bodyPr>
          <a:lstStyle/>
          <a:p>
            <a:pPr marL="174625" indent="-174625">
              <a:buFont typeface="Wingdings" pitchFamily="2" charset="2"/>
              <a:buNone/>
            </a:pPr>
            <a:r>
              <a:rPr lang="ru-RU" sz="1800" b="1" i="1"/>
              <a:t>Период от уборки до посева (хранение) – это </a:t>
            </a:r>
            <a:r>
              <a:rPr lang="ru-RU" sz="1800" b="1" i="1">
                <a:solidFill>
                  <a:srgbClr val="FF0000"/>
                </a:solidFill>
              </a:rPr>
              <a:t>относительный покой</a:t>
            </a:r>
            <a:r>
              <a:rPr lang="ru-RU" sz="1800" b="1" i="1"/>
              <a:t> в жизни семян, но жизненные функции в семенах – </a:t>
            </a:r>
            <a:r>
              <a:rPr lang="ru-RU" sz="1800" b="1" i="1">
                <a:solidFill>
                  <a:srgbClr val="FF0000"/>
                </a:solidFill>
              </a:rPr>
              <a:t>дыхание,</a:t>
            </a:r>
            <a:r>
              <a:rPr lang="ru-RU" sz="1800" b="1" i="1"/>
              <a:t> изменение влажности и химического состава </a:t>
            </a:r>
            <a:r>
              <a:rPr lang="ru-RU" sz="1800" b="1" i="1">
                <a:solidFill>
                  <a:srgbClr val="FF0000"/>
                </a:solidFill>
              </a:rPr>
              <a:t>не затухают</a:t>
            </a:r>
            <a:r>
              <a:rPr lang="ru-RU" sz="1800" b="1" i="1"/>
              <a:t>.</a:t>
            </a:r>
          </a:p>
          <a:p>
            <a:pPr marL="174625" indent="-174625">
              <a:buFont typeface="Wingdings" pitchFamily="2" charset="2"/>
              <a:buNone/>
            </a:pPr>
            <a:r>
              <a:rPr lang="ru-RU" sz="1800" b="1" i="1"/>
              <a:t>Созревшее семя дышит, расходуя сухое вещество, при этом выделяется </a:t>
            </a:r>
            <a:r>
              <a:rPr lang="ru-RU" sz="1800" b="1" i="1">
                <a:solidFill>
                  <a:srgbClr val="FF0000"/>
                </a:solidFill>
              </a:rPr>
              <a:t>углекислый газ, вода, тепло.</a:t>
            </a:r>
          </a:p>
          <a:p>
            <a:pPr marL="174625" indent="-174625">
              <a:buFont typeface="Wingdings" pitchFamily="2" charset="2"/>
              <a:buNone/>
            </a:pPr>
            <a:r>
              <a:rPr lang="ru-RU" sz="1800" b="1" i="1"/>
              <a:t>У хорошо высушенного семени дыхание слабое.</a:t>
            </a:r>
          </a:p>
          <a:p>
            <a:pPr marL="174625" indent="-174625">
              <a:buFont typeface="Wingdings" pitchFamily="2" charset="2"/>
              <a:buNone/>
            </a:pPr>
            <a:r>
              <a:rPr lang="ru-RU" sz="1800" b="1" i="1">
                <a:solidFill>
                  <a:srgbClr val="FF0000"/>
                </a:solidFill>
              </a:rPr>
              <a:t>Критическая влажность</a:t>
            </a:r>
            <a:r>
              <a:rPr lang="ru-RU" sz="1800" b="1" i="1"/>
              <a:t>  </a:t>
            </a:r>
            <a:r>
              <a:rPr lang="ru-RU" sz="1800" b="1" i="1">
                <a:solidFill>
                  <a:srgbClr val="FF0000"/>
                </a:solidFill>
              </a:rPr>
              <a:t>14-16 %,</a:t>
            </a:r>
            <a:r>
              <a:rPr lang="ru-RU" sz="1800" b="1" i="1"/>
              <a:t> при повышении влажности – </a:t>
            </a:r>
            <a:r>
              <a:rPr lang="ru-RU" sz="1800" b="1" i="1">
                <a:solidFill>
                  <a:srgbClr val="FF0000"/>
                </a:solidFill>
              </a:rPr>
              <a:t>дыхание резко возрастает</a:t>
            </a:r>
            <a:r>
              <a:rPr lang="ru-RU" sz="1800" b="1" i="1"/>
              <a:t>, происходит самосогревание семян, развивается микрофлора, семена плесневеют, теряют посевные и товарные качества.</a:t>
            </a:r>
          </a:p>
          <a:p>
            <a:pPr marL="174625" indent="-174625">
              <a:buFont typeface="Wingdings" pitchFamily="2" charset="2"/>
              <a:buNone/>
            </a:pPr>
            <a:r>
              <a:rPr lang="ru-RU" sz="1800" b="1" i="1">
                <a:solidFill>
                  <a:srgbClr val="FF0000"/>
                </a:solidFill>
              </a:rPr>
              <a:t>Равновесная влажность семян</a:t>
            </a:r>
            <a:r>
              <a:rPr lang="ru-RU" sz="1800" b="1" i="1"/>
              <a:t> – меняется в соответ- ствии с </a:t>
            </a:r>
            <a:r>
              <a:rPr lang="en-US" sz="1800" b="1" i="1"/>
              <a:t>W </a:t>
            </a:r>
            <a:r>
              <a:rPr lang="ru-RU" sz="1800" b="1" i="1"/>
              <a:t>и</a:t>
            </a:r>
            <a:r>
              <a:rPr lang="en-US" sz="1800" b="1" i="1"/>
              <a:t> t </a:t>
            </a:r>
            <a:r>
              <a:rPr lang="ru-RU" sz="1800" b="1" i="1"/>
              <a:t> воздуха. Наиболее опасно сочетание высокой температуры и высокой влажности воздуха</a:t>
            </a:r>
          </a:p>
        </p:txBody>
      </p:sp>
    </p:spTree>
    <p:extLst>
      <p:ext uri="{BB962C8B-B14F-4D97-AF65-F5344CB8AC3E}">
        <p14:creationId xmlns:p14="http://schemas.microsoft.com/office/powerpoint/2010/main" val="1427955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/>
              <a:t>-</a:t>
            </a:r>
            <a:endParaRPr lang="ru-RU"/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5929313"/>
          </a:xfrm>
        </p:spPr>
        <p:txBody>
          <a:bodyPr/>
          <a:lstStyle/>
          <a:p>
            <a:pPr eaLnBrk="1" hangingPunct="1"/>
            <a:r>
              <a:rPr lang="ru-RU" sz="2800"/>
              <a:t>Интенсивность дыхания </a:t>
            </a:r>
          </a:p>
          <a:p>
            <a:pPr eaLnBrk="1" hangingPunct="1"/>
            <a:r>
              <a:rPr lang="ru-RU" sz="2800"/>
              <a:t>сухих зерен злаковых культур влажностью до 14%, масличных до 10% ничтожна. Они устойчивы, их можно хранить насыпью до 30м и более.</a:t>
            </a:r>
          </a:p>
          <a:p>
            <a:pPr eaLnBrk="1" hangingPunct="1"/>
            <a:r>
              <a:rPr lang="ru-RU" sz="2800"/>
              <a:t>зерен средней сухости (на грани критической влажности)   в 2-4 раза интенсивнее сухого зерна, но у такого зерна малый газообмен, поэтому оно устойчиво при хранении.</a:t>
            </a:r>
          </a:p>
          <a:p>
            <a:pPr eaLnBrk="1" hangingPunct="1"/>
            <a:r>
              <a:rPr lang="ru-RU" sz="2800"/>
              <a:t>влажное зерно дышит в 4-8 раз интенсивнее сухого зерна</a:t>
            </a:r>
          </a:p>
          <a:p>
            <a:pPr eaLnBrk="1" hangingPunct="1"/>
            <a:r>
              <a:rPr lang="ru-RU" sz="2800"/>
              <a:t>сырое - (более 17%)  в 20-30 раз интенсивнее.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737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657225" y="188913"/>
            <a:ext cx="7662863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indent="571500" algn="ctr"/>
            <a:r>
              <a:rPr lang="ru-RU" sz="2400" b="1"/>
              <a:t>Суммарно дыхание можно представить:</a:t>
            </a:r>
          </a:p>
          <a:p>
            <a:pPr indent="571500" algn="ctr"/>
            <a:endParaRPr lang="ru-RU" sz="2400" b="1"/>
          </a:p>
          <a:p>
            <a:pPr indent="571500" algn="ctr"/>
            <a:r>
              <a:rPr lang="ru-RU" sz="2400" b="1">
                <a:solidFill>
                  <a:srgbClr val="FF0000"/>
                </a:solidFill>
              </a:rPr>
              <a:t>Аэробное</a:t>
            </a:r>
          </a:p>
          <a:p>
            <a:pPr indent="571500" algn="ctr"/>
            <a:r>
              <a:rPr lang="ru-RU" sz="2400" b="1"/>
              <a:t>С</a:t>
            </a:r>
            <a:r>
              <a:rPr lang="ru-RU" sz="1400" b="1"/>
              <a:t>6</a:t>
            </a:r>
            <a:r>
              <a:rPr lang="ru-RU" sz="2400" b="1"/>
              <a:t> Н</a:t>
            </a:r>
            <a:r>
              <a:rPr lang="ru-RU" sz="1400" b="1"/>
              <a:t>12</a:t>
            </a:r>
            <a:r>
              <a:rPr lang="ru-RU" sz="2400" b="1"/>
              <a:t> О</a:t>
            </a:r>
            <a:r>
              <a:rPr lang="ru-RU" sz="1400" b="1"/>
              <a:t>6</a:t>
            </a:r>
            <a:r>
              <a:rPr lang="ru-RU" sz="2400" b="1"/>
              <a:t> + 6О</a:t>
            </a:r>
            <a:r>
              <a:rPr lang="ru-RU" sz="1400" b="1"/>
              <a:t>2</a:t>
            </a:r>
            <a:r>
              <a:rPr lang="ru-RU" sz="2400" b="1"/>
              <a:t> = 6СО</a:t>
            </a:r>
            <a:r>
              <a:rPr lang="ru-RU" sz="1400" b="1"/>
              <a:t>2</a:t>
            </a:r>
            <a:r>
              <a:rPr lang="ru-RU" sz="2400" b="1"/>
              <a:t> + 6Н</a:t>
            </a:r>
            <a:r>
              <a:rPr lang="ru-RU" sz="1400" b="1"/>
              <a:t>2</a:t>
            </a:r>
            <a:r>
              <a:rPr lang="ru-RU" sz="2400" b="1"/>
              <a:t> О + 2696кДж (674 ккал)</a:t>
            </a:r>
          </a:p>
          <a:p>
            <a:pPr indent="571500" algn="ctr"/>
            <a:endParaRPr lang="ru-RU" sz="2400" b="1"/>
          </a:p>
          <a:p>
            <a:pPr indent="571500" algn="ctr"/>
            <a:r>
              <a:rPr lang="ru-RU" sz="2400" b="1">
                <a:solidFill>
                  <a:srgbClr val="FF0000"/>
                </a:solidFill>
              </a:rPr>
              <a:t>Анаэробное</a:t>
            </a:r>
          </a:p>
          <a:p>
            <a:pPr indent="571500" algn="ctr"/>
            <a:r>
              <a:rPr lang="ru-RU" sz="2400" b="1"/>
              <a:t> С</a:t>
            </a:r>
            <a:r>
              <a:rPr lang="ru-RU" sz="1400" b="1"/>
              <a:t>6</a:t>
            </a:r>
            <a:r>
              <a:rPr lang="ru-RU" sz="2400" b="1"/>
              <a:t> Н</a:t>
            </a:r>
            <a:r>
              <a:rPr lang="ru-RU" sz="1400" b="1"/>
              <a:t>12</a:t>
            </a:r>
            <a:r>
              <a:rPr lang="ru-RU" sz="2400" b="1"/>
              <a:t> О</a:t>
            </a:r>
            <a:r>
              <a:rPr lang="ru-RU" sz="1400" b="1"/>
              <a:t>6</a:t>
            </a:r>
            <a:r>
              <a:rPr lang="ru-RU" sz="2400" b="1"/>
              <a:t> =26СО</a:t>
            </a:r>
            <a:r>
              <a:rPr lang="ru-RU" sz="1400" b="1"/>
              <a:t>2</a:t>
            </a:r>
            <a:r>
              <a:rPr lang="ru-RU" sz="2400" b="1"/>
              <a:t> + 2С</a:t>
            </a:r>
            <a:r>
              <a:rPr lang="ru-RU" sz="1400" b="1"/>
              <a:t>2</a:t>
            </a:r>
            <a:r>
              <a:rPr lang="ru-RU" sz="2400" b="1"/>
              <a:t> Н</a:t>
            </a:r>
            <a:r>
              <a:rPr lang="ru-RU" sz="1400" b="1"/>
              <a:t>2</a:t>
            </a:r>
            <a:r>
              <a:rPr lang="ru-RU" sz="2400" b="1"/>
              <a:t>ОН +113,3 кДж (28 ккал)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539750" y="2786063"/>
            <a:ext cx="835342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571500"/>
            <a:r>
              <a:rPr lang="ru-RU" sz="2400" u="sng">
                <a:solidFill>
                  <a:srgbClr val="FF0000"/>
                </a:solidFill>
              </a:rPr>
              <a:t>Интенсивность дыхания</a:t>
            </a:r>
            <a:r>
              <a:rPr lang="ru-RU" sz="2400"/>
              <a:t> определяется по количеству СО</a:t>
            </a:r>
            <a:r>
              <a:rPr lang="ru-RU" sz="1400"/>
              <a:t>2</a:t>
            </a:r>
            <a:r>
              <a:rPr lang="ru-RU" sz="2400"/>
              <a:t>, выделенного 1 кг зерна за 24 часа.</a:t>
            </a:r>
          </a:p>
          <a:p>
            <a:pPr indent="571500"/>
            <a:r>
              <a:rPr lang="ru-RU" sz="2400"/>
              <a:t>В результате диссимиляции происходят следующие процессы:</a:t>
            </a:r>
          </a:p>
          <a:p>
            <a:pPr indent="571500">
              <a:buFont typeface="Wingdings" pitchFamily="2" charset="2"/>
              <a:buChar char="Ø"/>
            </a:pPr>
            <a:r>
              <a:rPr lang="ru-RU" sz="2400"/>
              <a:t>Потеря сухих веществ</a:t>
            </a:r>
          </a:p>
          <a:p>
            <a:pPr indent="571500">
              <a:buFont typeface="Wingdings" pitchFamily="2" charset="2"/>
              <a:buChar char="Ø"/>
            </a:pPr>
            <a:r>
              <a:rPr lang="ru-RU" sz="2400"/>
              <a:t>Увеличение влажности воздуха межзерновых пространств</a:t>
            </a:r>
          </a:p>
          <a:p>
            <a:pPr indent="571500">
              <a:buFont typeface="Wingdings" pitchFamily="2" charset="2"/>
              <a:buChar char="Ø"/>
            </a:pPr>
            <a:r>
              <a:rPr lang="ru-RU" sz="2400"/>
              <a:t>Изменение состава воздуха межзерновых пространств</a:t>
            </a:r>
          </a:p>
          <a:p>
            <a:pPr indent="571500">
              <a:buFont typeface="Wingdings" pitchFamily="2" charset="2"/>
              <a:buChar char="Ø"/>
            </a:pPr>
            <a:r>
              <a:rPr lang="ru-RU" sz="2400"/>
              <a:t>Выделение тепла.</a:t>
            </a:r>
          </a:p>
        </p:txBody>
      </p:sp>
    </p:spTree>
    <p:extLst>
      <p:ext uri="{BB962C8B-B14F-4D97-AF65-F5344CB8AC3E}">
        <p14:creationId xmlns:p14="http://schemas.microsoft.com/office/powerpoint/2010/main" val="2081043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/>
              <a:t>-</a:t>
            </a:r>
            <a:endParaRPr lang="ru-RU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57200" y="428625"/>
            <a:ext cx="8229600" cy="5697538"/>
          </a:xfrm>
        </p:spPr>
        <p:txBody>
          <a:bodyPr/>
          <a:lstStyle/>
          <a:p>
            <a:pPr eaLnBrk="1" hangingPunct="1"/>
            <a:r>
              <a:rPr lang="ru-RU"/>
              <a:t>Период послеуборочного дозревания длится от 1-2 до 6 месяцев, и зависит от условий созревания , уборки и хранения зерна. Созревшее зерно и семена имеют низкую влажность и находятся в состоянии </a:t>
            </a:r>
            <a:r>
              <a:rPr lang="ru-RU" b="1"/>
              <a:t>покоя, </a:t>
            </a:r>
            <a:r>
              <a:rPr lang="ru-RU"/>
              <a:t>когда в них происходит замедленный обмен веществ. Покой семян полезен, так как предохраняет их от преждевременного прорастания и гибели под воздействием условий внешней среды.</a:t>
            </a:r>
          </a:p>
        </p:txBody>
      </p:sp>
    </p:spTree>
    <p:extLst>
      <p:ext uri="{BB962C8B-B14F-4D97-AF65-F5344CB8AC3E}">
        <p14:creationId xmlns:p14="http://schemas.microsoft.com/office/powerpoint/2010/main" val="1260220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323850" y="255588"/>
            <a:ext cx="8440738" cy="556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571500"/>
            <a:r>
              <a:rPr lang="ru-RU" sz="2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Долговечность семян</a:t>
            </a:r>
            <a:r>
              <a:rPr lang="ru-RU" sz="2400" b="1" i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– период в течении которого зерно и семена сохраняют свои потребительские свойства посевные, технологические, продовольственные).</a:t>
            </a:r>
          </a:p>
          <a:p>
            <a:pPr indent="571500"/>
            <a:endParaRPr lang="ru-RU" sz="2400" b="1" i="1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indent="571500"/>
            <a:r>
              <a:rPr lang="ru-RU" sz="2400" b="1" i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Долговечность бывает:</a:t>
            </a:r>
          </a:p>
          <a:p>
            <a:pPr indent="571500"/>
            <a:r>
              <a:rPr lang="ru-RU" sz="2400" b="1" i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а) </a:t>
            </a:r>
            <a:r>
              <a:rPr lang="ru-RU" sz="2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биологическая</a:t>
            </a:r>
            <a:r>
              <a:rPr lang="ru-RU" sz="2400" b="1" i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– период в течении которого сохраняется всхожесть, хотя бы единичных семян (5-10 шт.).</a:t>
            </a:r>
          </a:p>
          <a:p>
            <a:pPr indent="571500"/>
            <a:r>
              <a:rPr lang="ru-RU" sz="2400" b="1" i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б) </a:t>
            </a:r>
            <a:r>
              <a:rPr lang="ru-RU" sz="2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хозяйственная</a:t>
            </a:r>
            <a:r>
              <a:rPr lang="ru-RU" sz="2400" b="1" i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– в течении которого всхожесть отвечает требованиям, норме (3-5 шт.).</a:t>
            </a:r>
          </a:p>
          <a:p>
            <a:pPr indent="571500"/>
            <a:r>
              <a:rPr lang="ru-RU" sz="2400" b="1" i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в) </a:t>
            </a:r>
            <a:r>
              <a:rPr lang="ru-RU" sz="2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технологическая</a:t>
            </a:r>
            <a:r>
              <a:rPr lang="ru-RU" sz="2400" b="1" i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– срок хранения товарных партий зерна, используемых на пищевые, кормовые и технологические цели.</a:t>
            </a:r>
          </a:p>
        </p:txBody>
      </p:sp>
    </p:spTree>
    <p:extLst>
      <p:ext uri="{BB962C8B-B14F-4D97-AF65-F5344CB8AC3E}">
        <p14:creationId xmlns:p14="http://schemas.microsoft.com/office/powerpoint/2010/main" val="2016516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Rectangle 4"/>
          <p:cNvSpPr>
            <a:spLocks noGrp="1" noChangeArrowheads="1"/>
          </p:cNvSpPr>
          <p:nvPr>
            <p:ph type="title"/>
          </p:nvPr>
        </p:nvSpPr>
        <p:spPr>
          <a:xfrm>
            <a:off x="1835150" y="333375"/>
            <a:ext cx="6696075" cy="792163"/>
          </a:xfrm>
          <a:solidFill>
            <a:srgbClr val="FEF1E6"/>
          </a:solidFill>
        </p:spPr>
        <p:txBody>
          <a:bodyPr>
            <a:normAutofit fontScale="90000"/>
          </a:bodyPr>
          <a:lstStyle/>
          <a:p>
            <a:pPr algn="ctr"/>
            <a:br>
              <a:rPr lang="ru-RU" sz="2400" b="1" i="1">
                <a:solidFill>
                  <a:srgbClr val="FF0000"/>
                </a:solidFill>
              </a:rPr>
            </a:br>
            <a:r>
              <a:rPr lang="ru-RU" sz="2400" b="1" i="1">
                <a:solidFill>
                  <a:srgbClr val="FF0000"/>
                </a:solidFill>
              </a:rPr>
              <a:t>Способы улучшения качества семян после уборки и подготовка к посеву</a:t>
            </a:r>
            <a:br>
              <a:rPr lang="ru-RU" sz="2400" b="1" i="1">
                <a:solidFill>
                  <a:srgbClr val="FF0000"/>
                </a:solidFill>
              </a:rPr>
            </a:br>
            <a:endParaRPr lang="ru-RU" sz="2400" b="1" i="1">
              <a:solidFill>
                <a:srgbClr val="FF0000"/>
              </a:solidFill>
            </a:endParaRPr>
          </a:p>
        </p:txBody>
      </p:sp>
      <p:sp>
        <p:nvSpPr>
          <p:cNvPr id="93189" name="Rectangle 5"/>
          <p:cNvSpPr>
            <a:spLocks noGrp="1" noChangeArrowheads="1"/>
          </p:cNvSpPr>
          <p:nvPr>
            <p:ph idx="1"/>
          </p:nvPr>
        </p:nvSpPr>
        <p:spPr>
          <a:xfrm>
            <a:off x="1547813" y="1196975"/>
            <a:ext cx="7200900" cy="5400675"/>
          </a:xfrm>
          <a:solidFill>
            <a:srgbClr val="F6F698"/>
          </a:solidFill>
        </p:spPr>
        <p:txBody>
          <a:bodyPr/>
          <a:lstStyle/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>
                <a:solidFill>
                  <a:srgbClr val="FF0000"/>
                </a:solidFill>
              </a:rPr>
              <a:t>Сортировка</a:t>
            </a:r>
            <a:r>
              <a:rPr lang="ru-RU" sz="2000" i="1"/>
              <a:t> – выделение из общей массы полноценных семян (по крупности, форме, аэродинамическим свойствам, удельной массе 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 </a:t>
            </a:r>
            <a:r>
              <a:rPr lang="ru-RU" sz="2000" i="1">
                <a:solidFill>
                  <a:srgbClr val="FF0000"/>
                </a:solidFill>
              </a:rPr>
              <a:t>Очистка </a:t>
            </a:r>
            <a:r>
              <a:rPr lang="ru-RU" sz="2000" i="1"/>
              <a:t>– удаление примесей (сорняки, солома, вредители, земля, дефектные семена и др.).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Калибровка;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Протравливание, обеззараживание;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Воздушно-тепловой обогрев;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Дражирование;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Инокуляция;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Инкрустация;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Стимуляция прорастания ( БАВ, Э.,М.,ЭМ поля, ИМП,  УФ, свет, лазер и др.)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Термическая обработка;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Шлифовка, скарификация;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000" i="1"/>
              <a:t>Стратификация и др.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endParaRPr lang="ru-RU" sz="2000" i="1"/>
          </a:p>
          <a:p>
            <a:pPr marL="571500" indent="-571500">
              <a:lnSpc>
                <a:spcPct val="90000"/>
              </a:lnSpc>
            </a:pPr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3532581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Существует несколько способов выведения семян из состояния покоя: физический, химический и механический.</a:t>
            </a:r>
          </a:p>
          <a:p>
            <a:r>
              <a:rPr lang="ru-RU" dirty="0"/>
              <a:t>Физический метод основан на применении как низких, так и высоких температур. Для семян зерновых и зернобобовых культур рекомендуется применять воздушно-тепловой обогрев. Семена обогревают теплым воздухом при помощи активного вентилирования или весной перед посевом на открытых площадках.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1806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Химический метод - обработка семян растворами гиббереллина, этанола, </a:t>
            </a:r>
            <a:r>
              <a:rPr lang="ru-RU" dirty="0" err="1"/>
              <a:t>рендина</a:t>
            </a:r>
            <a:r>
              <a:rPr lang="ru-RU" dirty="0"/>
              <a:t> и др. низкой концентрации. В исследованиях В. А. </a:t>
            </a:r>
            <a:r>
              <a:rPr lang="ru-RU" dirty="0" err="1"/>
              <a:t>Долгушина</a:t>
            </a:r>
            <a:r>
              <a:rPr lang="ru-RU" dirty="0"/>
              <a:t> 0,001 % раствор гиббереллина хорошо выводил семена пшеницы из состояния покоя, но вызывал вытягивание и полегание всходов, утончение основания стебля. </a:t>
            </a:r>
          </a:p>
        </p:txBody>
      </p:sp>
    </p:spTree>
    <p:extLst>
      <p:ext uri="{BB962C8B-B14F-4D97-AF65-F5344CB8AC3E}">
        <p14:creationId xmlns:p14="http://schemas.microsoft.com/office/powerpoint/2010/main" val="192621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/>
          <a:lstStyle/>
          <a:p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Механический метод - применение разного типа скарификаторов.</a:t>
            </a:r>
            <a:br>
              <a:rPr lang="ru-RU" sz="2400" dirty="0"/>
            </a:br>
            <a:r>
              <a:rPr lang="kk-KZ" dirty="0"/>
              <a:t>Скарификация</a:t>
            </a:r>
            <a:br>
              <a:rPr lang="kk-KZ" dirty="0"/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16832"/>
            <a:ext cx="3521075" cy="4536504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300" y="1916832"/>
            <a:ext cx="3521075" cy="4536504"/>
          </a:xfrm>
        </p:spPr>
      </p:pic>
    </p:spTree>
    <p:extLst>
      <p:ext uri="{BB962C8B-B14F-4D97-AF65-F5344CB8AC3E}">
        <p14:creationId xmlns:p14="http://schemas.microsoft.com/office/powerpoint/2010/main" val="1113488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Скарификатор семян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84784"/>
            <a:ext cx="7560840" cy="5373216"/>
          </a:xfrm>
        </p:spPr>
      </p:pic>
    </p:spTree>
    <p:extLst>
      <p:ext uri="{BB962C8B-B14F-4D97-AF65-F5344CB8AC3E}">
        <p14:creationId xmlns:p14="http://schemas.microsoft.com/office/powerpoint/2010/main" val="905452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/>
              <a:t>Стимулятор роста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61462"/>
            <a:ext cx="3521075" cy="3603439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300" y="1826481"/>
            <a:ext cx="3521075" cy="4073400"/>
          </a:xfrm>
        </p:spPr>
      </p:pic>
    </p:spTree>
    <p:extLst>
      <p:ext uri="{BB962C8B-B14F-4D97-AF65-F5344CB8AC3E}">
        <p14:creationId xmlns:p14="http://schemas.microsoft.com/office/powerpoint/2010/main" val="2823845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</a:t>
            </a:r>
            <a:r>
              <a:rPr lang="ru-RU" b="1" dirty="0"/>
              <a:t>период послеуборочного дозревания</a:t>
            </a:r>
            <a:r>
              <a:rPr lang="ru-RU" dirty="0"/>
              <a:t> происходят следующие процессы: 1) семенные и плодовые оболочки подсыхают, становятся более тонкими, пористыми, воздухопроницаемыми; 2) в семенах происходят сложные биохимические процессы: заканчивается синтез высокомолекулярных белковых соединений, уменьшается количество небелковых азотистых веществ, снижается содержание. </a:t>
            </a:r>
            <a:r>
              <a:rPr lang="ru-RU"/>
              <a:t>Сахаров и увеличивается количество крахмала, повышается содержание жира; 3) снижается активность многих ферментов и физиологически подвижных веществ; 4) ингибирующие вещества постепенно распадаются и превращаются в другие формы, а стимуляторы роста накапливаются;  5.) снижается интенсивность дыхания семян.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3608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k-KZ" dirty="0"/>
              <a:t>тұқымға өзгермелі төменгі және жоғарғы температуралар арқылы әсер ету; зерттеулер бұл әдістін    дәнді дақылдар, зығыр, қыша, сиыржонышқа, бөрібүршақ, астық тұкымдас шөптердің тұқымдары үшін тиімді екенін көрсетті;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484784"/>
            <a:ext cx="3960439" cy="4824536"/>
          </a:xfrm>
        </p:spPr>
      </p:pic>
    </p:spTree>
    <p:extLst>
      <p:ext uri="{BB962C8B-B14F-4D97-AF65-F5344CB8AC3E}">
        <p14:creationId xmlns:p14="http://schemas.microsoft.com/office/powerpoint/2010/main" val="29467483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7239000" cy="1368152"/>
          </a:xfrm>
        </p:spPr>
        <p:txBody>
          <a:bodyPr>
            <a:noAutofit/>
          </a:bodyPr>
          <a:lstStyle/>
          <a:p>
            <a:br>
              <a:rPr lang="kk-KZ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kk-KZ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тұқымды жылы ауамен немесе басқа жылумен қыздыру,соның нәтижесінде  тұқым қабығының өткізгіштігі мен ауа алмасуы жақсарады антиингибиторлардың әсері күшейеді. </a:t>
            </a:r>
            <a:b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71" y="2349500"/>
            <a:ext cx="7009258" cy="4106863"/>
          </a:xfrm>
        </p:spPr>
      </p:pic>
    </p:spTree>
    <p:extLst>
      <p:ext uri="{BB962C8B-B14F-4D97-AF65-F5344CB8AC3E}">
        <p14:creationId xmlns:p14="http://schemas.microsoft.com/office/powerpoint/2010/main" val="2725200866"/>
      </p:ext>
    </p:extLst>
  </p:cSld>
  <p:clrMapOvr>
    <a:masterClrMapping/>
  </p:clrMapOvr>
</p:sld>
</file>

<file path=ppt/theme/theme1.xml><?xml version="1.0" encoding="utf-8"?>
<a:theme xmlns:a="http://schemas.openxmlformats.org/drawingml/2006/main" name="РЕЖИМЫ ХРАНЕНИЯ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Презентация1.сортовой конроль</Template>
  <TotalTime>351</TotalTime>
  <Words>1244</Words>
  <Application>Microsoft Office PowerPoint</Application>
  <PresentationFormat>Экран (4:3)</PresentationFormat>
  <Paragraphs>100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Times New Roman</vt:lpstr>
      <vt:lpstr>Wingdings</vt:lpstr>
      <vt:lpstr>РЕЖИМЫ ХРАНЕНИЯ</vt:lpstr>
      <vt:lpstr>ПОКОЙ И ЖИЗНЕСПОСОБНОСТЬ СЕМЯН </vt:lpstr>
      <vt:lpstr>Покой семян</vt:lpstr>
      <vt:lpstr>Семенной покой</vt:lpstr>
      <vt:lpstr>.</vt:lpstr>
      <vt:lpstr>Первичный покой</vt:lpstr>
      <vt:lpstr>Презентация PowerPoint</vt:lpstr>
      <vt:lpstr>Презентация PowerPoint</vt:lpstr>
      <vt:lpstr>Презентация PowerPoint</vt:lpstr>
      <vt:lpstr>Презентация PowerPoint</vt:lpstr>
      <vt:lpstr>-</vt:lpstr>
      <vt:lpstr>-</vt:lpstr>
      <vt:lpstr>Дыхание семян</vt:lpstr>
      <vt:lpstr>-</vt:lpstr>
      <vt:lpstr>Презентация PowerPoint</vt:lpstr>
      <vt:lpstr>-</vt:lpstr>
      <vt:lpstr>Презентация PowerPoint</vt:lpstr>
      <vt:lpstr> Способы улучшения качества семян после уборки и подготовка к посеву </vt:lpstr>
      <vt:lpstr>Презентация PowerPoint</vt:lpstr>
      <vt:lpstr>Презентация PowerPoint</vt:lpstr>
      <vt:lpstr>  Механический метод - применение разного типа скарификаторов. Скарификация </vt:lpstr>
      <vt:lpstr>Скарификатор семян</vt:lpstr>
      <vt:lpstr>Стимулятор роста</vt:lpstr>
      <vt:lpstr>Презентация PowerPoint</vt:lpstr>
      <vt:lpstr>Презентация PowerPoint</vt:lpstr>
      <vt:lpstr>              тұқымды жылы ауамен немесе басқа жылумен қыздыру,соның нәтижесінде  тұқым қабығының өткізгіштігі мен ауа алмасуы жақсарады антиингибиторлардың әсері күшейеді. 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Komp</dc:creator>
  <cp:lastModifiedBy>auzhanovam@bk.ru</cp:lastModifiedBy>
  <cp:revision>6</cp:revision>
  <dcterms:created xsi:type="dcterms:W3CDTF">2018-10-02T15:14:45Z</dcterms:created>
  <dcterms:modified xsi:type="dcterms:W3CDTF">2023-11-13T07:25:02Z</dcterms:modified>
</cp:coreProperties>
</file>