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6" r:id="rId2"/>
    <p:sldMasterId id="2147483738" r:id="rId3"/>
  </p:sldMasterIdLst>
  <p:sldIdLst>
    <p:sldId id="256" r:id="rId4"/>
    <p:sldId id="257" r:id="rId5"/>
    <p:sldId id="318" r:id="rId6"/>
    <p:sldId id="320" r:id="rId7"/>
    <p:sldId id="258" r:id="rId8"/>
    <p:sldId id="319" r:id="rId9"/>
    <p:sldId id="290" r:id="rId10"/>
    <p:sldId id="295" r:id="rId11"/>
    <p:sldId id="291" r:id="rId12"/>
    <p:sldId id="292" r:id="rId13"/>
    <p:sldId id="289" r:id="rId14"/>
    <p:sldId id="259" r:id="rId15"/>
    <p:sldId id="296" r:id="rId16"/>
    <p:sldId id="269" r:id="rId17"/>
    <p:sldId id="270" r:id="rId18"/>
    <p:sldId id="298" r:id="rId19"/>
    <p:sldId id="297" r:id="rId20"/>
    <p:sldId id="299" r:id="rId21"/>
    <p:sldId id="300" r:id="rId22"/>
    <p:sldId id="312" r:id="rId23"/>
    <p:sldId id="313" r:id="rId24"/>
    <p:sldId id="271" r:id="rId25"/>
    <p:sldId id="301" r:id="rId26"/>
    <p:sldId id="302" r:id="rId27"/>
    <p:sldId id="304" r:id="rId28"/>
    <p:sldId id="307" r:id="rId29"/>
    <p:sldId id="308" r:id="rId30"/>
    <p:sldId id="314" r:id="rId31"/>
    <p:sldId id="309" r:id="rId32"/>
    <p:sldId id="315" r:id="rId33"/>
    <p:sldId id="310" r:id="rId34"/>
    <p:sldId id="311" r:id="rId35"/>
    <p:sldId id="316" r:id="rId36"/>
    <p:sldId id="317" r:id="rId37"/>
    <p:sldId id="261" r:id="rId38"/>
    <p:sldId id="266" r:id="rId39"/>
    <p:sldId id="262" r:id="rId40"/>
    <p:sldId id="263" r:id="rId41"/>
    <p:sldId id="264" r:id="rId42"/>
    <p:sldId id="265" r:id="rId43"/>
    <p:sldId id="267" r:id="rId44"/>
    <p:sldId id="294" r:id="rId45"/>
    <p:sldId id="279" r:id="rId46"/>
    <p:sldId id="280" r:id="rId47"/>
    <p:sldId id="286" r:id="rId48"/>
    <p:sldId id="321" r:id="rId49"/>
    <p:sldId id="322" r:id="rId50"/>
    <p:sldId id="323" r:id="rId51"/>
    <p:sldId id="324" r:id="rId52"/>
    <p:sldId id="282" r:id="rId53"/>
    <p:sldId id="283" r:id="rId54"/>
    <p:sldId id="284" r:id="rId55"/>
    <p:sldId id="287" r:id="rId56"/>
    <p:sldId id="305" r:id="rId57"/>
    <p:sldId id="288" r:id="rId58"/>
  </p:sldIdLst>
  <p:sldSz cx="9144000" cy="6858000" type="screen4x3"/>
  <p:notesSz cx="6858000" cy="9144000"/>
  <p:custDataLst>
    <p:tags r:id="rId59"/>
  </p:custData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9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gs" Target="tags/tag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807B-D77B-4284-9B3A-26FDCA9EF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FDC5E8-7D25-46FE-8792-06444C217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C5EFDB-1000-484E-B602-B19CECFD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8FD1B6-ED2F-4C57-A454-0A130211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AF47B9-9706-4E52-A78A-D0C849F3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9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6C3CE-275E-4A16-93DB-BC91C5C6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567B1-1A2A-4752-95D8-70EDEEDB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64DE10-A3D6-439C-96EA-23858C48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154323-F470-4B3B-A78D-4AD4B38B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B1727B-97D0-490E-9586-31E5E992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71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315E8-92B7-45F1-99FD-E30CB3BE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52560D-9BD5-4A33-81B1-C2626F62A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61778-A2E4-49EA-851F-3595670C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176355-D4F1-4290-BD8D-C4327E7E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947C4A-B199-41CE-B026-FDAA6B9A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607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52527-BAC5-44A0-896C-A0E52134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6E331-072C-43A5-A1F1-91013FD49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EBCC3E-3951-4A15-BE59-ADE69BB38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5864D9-B780-4D0B-91A3-D815EDCB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BCFE5B-8A5E-4593-AE33-3D4FD1AA1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855D12-754C-43AA-937D-11112A0C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61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1C4FA-DB3F-4EF7-B826-D407A7753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D176CD-AC7B-466E-80BD-58EE91114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ED997C-4887-4E69-9D34-C1CC926C2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27A566-F7D7-4862-B02C-4F8E4862E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5E4352-529F-4C81-A6DD-5492087A94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265931-CAF9-4FCD-B43C-1AD5164A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F60F66-5F32-4E9D-B46D-DC25CDF7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5B2EBB-64E3-412C-AB4D-523CCF1A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1776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A2032-DD9F-475B-B195-FA8C6F66C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B203F4-76A4-4D12-96E1-94649943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3D870F-5FF2-45C0-BEB1-A7212B4D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C458B3-1B16-47A4-A7B7-E5305382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51104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43DCBD-52ED-47E8-9F42-BE4888E1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2FE6FF-BF78-47A5-8CA5-4AE00260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B1815C-294D-442D-AA41-BB9549D0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1470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38D0B-696B-4EB0-B081-B73B8B1B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19951E-0D0D-41B7-BACE-189CEBA34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BFFCA9-5CB1-463B-9B35-1C38A04F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9402F8-15A2-49B6-90AA-917BE67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8736A3-EB4F-431F-A948-57EA86EF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5BAC37-794E-4A8F-A62C-DA9A1BA9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19723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C9266-7CED-461E-BAC7-B4670EDCB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258ACB-E107-4426-9491-343D6052A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6F8C09-C7D2-4927-88F0-BF8863FB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E9C061-9733-4EBC-864B-D8C864DC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4FA210-8C9C-4A96-B790-32D3221A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07AD8B-6556-4AE7-BCE9-2DDD2AA5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94218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BF53A-10B1-4114-9461-A3B3B389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BC0F28-2639-429E-9D80-38AB9872E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387064-1B49-47F8-B13D-7F58B5713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ED50A-7014-4651-B362-81ABED9A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5B66F1-C4C2-4436-B7F1-F5C1065B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1414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40205B-50A3-481F-81C1-068A8D8FB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4AA6E3-18E1-4C58-A8C1-DCE0CA52B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926BE-5EE3-49FF-974A-7B045923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93D9FB-5449-4477-BF11-EF33AF0BF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A2701-68B0-4816-8EE4-D8986D98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61267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ECEB7906-5B34-4CFF-910E-25BFDD827E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103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4676EA73-0276-4D07-B51B-8ADE269DC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10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819E10CA-62E9-4DF8-B48F-468682B121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703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2304B4-45BC-4768-A6BF-2F2FF2796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2B927-7279-42D4-AF49-87B17D55A4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99F19B-0E2D-4E36-9B63-198C38AB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B065D-5C7D-4A5A-AF45-0B9BA715D7A7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57636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1E822D-D67A-480F-8D02-57CD0E0952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6C8CB5-F23C-435E-8547-F5E8FEFAF7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704821-1029-4CFC-9AFC-517421E4B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0C72-ACA8-4B77-802A-E3E0EEA3F613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302293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8A1B-E526-42BF-9AF6-EB8A0D6F53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D9D965-62F8-49E9-B25A-00F890188E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16122B-8AE1-40CA-89EC-01C00422E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65329-4441-43E2-BB43-5053BACA6852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700912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8BE449-1121-4A90-AAD9-0B94DBEF0F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7B1595-656F-4E72-A1C3-EC3CC48C5C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7321F-BDF7-47DA-A1F4-1E3BD674E6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17446-423F-475C-A638-F232AA97D18A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48640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D046168-0C1B-4EA6-89E2-CA8373F3E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CE1956-6943-4D83-9EA8-1DDD198012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95DA0C-1A93-4540-BE69-FEE2982EA4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73713-E0C6-4A14-AA4C-794594E4EE04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846486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F1EB07-A74A-4344-82C1-C128FA3E47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014180-ED53-48B5-BAF9-F8B2A13643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D5C13E-7D6B-4C78-9FCC-2D4781D66C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5F2D4-0F7B-42B7-A8F9-3E8FA6113B5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755635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96860BD-0431-4B2D-8039-5E16D07FB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03FEBEF-6B76-425C-9D6D-DC1286F15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9820F52-08F2-4DAB-8D3A-3AA36AA54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5FB25-5124-424C-95F5-357032CC426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108393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C223A-8C28-412D-80EE-F372225D6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3462B6-2E77-4CCB-94FA-039E300677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CAB4C7-E0A8-499E-B482-6548AE479D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78A43-607C-4D84-8E77-FF966A6C0A02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9294743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1538FE-7A43-491B-8F19-9CB9A67DE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DAB60-2439-4725-91C6-743CA477B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2D8AD-3EEF-412E-98AC-3AC704ED41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87690-F9F6-4AB1-9BE0-232C968AE78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342222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76D481-068F-40D4-BB55-9D5B34B429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770E93-02C9-49E4-9328-7A5F364646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8D0AF-B0AC-481B-9133-0F18B1515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36FB9-5FD1-45E2-B366-44CD02C389E0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612258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750263-D194-4B7C-8AE5-B7F162163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B83228-1122-4729-8DD5-13690699F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2BA64A-A52C-4AA7-87C2-FD355DBB8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C09C-7AF0-4C74-BBB1-2D2863A3A13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3413039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784A3E-DC7E-43CB-BC0B-07EB877AC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597A6F-4AA6-4ABF-8736-BAD97EC755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D9D300-34C6-477F-AB20-73D8D5DC58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611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D18DEE-6445-4F8F-A859-691F6EED5E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BF5FE1-D5E1-4CAD-8305-AF21EDDDB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360688-FE45-4858-9486-72C84EF9C5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276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1B3ED2-7810-4D17-B565-65694BB3A7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821685-7D4C-462D-9FDC-1C41034373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B837AD-71A8-4E71-8856-266B5E8655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82506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B68D76-F1B5-4374-A302-41CDB679BF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482A4-CE11-4B58-A09A-06CF5B53C60D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ED5AE2-C373-4E6E-9583-CE90A98A23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AF015E-006C-4061-A77D-B6AD555DB6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57CEDC-4303-4373-84C3-D19E1D8406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014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40584C-57AC-4C11-A266-CCCD134732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257D77-9614-4C97-8D86-1AF8C869B8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5580CD-B11D-418C-BC73-0865A05D15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1098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EB8BEB1-53B4-4C81-99D6-489C1FA69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76562CF-5206-4845-9B15-92697B6426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C36C54-1AB9-41CD-A339-5476B5463C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25667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2B05B34-80FB-4304-AEB2-BD23E7186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080929D-46B3-4844-AA5C-6930E5098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F9E143D-3192-419D-9B6F-7C55CF6293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4325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15AFD8-1D0B-48DC-9A63-50B3FAA51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E2B139-8D1C-44BC-88B5-1A4E92AD31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46358B-A993-4739-95B8-107730B4D9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054974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0465FA-5022-412F-8B6F-D836A4908A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EA7AC8-4D36-4840-847F-1048E97FC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265C2D-48F4-4EEF-AA31-1A3A1E71D0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59776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8309C2-C552-4D65-8CA7-A71055534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909AD1-E60D-4D0B-A14E-735E3E4FE3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0BEA16-3691-4E34-8278-AA91D2718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247598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BDFCA9-CB55-4F5F-B84B-B9F99331FA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B31DD8-DEDD-4E40-8F4B-C9DD81B412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K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FC52BC-4F7B-49B9-AD52-0E95A880C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39598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ECEB7906-5B34-4CFF-910E-25BFDD827E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031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4676EA73-0276-4D07-B51B-8ADE269DC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916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819E10CA-62E9-4DF8-B48F-468682B121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78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A0055-DEAB-47F0-A664-97B8E806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1B447F-E9D1-4A74-AA71-DCE493BD3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475DAB-8B03-4115-9544-01741C915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232F10-9091-4530-8103-7AD8FE021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D795AB-8D82-4E0F-A183-67A1C3DE3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9900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462B78E-DE29-4AE3-819B-8C90A0B71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CD4002E-2EA8-4C75-B760-A5DB9D76D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текста</a:t>
            </a:r>
          </a:p>
          <a:p>
            <a:pPr lvl="1"/>
            <a:r>
              <a:rPr lang="ru-RU" altLang="ru-KZ"/>
              <a:t>Второй уровень</a:t>
            </a:r>
          </a:p>
          <a:p>
            <a:pPr lvl="2"/>
            <a:r>
              <a:rPr lang="ru-RU" altLang="ru-KZ"/>
              <a:t>Третий уровень</a:t>
            </a:r>
          </a:p>
          <a:p>
            <a:pPr lvl="3"/>
            <a:r>
              <a:rPr lang="ru-RU" altLang="ru-KZ"/>
              <a:t>Четвертый уровень</a:t>
            </a:r>
          </a:p>
          <a:p>
            <a:pPr lvl="4"/>
            <a:r>
              <a:rPr lang="ru-RU" altLang="ru-KZ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887E380-2B36-4001-88AE-DEA003A946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F1BA335-E151-4A54-BADC-A445E891EA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100CBF-7AC2-49A5-87B7-14F97DAB23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smtClean="0"/>
            </a:lvl1pPr>
          </a:lstStyle>
          <a:p>
            <a:pPr>
              <a:defRPr/>
            </a:pPr>
            <a:fld id="{A545E95A-6629-40A1-870C-E41DAB480CEF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6116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8FAC54A-AD79-49E6-A58B-6BAE364ED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D53BD33-B6D1-43B5-BE51-090BF4217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текста</a:t>
            </a:r>
          </a:p>
          <a:p>
            <a:pPr lvl="1"/>
            <a:r>
              <a:rPr lang="ru-RU" altLang="ru-KZ"/>
              <a:t>Второй уровень</a:t>
            </a:r>
          </a:p>
          <a:p>
            <a:pPr lvl="2"/>
            <a:r>
              <a:rPr lang="ru-RU" altLang="ru-KZ"/>
              <a:t>Третий уровень</a:t>
            </a:r>
          </a:p>
          <a:p>
            <a:pPr lvl="3"/>
            <a:r>
              <a:rPr lang="ru-RU" altLang="ru-KZ"/>
              <a:t>Четвертый уровень</a:t>
            </a:r>
          </a:p>
          <a:p>
            <a:pPr lvl="4"/>
            <a:r>
              <a:rPr lang="ru-RU" altLang="ru-KZ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2595130-0591-4104-8743-5882FC744B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1C050EC5-1D34-46D4-9EDE-BB3F8653DCCE}" type="datetimeFigureOut">
              <a:rPr lang="ru-KZ" smtClean="0"/>
              <a:t>30.10.2023</a:t>
            </a:fld>
            <a:endParaRPr lang="ru-K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280821-A66A-41B3-BE4E-A80000DF3A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K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392B76-42FD-4203-A159-79BC58D956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260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2143139"/>
          </a:xfrm>
        </p:spPr>
        <p:txBody>
          <a:bodyPr>
            <a:normAutofit/>
          </a:bodyPr>
          <a:lstStyle/>
          <a:p>
            <a:r>
              <a:rPr lang="ru-RU" b="1" dirty="0"/>
              <a:t> ПОСЕВНЫЕ КАЧЕСТВА СЕМЯН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071678"/>
            <a:ext cx="8215370" cy="356712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b="1" dirty="0"/>
              <a:t>Чистота семян и принципы ее определения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b="1" dirty="0"/>
              <a:t>Всхожесть, энергия прорастания и влажность семян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86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2840" y="4365104"/>
            <a:ext cx="8733656" cy="199171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Посевные качества семян - совокупность показателей качества семян, характеризующих степень их пригодности для посева (посадки);</a:t>
            </a:r>
          </a:p>
          <a:p>
            <a:pPr marL="0" indent="0">
              <a:buNone/>
            </a:pPr>
            <a:r>
              <a:rPr lang="ru-RU" dirty="0"/>
              <a:t>Необходимо засевать семенами с высокими посевными качествами, только семенами </a:t>
            </a:r>
            <a:r>
              <a:rPr lang="en-US" dirty="0"/>
              <a:t>I</a:t>
            </a:r>
            <a:r>
              <a:rPr lang="ru-RU" dirty="0"/>
              <a:t> и </a:t>
            </a:r>
            <a:r>
              <a:rPr lang="en-US" dirty="0"/>
              <a:t>II</a:t>
            </a:r>
            <a:r>
              <a:rPr lang="ru-RU" dirty="0"/>
              <a:t> классов посевного стандарта. </a:t>
            </a:r>
          </a:p>
        </p:txBody>
      </p:sp>
      <p:pic>
        <p:nvPicPr>
          <p:cNvPr id="2050" name="Picture 2" descr="Фото пресс-службы филиала ФГБУ «Россельхозцентр» по Ставропольскому краю">
            <a:extLst>
              <a:ext uri="{FF2B5EF4-FFF2-40B4-BE49-F238E27FC236}">
                <a16:creationId xmlns:a16="http://schemas.microsoft.com/office/drawing/2014/main" id="{7C495F4D-5E3D-416F-BC8F-411956FBC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086"/>
            <a:ext cx="6408712" cy="411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13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 ГОСТ посевные качества семян (ГОСТ 12047-85</a:t>
            </a:r>
            <a:r>
              <a:rPr lang="ru-RU" dirty="0"/>
              <a:t>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" y="1196752"/>
          <a:ext cx="9144001" cy="5661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79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79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0670">
                <a:tc rowSpan="2"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Культура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класс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Чистота %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Всхожесть не </a:t>
                      </a:r>
                      <a:r>
                        <a:rPr lang="ru-RU" sz="20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менее,%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В.т.ч.не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более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656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6985">
                        <a:spcAft>
                          <a:spcPts val="0"/>
                        </a:spcAft>
                      </a:pPr>
                      <a:r>
                        <a:rPr lang="ru-RU" sz="2000" spc="-3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семян </a:t>
                      </a:r>
                      <a:r>
                        <a:rPr lang="ru-RU" sz="2000" spc="-25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других </a:t>
                      </a:r>
                      <a:r>
                        <a:rPr lang="ru-RU" sz="2000" spc="-3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растений </a:t>
                      </a:r>
                      <a:r>
                        <a:rPr lang="ru-RU" sz="2000" spc="-2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(в шт. на </a:t>
                      </a:r>
                      <a:r>
                        <a:rPr lang="ru-RU" sz="2000" spc="5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1кг)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540" marR="4445">
                        <a:spcAft>
                          <a:spcPts val="0"/>
                        </a:spcAft>
                      </a:pPr>
                      <a:r>
                        <a:rPr lang="ru-RU" sz="2000" spc="-25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 них </a:t>
                      </a:r>
                      <a:r>
                        <a:rPr lang="ru-RU" sz="2000" spc="-3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семян </a:t>
                      </a:r>
                      <a:r>
                        <a:rPr lang="ru-RU" sz="2000" spc="-3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сорн</a:t>
                      </a:r>
                      <a:r>
                        <a:rPr lang="ru-RU" sz="2000" spc="-3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2000" spc="-2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(в шт. на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кг)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67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spc="-4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Пшеница мягкая </a:t>
                      </a:r>
                      <a:r>
                        <a:rPr lang="ru-RU" sz="2400" spc="-2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полба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67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Пшеница твер</a:t>
                      </a:r>
                      <a:r>
                        <a:rPr lang="ru-RU" sz="2400" spc="-3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дая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3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3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87,0</a:t>
                      </a:r>
                      <a:endParaRPr lang="ru-RU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2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spc="-4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85,0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DD9E6-7248-49CC-8D21-67332146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53752"/>
            <a:ext cx="8229600" cy="1143000"/>
          </a:xfrm>
        </p:spPr>
        <p:txBody>
          <a:bodyPr/>
          <a:lstStyle/>
          <a:p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T Serif" panose="020A0603040505020204" pitchFamily="18" charset="-52"/>
                <a:ea typeface="+mn-ea"/>
                <a:cs typeface="+mn-cs"/>
              </a:rPr>
              <a:t>К основным посевным качествам семян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 относятся: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T Serif" panose="020A0603040505020204" pitchFamily="18" charset="-52"/>
                <a:ea typeface="+mn-ea"/>
                <a:cs typeface="+mn-cs"/>
              </a:rPr>
              <a:t> 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012131-9E35-41FF-B821-A965EA024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579296" cy="4929411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чистота,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 всхожесть,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энергия прорастания,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 сила роста,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жизнеспособность,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влажность,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 масса 1000 семян,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зараженность болезнями и вредителями. 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Проверкой семян в стране занимаются только аккредитованные организации</a:t>
            </a:r>
            <a:endParaRPr lang="ru-KZ" sz="2000" dirty="0"/>
          </a:p>
        </p:txBody>
      </p:sp>
    </p:spTree>
    <p:extLst>
      <p:ext uri="{BB962C8B-B14F-4D97-AF65-F5344CB8AC3E}">
        <p14:creationId xmlns:p14="http://schemas.microsoft.com/office/powerpoint/2010/main" val="1185204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1. Чистота семян и принципы ее определения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6048672"/>
          </a:xfrm>
        </p:spPr>
        <p:txBody>
          <a:bodyPr>
            <a:normAutofit fontScale="47500" lnSpcReduction="20000"/>
          </a:bodyPr>
          <a:lstStyle/>
          <a:p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Чистотой семенного материала называется ;масса семян основной культуры, выраженная в процентах к массе навески, взятой для анализа. </a:t>
            </a:r>
          </a:p>
          <a:p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семян определяется по ГОСТу 12037-81. </a:t>
            </a:r>
          </a:p>
          <a:p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чистоты у большинства культур, кроме трав, также учитываются в штуках на 1 кг семена других культурных растений и сорняков. </a:t>
            </a:r>
          </a:p>
          <a:p>
            <a:pPr algn="just">
              <a:tabLst>
                <a:tab pos="4860925" algn="l"/>
              </a:tabLst>
            </a:pPr>
            <a:r>
              <a:rPr lang="ru-RU" sz="45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семенам </a:t>
            </a:r>
            <a:r>
              <a:rPr lang="ru-RU" sz="4500" b="1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культуры </a:t>
            </a:r>
            <a:r>
              <a:rPr lang="ru-RU" sz="45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относят: целые, нормально развившиеся не­</a:t>
            </a:r>
            <a:r>
              <a:rPr lang="ru-RU" sz="45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 от их окраски; недостаточно выполненные, щуплые, не более одной трети нормального семени; семена битые и поврежденные вредителями хлеб­ных запасов (если сохранилось более половины семени независимо от наличия или отсутствия зародыша); семена наклюнувшиеся, т.е. такие, у которых коре­шок или корешок и росток пробили оболочку, но еще не выдвинулись за ее </a:t>
            </a:r>
            <a:r>
              <a:rPr lang="ru-RU" sz="45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пределы, и др.</a:t>
            </a:r>
            <a:endParaRPr lang="ru-KZ" sz="4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430" algn="just">
              <a:tabLst>
                <a:tab pos="4860925" algn="l"/>
              </a:tabLst>
            </a:pPr>
            <a:r>
              <a:rPr lang="ru-RU" sz="4500" b="1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отходу </a:t>
            </a:r>
            <a:r>
              <a:rPr lang="ru-RU" sz="45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относят посторонние примеси (семена других растений, семена </a:t>
            </a:r>
            <a:r>
              <a:rPr lang="ru-RU" sz="45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сорняков, головни, склероции, спорыньи, комочки земли, живые и мертвые </a:t>
            </a:r>
            <a:r>
              <a:rPr lang="ru-RU" sz="4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вредители, камешки и пр.) </a:t>
            </a:r>
          </a:p>
          <a:p>
            <a:pPr marR="11430" algn="just">
              <a:tabLst>
                <a:tab pos="4860925" algn="l"/>
              </a:tabLst>
            </a:pPr>
            <a:r>
              <a:rPr lang="ru-RU" sz="4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Дефектные семена </a:t>
            </a:r>
            <a:r>
              <a:rPr lang="ru-RU" sz="4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культуры (мелкие и </a:t>
            </a:r>
            <a:r>
              <a:rPr lang="ru-RU" sz="45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щуплые семена, прошедшие через решето, раздавленные, загнившие, битые с потерей половины и более частей и т.д.).</a:t>
            </a:r>
            <a:endParaRPr lang="ru-KZ" sz="4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66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E6DDC0-6B58-45A2-ABD6-AED87CA279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8520" y="2708921"/>
            <a:ext cx="9252520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F910CBF-4703-4235-9DE5-AECE7D7D4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92016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109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-seme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285728"/>
            <a:ext cx="8072493" cy="5840435"/>
          </a:xfrm>
        </p:spPr>
      </p:pic>
      <p:pic>
        <p:nvPicPr>
          <p:cNvPr id="5" name="Содержимое 3" descr="3-seme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60648"/>
            <a:ext cx="8828069" cy="584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566_html_m44a9a6e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85728"/>
            <a:ext cx="8001056" cy="564360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pic>
        <p:nvPicPr>
          <p:cNvPr id="7" name="Содержимое 6" descr="fwk0sacz8p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764704"/>
            <a:ext cx="3643338" cy="5378940"/>
          </a:xfrm>
        </p:spPr>
      </p:pic>
      <p:pic>
        <p:nvPicPr>
          <p:cNvPr id="8" name="Содержимое 7" descr="Сито_разборное_С20_Р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764704"/>
            <a:ext cx="4038600" cy="537894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36283_html_m44661b8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428604"/>
            <a:ext cx="8286808" cy="607223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983977_kartinki-geliotrop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93890"/>
            <a:ext cx="4038600" cy="3538582"/>
          </a:xfrm>
        </p:spPr>
      </p:pic>
      <p:pic>
        <p:nvPicPr>
          <p:cNvPr id="6" name="Содержимое 5" descr="Seed-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548488"/>
            <a:ext cx="4038600" cy="262938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посеву не допускаются семена,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 карантинные сорняки.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живые вредители и их личинки, повреждающие семена соответствующей культуры, за исключением клещей, наличие которых допускается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РКст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более 20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/кг.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в нем семян ядовитых сорняков: гелиотропа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опушенноплодного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триходесмы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седой)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05949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819" y="141510"/>
            <a:ext cx="668376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Карантинные сорняки, частично распространенные на территории Республики Казахстан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9C8D11F-B458-485E-BC32-B3E8260E6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683127"/>
              </p:ext>
            </p:extLst>
          </p:nvPr>
        </p:nvGraphicFramePr>
        <p:xfrm>
          <a:off x="457200" y="1600200"/>
          <a:ext cx="8579296" cy="483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992">
                  <a:extLst>
                    <a:ext uri="{9D8B030D-6E8A-4147-A177-3AD203B41FA5}">
                      <a16:colId xmlns:a16="http://schemas.microsoft.com/office/drawing/2014/main" val="1934072629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632440575"/>
                    </a:ext>
                  </a:extLst>
                </a:gridCol>
              </a:tblGrid>
              <a:tr h="388640"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8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Подсолнечник калифорнийский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Helianthus californicus DC.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192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Паслен каролинский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Solanum carolinense L.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39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Подсолнечник реснитчатый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Helianthus ciliaris DC.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80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Бузинник пазушный (ива многолетняя)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Iva axillaris Pursh.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487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Ипомея </a:t>
                      </a:r>
                      <a:r>
                        <a:rPr lang="ru-KZ" sz="18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плющевидная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Ipomoea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hederacea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(L) </a:t>
                      </a: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Jacg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37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Паслен </a:t>
                      </a:r>
                      <a:r>
                        <a:rPr lang="ru-KZ" sz="18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линейнолистный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Solanum elaeagnifolium Cav.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631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Ценхрус</a:t>
                      </a: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малоцветковый (</a:t>
                      </a:r>
                      <a:r>
                        <a:rPr lang="ru-KZ" sz="18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якорцевый</a:t>
                      </a: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Cenchrus pauciflorus Benth.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55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Стриги (все виды)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Striga sp.sp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08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Амброзия трехраздельная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Ambrosia trifida L.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17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Ипомея ямчатая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Ipomoea lacunosa L.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90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Череда волосистая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Bidens pilosa L.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217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8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Паслен </a:t>
                      </a:r>
                      <a:r>
                        <a:rPr lang="ru-KZ" sz="18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трехцветковый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Solanum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triflorum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KZ" sz="1000" dirty="0" err="1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Nutt</a:t>
                      </a:r>
                      <a:r>
                        <a:rPr lang="ru-KZ" sz="1000" dirty="0">
                          <a:solidFill>
                            <a:srgbClr val="333333"/>
                          </a:solidFill>
                          <a:effectLst/>
                          <a:latin typeface="Helvetica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0788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87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4000" cy="635798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02570-03a09e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5728"/>
            <a:ext cx="8472518" cy="5857915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гелиотроп</a:t>
            </a:r>
            <a:endParaRPr lang="ru-RU" dirty="0"/>
          </a:p>
        </p:txBody>
      </p:sp>
      <p:pic>
        <p:nvPicPr>
          <p:cNvPr id="8" name="Содержимое 7" descr="235924_e69a130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500174"/>
            <a:ext cx="3714776" cy="4714908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molbiol.ru/forums/uploads/a002/b005/post-22026-12648877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357298"/>
            <a:ext cx="4143350" cy="47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844" y="0"/>
            <a:ext cx="6683765" cy="1280890"/>
          </a:xfrm>
        </p:spPr>
        <p:txBody>
          <a:bodyPr>
            <a:noAutofit/>
          </a:bodyPr>
          <a:lstStyle/>
          <a:p>
            <a:r>
              <a:rPr lang="ru-RU" sz="2400" b="1" dirty="0" err="1"/>
              <a:t>Амбро́зия</a:t>
            </a:r>
            <a:r>
              <a:rPr lang="ru-RU" sz="2400" b="1" dirty="0"/>
              <a:t> </a:t>
            </a:r>
            <a:r>
              <a:rPr lang="ru-RU" sz="2400" b="1" dirty="0" err="1"/>
              <a:t>полынноли́стная</a:t>
            </a:r>
            <a:r>
              <a:rPr lang="ru-RU" sz="2400" dirty="0"/>
              <a:t> 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Латинский язык"/>
              </a:rPr>
              <a:t>лат.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2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Ambrósia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artemisiifólia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1280890"/>
            <a:ext cx="3286147" cy="53770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90" y="1280889"/>
            <a:ext cx="4969116" cy="537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81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b="1" i="1" u="sng" dirty="0"/>
              <a:t>Вредоносность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15040"/>
          </a:xfrm>
        </p:spPr>
        <p:txBody>
          <a:bodyPr/>
          <a:lstStyle/>
          <a:p>
            <a:r>
              <a:rPr lang="ru-RU" dirty="0"/>
              <a:t>- на создание 1 кг собственного сухого вещества амброзия расходует 948 кг воды, что в 2 раза превышает количество воды используемыми колосовыми зерновыми и, кроме того, выводит из почвы 15,5 кг азота, 1,5 кг фосфора. </a:t>
            </a:r>
          </a:p>
          <a:p>
            <a:r>
              <a:rPr lang="ru-RU" dirty="0"/>
              <a:t> иссушения и истощения почвы, затеняет от солнечного света возделываемые растения,</a:t>
            </a:r>
          </a:p>
          <a:p>
            <a:r>
              <a:rPr lang="ru-RU" dirty="0"/>
              <a:t> снижение и </a:t>
            </a:r>
            <a:r>
              <a:rPr lang="ru-RU" dirty="0" err="1"/>
              <a:t>полноя</a:t>
            </a:r>
            <a:r>
              <a:rPr lang="ru-RU" dirty="0"/>
              <a:t> потери урожая.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Амброзия полыннолистная опасна и для здоровья людей.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972072"/>
          </a:xfrm>
        </p:spPr>
        <p:txBody>
          <a:bodyPr/>
          <a:lstStyle/>
          <a:p>
            <a:r>
              <a:rPr lang="ru-RU" dirty="0"/>
              <a:t>Во время цветения она образует огромное количество пыльцы, многократное вдыхание которой вызывает заболевание аллергией со следующими симптомами: </a:t>
            </a:r>
          </a:p>
          <a:p>
            <a:r>
              <a:rPr lang="ru-RU" dirty="0"/>
              <a:t>повышение температуры, слезотечение, конъюнктивит, ухудшение зрения, в тяжелых случаях – отек легких.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ahoma" panose="020B0604030504040204" pitchFamily="34" charset="0"/>
              </a:rPr>
              <a:t>Амброзия многолетняя с лат. </a:t>
            </a:r>
            <a:br>
              <a:rPr lang="ru-RU" b="1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</a:rPr>
              <a:t>Ambrosia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</a:rPr>
              <a:t>psilostachya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</a:rPr>
              <a:t> DC.</a:t>
            </a:r>
            <a:br>
              <a:rPr lang="en-US" b="1" u="sng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252892"/>
            <a:ext cx="5328592" cy="43962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7"/>
            <a:ext cx="3562350" cy="580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66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31198"/>
            <a:ext cx="8491566" cy="3926561"/>
          </a:xfrm>
        </p:spPr>
        <p:txBody>
          <a:bodyPr>
            <a:noAutofit/>
          </a:bodyPr>
          <a:lstStyle/>
          <a:p>
            <a:br>
              <a:rPr lang="ru-RU" sz="2000" dirty="0">
                <a:solidFill>
                  <a:srgbClr val="696969"/>
                </a:solidFill>
                <a:latin typeface="tahoma" panose="020B0604030504040204" pitchFamily="34" charset="0"/>
              </a:rPr>
            </a:br>
            <a:br>
              <a:rPr lang="ru-RU" sz="2000" dirty="0">
                <a:solidFill>
                  <a:srgbClr val="696969"/>
                </a:solidFill>
                <a:latin typeface="tahoma" panose="020B0604030504040204" pitchFamily="34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Географическое распространение.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Российской Федерации небольшими очагами распространена в Башкортостане, Волгоградской, Самарской, Оренбургской, Ростовской областях и Ставропольском крае.</a:t>
            </a:r>
          </a:p>
        </p:txBody>
      </p:sp>
    </p:spTree>
    <p:extLst>
      <p:ext uri="{BB962C8B-B14F-4D97-AF65-F5344CB8AC3E}">
        <p14:creationId xmlns:p14="http://schemas.microsoft.com/office/powerpoint/2010/main" val="4137619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8914_html_m52b2d6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072494" cy="600079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/>
              <a:t>Горчак ползучий (розовый) – </a:t>
            </a:r>
            <a:r>
              <a:rPr lang="en-US" b="1" u="sng" dirty="0" err="1"/>
              <a:t>Acroptilon</a:t>
            </a:r>
            <a:r>
              <a:rPr lang="en-US" b="1" u="sng" dirty="0"/>
              <a:t> </a:t>
            </a:r>
            <a:r>
              <a:rPr lang="en-US" b="1" u="sng" dirty="0" err="1"/>
              <a:t>repens</a:t>
            </a:r>
            <a:r>
              <a:rPr lang="en-US" b="1" u="sng" dirty="0"/>
              <a:t> D. </a:t>
            </a:r>
            <a:r>
              <a:rPr lang="ru-RU" b="1" u="sng" dirty="0"/>
              <a:t>С.</a:t>
            </a:r>
            <a:br>
              <a:rPr lang="ru-RU" b="1" u="sng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844824"/>
            <a:ext cx="5715000" cy="36766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1" y="1268760"/>
            <a:ext cx="3024295" cy="545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41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8000" dirty="0">
                <a:solidFill>
                  <a:srgbClr val="0070C0"/>
                </a:solidFill>
              </a:rPr>
              <a:t>аллелопатия</a:t>
            </a:r>
            <a:endParaRPr lang="ru-RU" sz="8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Вредоносность горчака ползучего.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обусловлена  </a:t>
            </a:r>
            <a:r>
              <a:rPr lang="ru-RU" dirty="0" err="1">
                <a:solidFill>
                  <a:srgbClr val="0070C0"/>
                </a:solidFill>
              </a:rPr>
              <a:t>аллелопатическим</a:t>
            </a:r>
            <a:r>
              <a:rPr lang="ru-RU" dirty="0">
                <a:solidFill>
                  <a:srgbClr val="0070C0"/>
                </a:solidFill>
              </a:rPr>
              <a:t> воздействием на культурные растения токсичных выделений его корневой системы.</a:t>
            </a:r>
          </a:p>
          <a:p>
            <a:r>
              <a:rPr lang="ru-RU" dirty="0">
                <a:solidFill>
                  <a:srgbClr val="0070C0"/>
                </a:solidFill>
              </a:rPr>
              <a:t> Растения горчака ядовиты для многих животных, особенно для лошадей, но хорошо поедаются овцами и козами.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1751214">
            <a:off x="10207727" y="-33168"/>
            <a:ext cx="160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Вредоносность горчака ползучего 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Повилика полевая лат. </a:t>
            </a:r>
            <a:br>
              <a:rPr lang="ru-RU" b="1" i="1" dirty="0"/>
            </a:br>
            <a:r>
              <a:rPr lang="en-US" b="1" i="1" dirty="0" err="1"/>
              <a:t>Cuscuta</a:t>
            </a:r>
            <a:r>
              <a:rPr lang="en-US" b="1" i="1" dirty="0"/>
              <a:t> </a:t>
            </a:r>
            <a:r>
              <a:rPr lang="en-US" b="1" i="1" dirty="0" err="1"/>
              <a:t>campestris</a:t>
            </a:r>
            <a:r>
              <a:rPr lang="en-US" b="1" i="1" dirty="0"/>
              <a:t> </a:t>
            </a:r>
            <a:r>
              <a:rPr lang="en-US" b="1" i="1" dirty="0" err="1"/>
              <a:t>Yunck</a:t>
            </a:r>
            <a:endParaRPr lang="ru-RU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181" y="1556792"/>
            <a:ext cx="3883276" cy="4525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1829">
            <a:off x="3179338" y="1862880"/>
            <a:ext cx="2429578" cy="4732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405">
            <a:off x="190821" y="1643932"/>
            <a:ext cx="3120901" cy="47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36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4194" y="268510"/>
            <a:ext cx="6683765" cy="1280890"/>
          </a:xfrm>
        </p:spPr>
        <p:txBody>
          <a:bodyPr/>
          <a:lstStyle/>
          <a:p>
            <a:r>
              <a:rPr lang="ru-RU" b="1" i="1" u="sng" dirty="0"/>
              <a:t>Паслен клювовидный (колючий) лат. </a:t>
            </a:r>
            <a:r>
              <a:rPr lang="en-US" b="1" i="1" u="sng" dirty="0" err="1"/>
              <a:t>Solanum</a:t>
            </a:r>
            <a:r>
              <a:rPr lang="en-US" b="1" i="1" u="sng" dirty="0"/>
              <a:t> </a:t>
            </a:r>
            <a:r>
              <a:rPr lang="en-US" b="1" i="1" u="sng" dirty="0" err="1"/>
              <a:t>rostratum</a:t>
            </a:r>
            <a:r>
              <a:rPr lang="en-US" b="1" i="1" u="sng" dirty="0"/>
              <a:t> </a:t>
            </a:r>
            <a:r>
              <a:rPr lang="en-US" b="1" i="1" u="sng" dirty="0" err="1"/>
              <a:t>Dunal</a:t>
            </a:r>
            <a:endParaRPr lang="ru-RU" b="1" i="1" u="sng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811210"/>
            <a:ext cx="4895850" cy="504679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76" y="1670049"/>
            <a:ext cx="4047924" cy="518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79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52_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85761" y="1600200"/>
            <a:ext cx="2981478" cy="4525963"/>
          </a:xfrm>
        </p:spPr>
      </p:pic>
      <p:pic>
        <p:nvPicPr>
          <p:cNvPr id="7" name="Содержимое 6" descr="0_93df5_ba2fc0f7_X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643050"/>
            <a:ext cx="4038600" cy="442915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Вредоносность-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686800" cy="5126055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Опаснейший сорняк, размножается очень быстро и значительно снижает урожай культурных растений. Своими грубыми стеблями и острыми шипами резко ухудшает качество сена и силоса; сильно засоренная им солома непригодна даже на подстилку. Основное кормовое растение для колорадского жука и картофельной моли. Рассадник (как и другие пасленовые) вирусных болезней картофеля и томатов.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повелика</a:t>
            </a:r>
            <a:endParaRPr lang="ru-RU" dirty="0"/>
          </a:p>
        </p:txBody>
      </p:sp>
      <p:pic>
        <p:nvPicPr>
          <p:cNvPr id="4" name="Содержимое 3" descr="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28800"/>
            <a:ext cx="6034617" cy="452596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Повилика сближенная с лат.</a:t>
            </a:r>
            <a:b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Cuscuta</a:t>
            </a: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approximata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Bab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476">
            <a:off x="419100" y="1804946"/>
            <a:ext cx="2845450" cy="505305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4302">
            <a:off x="3277232" y="1930124"/>
            <a:ext cx="2704468" cy="48026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207">
            <a:off x="5820966" y="1897849"/>
            <a:ext cx="2740819" cy="486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80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544724"/>
                </a:solidFill>
                <a:latin typeface="Times New Roman" panose="02020603050405020304" pitchFamily="18" charset="0"/>
              </a:rPr>
              <a:t>Повилика </a:t>
            </a:r>
            <a:r>
              <a:rPr lang="ru-RU" b="1" dirty="0" err="1">
                <a:solidFill>
                  <a:srgbClr val="544724"/>
                </a:solidFill>
                <a:latin typeface="Times New Roman" panose="02020603050405020304" pitchFamily="18" charset="0"/>
              </a:rPr>
              <a:t>Леманна</a:t>
            </a:r>
            <a:r>
              <a:rPr lang="ru-RU" b="1" dirty="0">
                <a:solidFill>
                  <a:srgbClr val="544724"/>
                </a:solidFill>
                <a:latin typeface="Times New Roman" panose="02020603050405020304" pitchFamily="18" charset="0"/>
              </a:rPr>
              <a:t> с лат. </a:t>
            </a:r>
            <a:br>
              <a:rPr lang="ru-RU" b="1" dirty="0">
                <a:solidFill>
                  <a:srgbClr val="544724"/>
                </a:solidFill>
                <a:latin typeface="Times New Roman" panose="02020603050405020304" pitchFamily="18" charset="0"/>
              </a:rPr>
            </a:br>
            <a:r>
              <a:rPr lang="en-US" b="1" dirty="0" err="1">
                <a:solidFill>
                  <a:srgbClr val="544724"/>
                </a:solidFill>
                <a:latin typeface="Times New Roman" panose="02020603050405020304" pitchFamily="18" charset="0"/>
              </a:rPr>
              <a:t>Cuscuta</a:t>
            </a:r>
            <a:r>
              <a:rPr lang="en-US" b="1" dirty="0">
                <a:solidFill>
                  <a:srgbClr val="544724"/>
                </a:solidFill>
                <a:latin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544724"/>
                </a:solidFill>
                <a:latin typeface="Times New Roman" panose="02020603050405020304" pitchFamily="18" charset="0"/>
              </a:rPr>
              <a:t>lehmanniana</a:t>
            </a:r>
            <a:r>
              <a:rPr lang="en-US" b="1" dirty="0">
                <a:solidFill>
                  <a:srgbClr val="544724"/>
                </a:solidFill>
                <a:latin typeface="Times New Roman" panose="02020603050405020304" pitchFamily="18" charset="0"/>
              </a:rPr>
              <a:t> Bunge</a:t>
            </a:r>
            <a:br>
              <a:rPr lang="en-US" b="1" dirty="0">
                <a:solidFill>
                  <a:srgbClr val="544724"/>
                </a:solidFill>
                <a:latin typeface="Times New Roman" panose="02020603050405020304" pitchFamily="18" charset="0"/>
              </a:rPr>
            </a:br>
            <a:br>
              <a:rPr lang="ru-RU" b="1" dirty="0">
                <a:solidFill>
                  <a:srgbClr val="544724"/>
                </a:solidFill>
                <a:latin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707">
            <a:off x="161926" y="2870073"/>
            <a:ext cx="3572558" cy="41149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2700">
            <a:off x="3628344" y="1854199"/>
            <a:ext cx="2867025" cy="53555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5782">
            <a:off x="6180737" y="1217385"/>
            <a:ext cx="2817433" cy="563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60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Трудноотделимые сорняки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Эти семена по форме, размеру и аэродинамическим свойствам очень сходны с семенами засоряемой ими культуры и поэтому их трудно выделить при очистке. </a:t>
            </a:r>
          </a:p>
          <a:p>
            <a:r>
              <a:rPr lang="ru-RU" dirty="0"/>
              <a:t>Так, в нашей зоне у пшеницы, гречихи трудноотделимым сорняком является гречиха татарская, а у ячменя и овса овсюг. Эти сорняки нормируются при апробации, и если их будет свыше 3%, то такие посевы выбраковываются из числа сортовых.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179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Гречиха татарская</a:t>
            </a:r>
          </a:p>
        </p:txBody>
      </p:sp>
      <p:pic>
        <p:nvPicPr>
          <p:cNvPr id="7" name="Содержимое 6" descr="grechiha-tat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7" y="1417638"/>
            <a:ext cx="3740224" cy="4747666"/>
          </a:xfrm>
        </p:spPr>
      </p:pic>
      <p:pic>
        <p:nvPicPr>
          <p:cNvPr id="8" name="Содержимое 7" descr="1890967_grechiha-tatarskay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1" y="1417638"/>
            <a:ext cx="4038600" cy="4747666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трудноотделимые культурные растения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Семена других культурных растений тоже нормируются стандартами, так как с каждым поколением количество, этих семян возрастает, особенно если </a:t>
            </a:r>
            <a:r>
              <a:rPr lang="ru-RU" dirty="0" err="1"/>
              <a:t>засорители</a:t>
            </a:r>
            <a:r>
              <a:rPr lang="ru-RU" dirty="0"/>
              <a:t> имеют более высокий коэффициент размножения. Особое внимание также нужно уделить трудноотделимым культурным растениям, у пшеницы это ячмень и гречиха, а у ячменя - пшеница и овес.</a:t>
            </a:r>
          </a:p>
        </p:txBody>
      </p:sp>
    </p:spTree>
    <p:extLst>
      <p:ext uri="{BB962C8B-B14F-4D97-AF65-F5344CB8AC3E}">
        <p14:creationId xmlns:p14="http://schemas.microsoft.com/office/powerpoint/2010/main" val="2462069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Стандартом не допускается наличие в семенах галлов пшеничной нематоды, которой нет в областях Северного Казахстана.</a:t>
            </a:r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7638"/>
            <a:ext cx="7776864" cy="4603650"/>
          </a:xfrm>
        </p:spPr>
      </p:pic>
    </p:spTree>
    <p:extLst>
      <p:ext uri="{BB962C8B-B14F-4D97-AF65-F5344CB8AC3E}">
        <p14:creationId xmlns:p14="http://schemas.microsoft.com/office/powerpoint/2010/main" val="20191282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920"/>
            <a:ext cx="8229600" cy="589724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Чистота семян - процентное содержание семян основной культуры к навеске установленного размера (кукуруза, горох, нут, бобы кормовые и др. - 200 г; чина посевная, подсолнечник, соя, арбуз и др. - 100 г; пшеница, ячмень, овес, рожь, рис, гречиха, вика и др. - 50 г; просо, сорго, суданская трава, эспарцет, свекла и др. - 20 г; лен, сераделла и др. - 10 г; горчица, рапс, турнепс, </a:t>
            </a:r>
            <a:r>
              <a:rPr lang="ru-RU" dirty="0" err="1"/>
              <a:t>волоснец</a:t>
            </a:r>
            <a:r>
              <a:rPr lang="ru-RU" dirty="0"/>
              <a:t> сибирский, кострец, могар, чумиза - 5 г; люцерна, донник, житняк и др. - 4 г), выделенное из средней пробы в мешочке.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840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семенам основной культуры относят: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целые, нормально развившиеся независимо от их окраски;</a:t>
            </a:r>
          </a:p>
          <a:p>
            <a:r>
              <a:rPr lang="ru-RU" dirty="0"/>
              <a:t> недостаточно выполненные, щуплые, не более одной трети нормального семени; </a:t>
            </a:r>
          </a:p>
          <a:p>
            <a:r>
              <a:rPr lang="ru-RU" dirty="0"/>
              <a:t>семена битые и поврежденные вредителями хлебных запасов (если сохранилось более половины семени независимо от наличия или отсутствия зародыша); </a:t>
            </a:r>
          </a:p>
          <a:p>
            <a:r>
              <a:rPr lang="ru-RU" dirty="0"/>
              <a:t>семена наклюнувшиеся, т.е. такие, у которых корешок или корешок и росток пробили оболочку, но еще не выдвинулись за ее пределы, и др.</a:t>
            </a:r>
          </a:p>
        </p:txBody>
      </p:sp>
    </p:spTree>
    <p:extLst>
      <p:ext uri="{BB962C8B-B14F-4D97-AF65-F5344CB8AC3E}">
        <p14:creationId xmlns:p14="http://schemas.microsoft.com/office/powerpoint/2010/main" val="654992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отходу относят посторонние примеси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(семена других растений, семена сорняков, головни, склероции, спорыньи, комочки земли, живые и мертвые вредители, камешки и пр.) и дефектные семена основной культуры (мелкие и щуплые семена, прошедшие через решето, раздавленные, загнившие, битые с потерей половины и более частей и т.д.).</a:t>
            </a:r>
          </a:p>
        </p:txBody>
      </p:sp>
    </p:spTree>
    <p:extLst>
      <p:ext uri="{BB962C8B-B14F-4D97-AF65-F5344CB8AC3E}">
        <p14:creationId xmlns:p14="http://schemas.microsoft.com/office/powerpoint/2010/main" val="35113168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100010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/>
          </a:bodyPr>
          <a:lstStyle/>
          <a:p>
            <a:r>
              <a:rPr lang="ru-RU" dirty="0"/>
              <a:t>У мелкосемянных культур (с навеской, не превышающей 5 г) сразу же на­чинают разбор навески на семена основной культуры и отход, а для большин­ства полевых культур навеску семян для разбора просеивают для выделения мелких и щуплых семян на ситах с отверстиями (для пшеницы, ячменя, риса -1,7 х 20; ржи, овса - 1,5 х 20; кукурузы - 2,5 х 20; свеклы - набор решет 4 х 20, 3 х 20, 2,5 х 20 и бобовых трав - 0,5 мм и т.д.)</a:t>
            </a:r>
          </a:p>
        </p:txBody>
      </p:sp>
    </p:spTree>
    <p:extLst>
      <p:ext uri="{BB962C8B-B14F-4D97-AF65-F5344CB8AC3E}">
        <p14:creationId xmlns:p14="http://schemas.microsoft.com/office/powerpoint/2010/main" val="42938991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br>
              <a:rPr lang="ru-RU" b="1" dirty="0"/>
            </a:br>
            <a:r>
              <a:rPr lang="ru-RU" b="1" dirty="0"/>
              <a:t>2. Всхожесть, энергия прорастания и влажность семян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Всхожесть - один из важнейших показателей посевных качеств семян. Семена, потерявшие или понизившие всхожесть, не пригодны для посева. Всхожесть определяют в настоящее время по старому ГОСТу 12038-66, но в ближайшее время комитетом стандартов должен быть утвержден новый государственный стандарт.</a:t>
            </a:r>
          </a:p>
        </p:txBody>
      </p:sp>
    </p:spTree>
    <p:extLst>
      <p:ext uri="{BB962C8B-B14F-4D97-AF65-F5344CB8AC3E}">
        <p14:creationId xmlns:p14="http://schemas.microsoft.com/office/powerpoint/2010/main" val="1566823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_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357166"/>
            <a:ext cx="8286807" cy="5768997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1" name="Rectangle 7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40613" cy="8620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/>
              <a:t>Методы определения энергии прорастания, лабораторной всхожести, жизнеспособности, массы 1000 штук</a:t>
            </a:r>
          </a:p>
        </p:txBody>
      </p:sp>
      <p:pic>
        <p:nvPicPr>
          <p:cNvPr id="103436" name="Picture 12" descr="рулон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131888"/>
            <a:ext cx="3671887" cy="2754312"/>
          </a:xfrm>
        </p:spPr>
      </p:pic>
      <p:pic>
        <p:nvPicPr>
          <p:cNvPr id="103435" name="Picture 11" descr="P404015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3800" y="1131888"/>
            <a:ext cx="3671888" cy="2754312"/>
          </a:xfrm>
        </p:spPr>
      </p:pic>
      <p:sp>
        <p:nvSpPr>
          <p:cNvPr id="103434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971550" y="4038600"/>
            <a:ext cx="7777163" cy="1981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800" b="1" i="1" dirty="0">
                <a:solidFill>
                  <a:srgbClr val="FF0000"/>
                </a:solidFill>
              </a:rPr>
              <a:t>Лабораторная всхожесть </a:t>
            </a:r>
            <a:r>
              <a:rPr lang="ru-RU" sz="1800" b="1" i="1" dirty="0"/>
              <a:t>это – количество нормально </a:t>
            </a:r>
            <a:r>
              <a:rPr lang="ru-RU" sz="1800" b="1" i="1" dirty="0" err="1"/>
              <a:t>про-росших</a:t>
            </a:r>
            <a:r>
              <a:rPr lang="ru-RU" sz="1800" b="1" i="1" dirty="0"/>
              <a:t> семян в пробе (на 7-8 день) выраженное в % </a:t>
            </a:r>
          </a:p>
          <a:p>
            <a:pPr>
              <a:lnSpc>
                <a:spcPct val="90000"/>
              </a:lnSpc>
            </a:pPr>
            <a:r>
              <a:rPr lang="ru-RU" sz="1800" b="1" i="1" dirty="0">
                <a:solidFill>
                  <a:srgbClr val="FF0000"/>
                </a:solidFill>
              </a:rPr>
              <a:t>Энергия прорастания</a:t>
            </a:r>
            <a:r>
              <a:rPr lang="ru-RU" sz="1800" b="1" i="1" dirty="0"/>
              <a:t> это – количество нормально проросших семян в пробе, за короткий срок ( 3-4 </a:t>
            </a:r>
            <a:r>
              <a:rPr lang="ru-RU" sz="1800" b="1" i="1" dirty="0" err="1"/>
              <a:t>й</a:t>
            </a:r>
            <a:r>
              <a:rPr lang="ru-RU" sz="1800" b="1" i="1" dirty="0"/>
              <a:t> и др. день) выраженное в %,</a:t>
            </a:r>
          </a:p>
          <a:p>
            <a:pPr>
              <a:lnSpc>
                <a:spcPct val="90000"/>
              </a:lnSpc>
            </a:pPr>
            <a:r>
              <a:rPr lang="ru-RU" sz="1800" b="1" i="1" dirty="0"/>
              <a:t>Определяются методом </a:t>
            </a:r>
            <a:r>
              <a:rPr lang="ru-RU" sz="1800" b="1" i="1" dirty="0">
                <a:solidFill>
                  <a:srgbClr val="FF0000"/>
                </a:solidFill>
              </a:rPr>
              <a:t>проращивания</a:t>
            </a:r>
            <a:r>
              <a:rPr lang="ru-RU" sz="1800" b="1" i="1" dirty="0"/>
              <a:t> (в рулонах, в песке, на песке, между слоями бумаги, на гофрированной бумаге)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260350"/>
            <a:ext cx="5003800" cy="1223963"/>
          </a:xfrm>
          <a:solidFill>
            <a:srgbClr val="FFFF99"/>
          </a:solidFill>
        </p:spPr>
        <p:txBody>
          <a:bodyPr/>
          <a:lstStyle/>
          <a:p>
            <a:r>
              <a:rPr lang="ru-RU" sz="2400" i="1"/>
              <a:t>Раскладка семян в рулонах(1)</a:t>
            </a:r>
            <a:br>
              <a:rPr lang="ru-RU" sz="2400" i="1"/>
            </a:br>
            <a:r>
              <a:rPr lang="ru-RU" sz="2400" i="1"/>
              <a:t>Проростки на 7-й день (2)</a:t>
            </a:r>
          </a:p>
        </p:txBody>
      </p:sp>
      <p:pic>
        <p:nvPicPr>
          <p:cNvPr id="154627" name="Picture 3" descr="рулон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84313"/>
            <a:ext cx="5724525" cy="4295775"/>
          </a:xfrm>
          <a:ln/>
        </p:spPr>
      </p:pic>
      <p:pic>
        <p:nvPicPr>
          <p:cNvPr id="154628" name="Picture 4" descr="1 (7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6076576" y="1905000"/>
            <a:ext cx="1486647" cy="1981200"/>
          </a:xfrm>
        </p:spPr>
      </p:pic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979613" y="5084763"/>
            <a:ext cx="431800" cy="519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1</a:t>
            </a: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6948488" y="5013325"/>
            <a:ext cx="358775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1562755_3239978_00064225300x2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60648"/>
            <a:ext cx="7858180" cy="6143668"/>
          </a:xfrm>
        </p:spPr>
      </p:pic>
    </p:spTree>
    <p:extLst>
      <p:ext uri="{BB962C8B-B14F-4D97-AF65-F5344CB8AC3E}">
        <p14:creationId xmlns:p14="http://schemas.microsoft.com/office/powerpoint/2010/main" val="2557795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CA87-C26E-40FB-ADBA-C5A87C28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918359-5D43-4C68-9D4E-4B13CE620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 algn="l"/>
            <a:r>
              <a:rPr lang="ru-RU" sz="2800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Влажность зерна и посевных семян – тоже является важным показателем  качества, нормы высева и дальнейшей всхожести. Если влажность повышена, то на поверхности семенного материала быстрее развиваются болезни, грибки, селятся вредные насекомые.</a:t>
            </a:r>
          </a:p>
          <a:p>
            <a:pPr algn="l"/>
            <a:r>
              <a:rPr lang="ru-RU" sz="2800" b="0" i="0" dirty="0">
                <a:solidFill>
                  <a:srgbClr val="000000"/>
                </a:solidFill>
                <a:effectLst/>
                <a:latin typeface="PT Serif" panose="020A0603040505020204" pitchFamily="18" charset="-52"/>
              </a:rPr>
              <a:t>Массу тысячи семян  рассчитывают с целью правильного определения нормы высева. Ведь если не учитывать показателей посевной годности и массы 1000 зёрен, невозможно будет установить нормы посева и определить его всхожесть в полевых условиях.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0003611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B4726-F5C4-4CB9-AAC2-18AB7E940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ЖИЗНЕСПОСОБНОСТИ СЕМЯН 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93E8D-3953-4F7B-AAF6-28661DA28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548680"/>
            <a:ext cx="9145016" cy="5577483"/>
          </a:xfrm>
        </p:spPr>
        <p:txBody>
          <a:bodyPr/>
          <a:lstStyle/>
          <a:p>
            <a:r>
              <a:rPr lang="ru-RU" sz="2800" b="0" i="0" dirty="0">
                <a:solidFill>
                  <a:srgbClr val="040C28"/>
                </a:solidFill>
                <a:effectLst/>
                <a:latin typeface="Google Sans"/>
              </a:rPr>
              <a:t>Метод основан на способности дегидрогеназ живых клеток зародыша восстанавливать бесцветный раствор хлористого </a:t>
            </a:r>
            <a:r>
              <a:rPr lang="ru-RU" sz="2800" b="0" i="0" dirty="0" err="1">
                <a:solidFill>
                  <a:srgbClr val="040C28"/>
                </a:solidFill>
                <a:effectLst/>
                <a:latin typeface="Google Sans"/>
              </a:rPr>
              <a:t>тетразола</a:t>
            </a:r>
            <a:r>
              <a:rPr lang="ru-RU" sz="2800" b="0" i="0" dirty="0">
                <a:solidFill>
                  <a:srgbClr val="202124"/>
                </a:solidFill>
                <a:effectLst/>
                <a:latin typeface="Google Sans"/>
              </a:rPr>
              <a:t> в </a:t>
            </a:r>
            <a:r>
              <a:rPr lang="ru-RU" sz="2800" b="0" i="0" dirty="0" err="1">
                <a:solidFill>
                  <a:srgbClr val="202124"/>
                </a:solidFill>
                <a:effectLst/>
                <a:latin typeface="Google Sans"/>
              </a:rPr>
              <a:t>фармазан</a:t>
            </a:r>
            <a:r>
              <a:rPr lang="ru-RU" sz="2800" b="0" i="0" dirty="0">
                <a:solidFill>
                  <a:srgbClr val="202124"/>
                </a:solidFill>
                <a:effectLst/>
                <a:latin typeface="Google Sans"/>
              </a:rPr>
              <a:t>. В результате зародыш таких семян приобретает красный (малиновый) цвет, зародыши мертвых семян остаются неокрашенными.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под жизнеспособностью семян понимается количество живых семян, выраженное в процентах от общего числа семян, взятых для анализа. Метод анализа основан на свойстве ткани зародыша воспринимать окраску действующих на него красителей. Некоторые красители окрашивают мертвые клетки, а другие - здоровые. Заключение о жизнеспособности семян делается по площади, месту и интенсивности воспринятой зародышем окраски.</a:t>
            </a:r>
            <a:endParaRPr lang="ru-KZ" sz="2800" dirty="0"/>
          </a:p>
        </p:txBody>
      </p:sp>
    </p:spTree>
    <p:extLst>
      <p:ext uri="{BB962C8B-B14F-4D97-AF65-F5344CB8AC3E}">
        <p14:creationId xmlns:p14="http://schemas.microsoft.com/office/powerpoint/2010/main" val="2676832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9710B-4AF4-4482-B477-14345B289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A22C066-A785-4B0E-9F9C-7441FB7261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9252520" cy="639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94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FCF1E-6417-4D79-8E8F-2C515122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b="1" i="0" dirty="0">
                <a:solidFill>
                  <a:srgbClr val="000000"/>
                </a:solidFill>
                <a:effectLst/>
                <a:latin typeface="SegoeUIRegular"/>
              </a:rPr>
              <a:t>Тестер жизнеспособности семян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SegoeUIRegular"/>
              </a:rPr>
              <a:t>Pneumac</a:t>
            </a:r>
            <a:r>
              <a:rPr lang="ru-RU" b="1" i="0" dirty="0">
                <a:solidFill>
                  <a:srgbClr val="000000"/>
                </a:solidFill>
                <a:effectLst/>
                <a:latin typeface="SegoeUIRegular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SegoeUIRegular"/>
              </a:rPr>
              <a:t>Germ</a:t>
            </a:r>
            <a:br>
              <a:rPr lang="ru-RU" b="1" i="0" dirty="0">
                <a:solidFill>
                  <a:srgbClr val="000000"/>
                </a:solidFill>
                <a:effectLst/>
                <a:latin typeface="SegoeUIRegular"/>
              </a:rPr>
            </a:br>
            <a:endParaRPr lang="ru-KZ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9BEB184-BDAE-4C8F-914E-5509B6FE4C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1769" y="1409700"/>
            <a:ext cx="4038600" cy="4038600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F2915754-5AAC-444A-A483-1B3502D0C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495800" cy="5733256"/>
          </a:xfrm>
        </p:spPr>
        <p:txBody>
          <a:bodyPr/>
          <a:lstStyle/>
          <a:p>
            <a:r>
              <a:rPr lang="ru-RU" sz="2400" b="0" i="0" dirty="0" err="1">
                <a:solidFill>
                  <a:srgbClr val="333333"/>
                </a:solidFill>
                <a:effectLst/>
                <a:latin typeface="SegoeUIRegular"/>
              </a:rPr>
              <a:t>Germ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SegoeUIRegular"/>
              </a:rPr>
              <a:t> Test производства компании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SegoeUIRegular"/>
              </a:rPr>
              <a:t>Pneumac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SegoeUIRegular"/>
              </a:rPr>
              <a:t> (Великобритания) позволяет проводить данное исследование с максимальными простотой и удобством. </a:t>
            </a:r>
            <a:r>
              <a:rPr lang="ru-RU" sz="2400" b="0" i="0" dirty="0" err="1">
                <a:solidFill>
                  <a:srgbClr val="333333"/>
                </a:solidFill>
                <a:effectLst/>
                <a:latin typeface="SegoeUIRegular"/>
              </a:rPr>
              <a:t>Germ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SegoeUIRegular"/>
              </a:rPr>
              <a:t> Test — это система тестирования прорастания (жизнеспособности семян) с установленной методикой.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970069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333375"/>
            <a:ext cx="7740650" cy="1150938"/>
          </a:xfrm>
          <a:noFill/>
        </p:spPr>
        <p:txBody>
          <a:bodyPr>
            <a:normAutofit fontScale="90000"/>
          </a:bodyPr>
          <a:lstStyle/>
          <a:p>
            <a:br>
              <a:rPr lang="ru-RU" sz="1800"/>
            </a:br>
            <a:br>
              <a:rPr lang="ru-RU" sz="1800"/>
            </a:br>
            <a:br>
              <a:rPr lang="ru-RU" sz="1800"/>
            </a:br>
            <a:r>
              <a:rPr lang="ru-RU" sz="1800" b="1" i="1">
                <a:solidFill>
                  <a:srgbClr val="CC3300"/>
                </a:solidFill>
              </a:rPr>
              <a:t>У двудольных</a:t>
            </a:r>
            <a:r>
              <a:rPr lang="ru-RU" sz="1800" b="1" i="1"/>
              <a:t> (бобовые, свекла, капустные) весь </a:t>
            </a:r>
            <a:r>
              <a:rPr lang="ru-RU" sz="1800" b="1" i="1">
                <a:solidFill>
                  <a:srgbClr val="CC3300"/>
                </a:solidFill>
              </a:rPr>
              <a:t>эндосперм поглощается</a:t>
            </a:r>
            <a:r>
              <a:rPr lang="ru-RU" sz="1800" b="1" i="1"/>
              <a:t> и развиваются две семядоли, в них откладываются запасные питательные вещества. </a:t>
            </a:r>
            <a:br>
              <a:rPr lang="ru-RU" sz="1800" b="1" i="1"/>
            </a:br>
            <a:r>
              <a:rPr lang="ru-RU" sz="1800" b="1" i="1"/>
              <a:t>У </a:t>
            </a:r>
            <a:r>
              <a:rPr lang="ru-RU" sz="1800" b="1" i="1">
                <a:solidFill>
                  <a:srgbClr val="CC3300"/>
                </a:solidFill>
              </a:rPr>
              <a:t>злаков эндосперм составляет основную</a:t>
            </a:r>
            <a:r>
              <a:rPr lang="ru-RU" sz="1800" b="1" i="1"/>
              <a:t> часть зерновки </a:t>
            </a:r>
            <a:br>
              <a:rPr lang="ru-RU" sz="1800" b="1" i="1"/>
            </a:br>
            <a:br>
              <a:rPr lang="ru-RU" sz="1800" b="1" i="1"/>
            </a:br>
            <a:br>
              <a:rPr lang="ru-RU" sz="1800" b="1" i="1"/>
            </a:br>
            <a:endParaRPr lang="ru-RU" sz="1800" b="1" i="1"/>
          </a:p>
        </p:txBody>
      </p:sp>
      <p:pic>
        <p:nvPicPr>
          <p:cNvPr id="38920" name="Picture 8" descr="1 (2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757238" y="4437063"/>
            <a:ext cx="3635376" cy="2159000"/>
          </a:xfrm>
        </p:spPr>
      </p:pic>
      <p:pic>
        <p:nvPicPr>
          <p:cNvPr id="38921" name="Picture 9" descr="Горох корн сис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828675" y="1773238"/>
            <a:ext cx="3744913" cy="2497137"/>
          </a:xfrm>
        </p:spPr>
      </p:pic>
      <p:sp>
        <p:nvSpPr>
          <p:cNvPr id="38919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2916238" y="1700213"/>
            <a:ext cx="6227762" cy="5157787"/>
          </a:xfrm>
          <a:solidFill>
            <a:srgbClr val="EFFC9E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800" b="1" i="1">
                <a:solidFill>
                  <a:srgbClr val="CC3300"/>
                </a:solidFill>
              </a:rPr>
              <a:t>Зародыш семени</a:t>
            </a:r>
            <a:r>
              <a:rPr lang="ru-RU" sz="1800" b="1" i="1"/>
              <a:t> – зачаток будущего растения, имеет наиболее высокий уровень развития, обладает высокой физиологической активностью. В нем синтезируются </a:t>
            </a:r>
            <a:r>
              <a:rPr lang="ru-RU" sz="1800" b="1" i="1">
                <a:solidFill>
                  <a:srgbClr val="CC3300"/>
                </a:solidFill>
              </a:rPr>
              <a:t>ферменты, БАВ, витамины, жиры, сахара и самые сложные и важные белки – нуклеопротеиды</a:t>
            </a:r>
            <a:r>
              <a:rPr lang="ru-RU" sz="1800" b="1" i="1"/>
              <a:t>. В сложных молекулах нуклеиновых кислот заключен «код» наследственности организма.</a:t>
            </a:r>
          </a:p>
          <a:p>
            <a:pPr>
              <a:lnSpc>
                <a:spcPct val="90000"/>
              </a:lnSpc>
            </a:pPr>
            <a:r>
              <a:rPr lang="ru-RU" sz="1800" b="1" i="1"/>
              <a:t>В зародыше встречаются и вещества– ингибиторы , </a:t>
            </a:r>
            <a:r>
              <a:rPr lang="ru-RU" sz="1800" b="1" i="1">
                <a:solidFill>
                  <a:srgbClr val="CC3300"/>
                </a:solidFill>
              </a:rPr>
              <a:t>подавляющие</a:t>
            </a:r>
            <a:r>
              <a:rPr lang="ru-RU" sz="1800" b="1" i="1"/>
              <a:t> физиологическую активность и ростовые процессы в семенах  </a:t>
            </a:r>
          </a:p>
          <a:p>
            <a:pPr>
              <a:lnSpc>
                <a:spcPct val="90000"/>
              </a:lnSpc>
            </a:pPr>
            <a:r>
              <a:rPr lang="ru-RU" sz="1800" b="1" i="1"/>
              <a:t>Наиболее </a:t>
            </a:r>
            <a:r>
              <a:rPr lang="ru-RU" sz="1800" b="1" i="1">
                <a:solidFill>
                  <a:srgbClr val="CC3300"/>
                </a:solidFill>
              </a:rPr>
              <a:t>развит </a:t>
            </a:r>
            <a:r>
              <a:rPr lang="ru-RU" sz="1800" b="1" i="1"/>
              <a:t>и устойчив к неблагоприятным условиям зародыш двудольных растений, у которых </a:t>
            </a:r>
            <a:r>
              <a:rPr lang="ru-RU" sz="1800" b="1" i="1">
                <a:solidFill>
                  <a:srgbClr val="CC3300"/>
                </a:solidFill>
              </a:rPr>
              <a:t>выносятся семядоли: свекла, подсолнечник, гречиха</a:t>
            </a:r>
            <a:r>
              <a:rPr lang="ru-RU" sz="1800" b="1" i="1"/>
              <a:t> за счет их фотосинтеза зародыш меньше зависит от неблагоприятных внешних условий.</a:t>
            </a:r>
          </a:p>
          <a:p>
            <a:pPr>
              <a:lnSpc>
                <a:spcPct val="90000"/>
              </a:lnSpc>
            </a:pPr>
            <a:endParaRPr lang="ru-RU" sz="1800" b="1" i="1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7010400" cy="1527175"/>
          </a:xfrm>
          <a:solidFill>
            <a:srgbClr val="EFFC9E"/>
          </a:solidFill>
        </p:spPr>
        <p:txBody>
          <a:bodyPr/>
          <a:lstStyle/>
          <a:p>
            <a:r>
              <a:rPr lang="ru-RU" sz="2400" b="1" i="1">
                <a:solidFill>
                  <a:srgbClr val="FF0000"/>
                </a:solidFill>
              </a:rPr>
              <a:t>Э Н Д О С П Е Р М (Э)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1916113"/>
            <a:ext cx="7200900" cy="4114800"/>
          </a:xfrm>
          <a:solidFill>
            <a:srgbClr val="EFFC9E"/>
          </a:solidFill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i="1">
                <a:solidFill>
                  <a:srgbClr val="FF0000"/>
                </a:solidFill>
              </a:rPr>
              <a:t>Э</a:t>
            </a:r>
            <a:r>
              <a:rPr lang="ru-RU" sz="1800" b="1" i="1"/>
              <a:t>. – питательная ткань, расположен у зародыша.  </a:t>
            </a:r>
            <a:r>
              <a:rPr lang="ru-RU" sz="1800" b="1" i="1">
                <a:solidFill>
                  <a:srgbClr val="FF0000"/>
                </a:solidFill>
              </a:rPr>
              <a:t>Э.</a:t>
            </a:r>
            <a:r>
              <a:rPr lang="ru-RU" sz="1800" b="1" i="1"/>
              <a:t> после оплодотворения  начинает развиваться </a:t>
            </a:r>
            <a:r>
              <a:rPr lang="ru-RU" sz="1800" b="1" i="1">
                <a:solidFill>
                  <a:srgbClr val="FF0000"/>
                </a:solidFill>
              </a:rPr>
              <a:t>первым,</a:t>
            </a:r>
            <a:r>
              <a:rPr lang="ru-RU" sz="1800" b="1" i="1"/>
              <a:t> это  хранилище питательных веществ и посредник между материнским растением и зародышем, он как буфер защищает зародыш от неблагоприятных условий.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i="1">
                <a:solidFill>
                  <a:srgbClr val="FF0000"/>
                </a:solidFill>
              </a:rPr>
              <a:t>Э.</a:t>
            </a:r>
            <a:r>
              <a:rPr lang="ru-RU" sz="1800" b="1" i="1"/>
              <a:t> также физиологически </a:t>
            </a:r>
            <a:r>
              <a:rPr lang="ru-RU" sz="1800" b="1" i="1">
                <a:solidFill>
                  <a:srgbClr val="FF0000"/>
                </a:solidFill>
              </a:rPr>
              <a:t>активен,</a:t>
            </a:r>
            <a:r>
              <a:rPr lang="ru-RU" sz="1800" b="1" i="1"/>
              <a:t> в нем находятся </a:t>
            </a:r>
            <a:r>
              <a:rPr lang="ru-RU" sz="1800" b="1" i="1">
                <a:solidFill>
                  <a:srgbClr val="FF0000"/>
                </a:solidFill>
              </a:rPr>
              <a:t>вита- мины, аминокислоты, ферменты</a:t>
            </a:r>
            <a:r>
              <a:rPr lang="ru-RU" sz="1800" b="1" i="1"/>
              <a:t>, активизирующие  создание сложных запасных веществ из простых.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i="1"/>
              <a:t>В семенах в начале из простых веществ образуется </a:t>
            </a:r>
            <a:r>
              <a:rPr lang="ru-RU" sz="1800" b="1" i="1">
                <a:solidFill>
                  <a:srgbClr val="FF0000"/>
                </a:solidFill>
              </a:rPr>
              <a:t>белок</a:t>
            </a:r>
            <a:r>
              <a:rPr lang="ru-RU" sz="1800" b="1" i="1"/>
              <a:t>, затем возрастает синтез </a:t>
            </a:r>
            <a:r>
              <a:rPr lang="ru-RU" sz="1800" b="1" i="1">
                <a:solidFill>
                  <a:srgbClr val="FF0000"/>
                </a:solidFill>
              </a:rPr>
              <a:t>крахмала</a:t>
            </a:r>
            <a:r>
              <a:rPr lang="ru-RU" sz="1800" b="1" i="1"/>
              <a:t>. Активность ферментов к концу созревания затухает.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i="1"/>
              <a:t> При прорастании те же ферменты  активизируются и проводят </a:t>
            </a:r>
            <a:r>
              <a:rPr lang="ru-RU" sz="1800" b="1" i="1">
                <a:solidFill>
                  <a:srgbClr val="FF0000"/>
                </a:solidFill>
              </a:rPr>
              <a:t>обратный процесс</a:t>
            </a:r>
            <a:r>
              <a:rPr lang="ru-RU" sz="1800" b="1" i="1"/>
              <a:t> – перевод сложных соединений (белка, крахмала) в простые, которые транспортируются к зародышу, способствуя его росту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010400" cy="1079500"/>
          </a:xfrm>
          <a:solidFill>
            <a:srgbClr val="EFFC9E"/>
          </a:solidFill>
        </p:spPr>
        <p:txBody>
          <a:bodyPr>
            <a:normAutofit fontScale="90000"/>
          </a:bodyPr>
          <a:lstStyle/>
          <a:p>
            <a:br>
              <a:rPr lang="ru-RU" sz="2000" i="1"/>
            </a:br>
            <a:r>
              <a:rPr lang="ru-RU" sz="2000" i="1"/>
              <a:t>Р</a:t>
            </a:r>
            <a:r>
              <a:rPr lang="ru-RU" sz="1600" b="1" i="1"/>
              <a:t>ЕАКЦИИ В ПРОРАСТАЮЩИХ СЕМЕННАХ ПОМИМО ФЕРМЕНТОВ УСКОРЯЮТ </a:t>
            </a:r>
            <a:r>
              <a:rPr lang="ru-RU" sz="1600" b="1" i="1">
                <a:solidFill>
                  <a:srgbClr val="FF0000"/>
                </a:solidFill>
              </a:rPr>
              <a:t>ВИТАМИНЫ</a:t>
            </a:r>
            <a:r>
              <a:rPr lang="ru-RU" sz="1600" b="1" i="1"/>
              <a:t>, СОДЕРЖАЩИЕСЯ В СЕМЕНАХ:</a:t>
            </a:r>
            <a:r>
              <a:rPr lang="ru-RU" sz="2000" i="1"/>
              <a:t> </a:t>
            </a:r>
            <a:br>
              <a:rPr lang="ru-RU" sz="2000" i="1"/>
            </a:br>
            <a:r>
              <a:rPr lang="ru-RU" sz="2000" i="1"/>
              <a:t>В</a:t>
            </a:r>
            <a:r>
              <a:rPr lang="ru-RU" sz="2000" i="1" baseline="-25000"/>
              <a:t>1</a:t>
            </a:r>
            <a:r>
              <a:rPr lang="ru-RU" sz="2000" i="1"/>
              <a:t> , В</a:t>
            </a:r>
            <a:r>
              <a:rPr lang="ru-RU" sz="2000" i="1" baseline="-25000"/>
              <a:t>2</a:t>
            </a:r>
            <a:r>
              <a:rPr lang="ru-RU" sz="2000" i="1"/>
              <a:t> , В</a:t>
            </a:r>
            <a:r>
              <a:rPr lang="ru-RU" sz="2000" i="1" baseline="-25000"/>
              <a:t>3</a:t>
            </a:r>
            <a:r>
              <a:rPr lang="ru-RU" sz="2000" i="1"/>
              <a:t> , В</a:t>
            </a:r>
            <a:r>
              <a:rPr lang="ru-RU" sz="2000" i="1" baseline="-25000"/>
              <a:t>6</a:t>
            </a:r>
            <a:r>
              <a:rPr lang="ru-RU" sz="2000" i="1"/>
              <a:t>  , РР, А, Е, К.</a:t>
            </a:r>
            <a:br>
              <a:rPr lang="ru-RU" sz="2000" i="1"/>
            </a:br>
            <a:endParaRPr lang="ru-RU" sz="2000" i="1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403350" y="1844675"/>
            <a:ext cx="7151688" cy="4114800"/>
          </a:xfrm>
          <a:solidFill>
            <a:srgbClr val="EFFC9E"/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800" b="1" i="1"/>
              <a:t>Очень сильное</a:t>
            </a:r>
            <a:r>
              <a:rPr lang="ru-RU" sz="1800" b="1" i="1">
                <a:solidFill>
                  <a:srgbClr val="FF0000"/>
                </a:solidFill>
              </a:rPr>
              <a:t> отрицательное </a:t>
            </a:r>
            <a:r>
              <a:rPr lang="ru-RU" sz="1800" b="1" i="1"/>
              <a:t>влияние  на состав витаминов и их качество оказывает применение </a:t>
            </a:r>
            <a:r>
              <a:rPr lang="ru-RU" sz="1800" b="1" i="1">
                <a:solidFill>
                  <a:srgbClr val="FF0000"/>
                </a:solidFill>
              </a:rPr>
              <a:t>пестицидов,</a:t>
            </a:r>
            <a:r>
              <a:rPr lang="ru-RU" sz="1800" b="1" i="1"/>
              <a:t> несбалансированное применение норм </a:t>
            </a:r>
            <a:r>
              <a:rPr lang="ru-RU" sz="1800" b="1" i="1">
                <a:solidFill>
                  <a:srgbClr val="FF0000"/>
                </a:solidFill>
              </a:rPr>
              <a:t>удобрений, </a:t>
            </a:r>
            <a:r>
              <a:rPr lang="ru-RU" sz="1800" b="1" i="1"/>
              <a:t>крайне неблагоприятные </a:t>
            </a:r>
            <a:r>
              <a:rPr lang="ru-RU" sz="1800" b="1" i="1">
                <a:solidFill>
                  <a:srgbClr val="FF0000"/>
                </a:solidFill>
              </a:rPr>
              <a:t>внешние условия</a:t>
            </a:r>
          </a:p>
          <a:p>
            <a:pPr>
              <a:buFont typeface="Wingdings" pitchFamily="2" charset="2"/>
              <a:buNone/>
            </a:pPr>
            <a:r>
              <a:rPr lang="ru-RU" sz="1800" b="1" i="1">
                <a:solidFill>
                  <a:srgbClr val="178324"/>
                </a:solidFill>
              </a:rPr>
              <a:t>Ростовые вещества в семенах</a:t>
            </a:r>
            <a:r>
              <a:rPr lang="ru-RU" sz="1800" b="1" i="1"/>
              <a:t>- </a:t>
            </a:r>
            <a:r>
              <a:rPr lang="ru-RU" sz="1800" b="1" i="1">
                <a:solidFill>
                  <a:srgbClr val="FF0000"/>
                </a:solidFill>
              </a:rPr>
              <a:t>ауксины, гетероауксины, гиббереллины, алкалоиды</a:t>
            </a:r>
            <a:r>
              <a:rPr lang="ru-RU" sz="1800" b="1" i="1"/>
              <a:t> способствуют росту протоплазмы клеток, делению, растяжению клеток, им свойственна высокая физиологическая активность, но </a:t>
            </a:r>
            <a:r>
              <a:rPr lang="ru-RU" sz="1800" b="1" i="1">
                <a:solidFill>
                  <a:srgbClr val="FF0000"/>
                </a:solidFill>
              </a:rPr>
              <a:t>для животных</a:t>
            </a:r>
            <a:r>
              <a:rPr lang="ru-RU" sz="1800" b="1" i="1"/>
              <a:t> они являются </a:t>
            </a:r>
            <a:r>
              <a:rPr lang="ru-RU" sz="1800" b="1" i="1">
                <a:solidFill>
                  <a:srgbClr val="FF0000"/>
                </a:solidFill>
              </a:rPr>
              <a:t>ядами</a:t>
            </a:r>
            <a:r>
              <a:rPr lang="ru-RU" sz="1800" b="1" i="1"/>
              <a:t>, например: морфин, кодеин, папаверин, люпинин.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abl-semy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285728"/>
            <a:ext cx="7858179" cy="6215106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333375"/>
            <a:ext cx="6696075" cy="792163"/>
          </a:xfrm>
          <a:solidFill>
            <a:srgbClr val="FEF1E6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400" b="1" i="1">
                <a:solidFill>
                  <a:srgbClr val="FF0000"/>
                </a:solidFill>
              </a:rPr>
            </a:br>
            <a:r>
              <a:rPr lang="ru-RU" sz="2400" b="1" i="1">
                <a:solidFill>
                  <a:srgbClr val="FF0000"/>
                </a:solidFill>
              </a:rPr>
              <a:t>Способы улучшения качества семян после уборки и подготовка к посеву</a:t>
            </a:r>
            <a:br>
              <a:rPr lang="ru-RU" sz="2400" b="1" i="1">
                <a:solidFill>
                  <a:srgbClr val="FF0000"/>
                </a:solidFill>
              </a:rPr>
            </a:br>
            <a:endParaRPr lang="ru-RU" sz="2400" b="1" i="1">
              <a:solidFill>
                <a:srgbClr val="FF0000"/>
              </a:solidFill>
            </a:endParaRPr>
          </a:p>
        </p:txBody>
      </p:sp>
      <p:sp>
        <p:nvSpPr>
          <p:cNvPr id="93189" name="Rectangle 5"/>
          <p:cNvSpPr>
            <a:spLocks noGrp="1" noChangeArrowheads="1"/>
          </p:cNvSpPr>
          <p:nvPr>
            <p:ph idx="1"/>
          </p:nvPr>
        </p:nvSpPr>
        <p:spPr>
          <a:xfrm>
            <a:off x="1547813" y="1196975"/>
            <a:ext cx="7200900" cy="5400675"/>
          </a:xfrm>
          <a:solidFill>
            <a:srgbClr val="F6F698"/>
          </a:solidFill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>
                <a:solidFill>
                  <a:srgbClr val="FF0000"/>
                </a:solidFill>
              </a:rPr>
              <a:t>Сортировка</a:t>
            </a:r>
            <a:r>
              <a:rPr lang="ru-RU" sz="2000" i="1"/>
              <a:t> – выделение из общей массы полноценных семян (по крупности, форме, аэродинамическим свойствам, удельной массе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 </a:t>
            </a:r>
            <a:r>
              <a:rPr lang="ru-RU" sz="2000" i="1">
                <a:solidFill>
                  <a:srgbClr val="FF0000"/>
                </a:solidFill>
              </a:rPr>
              <a:t>Очистка </a:t>
            </a:r>
            <a:r>
              <a:rPr lang="ru-RU" sz="2000" i="1"/>
              <a:t>– удаление примесей (сорняки, солома, вредители, земля, дефектные семена и др.).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Калибровка;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Протравливание, обеззараживание;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Воздушно-тепловой обогрев;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Дражирование;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Инокуляция;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Инкрустация;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Стимуляция прорастания ( БАВ, Э.,М.,ЭМ поля, ИМП,  УФ, свет, лазер и др.)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Термическая обработка;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Шлифовка, скарификация;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Стратификация и др.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2000" i="1"/>
          </a:p>
          <a:p>
            <a:pPr marL="571500" indent="-571500">
              <a:lnSpc>
                <a:spcPct val="90000"/>
              </a:lnSpc>
            </a:pPr>
            <a:endParaRPr lang="ru-RU" sz="2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fdb81d9b55b4db4846dca7db873247f163e6aa7"/>
</p:tagLst>
</file>

<file path=ppt/theme/theme1.xml><?xml version="1.0" encoding="utf-8"?>
<a:theme xmlns:a="http://schemas.openxmlformats.org/drawingml/2006/main" name="фаза развития 202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количеств и качест учет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фаза развития 2023</Template>
  <TotalTime>1535</TotalTime>
  <Words>2173</Words>
  <Application>Microsoft Office PowerPoint</Application>
  <PresentationFormat>Экран (4:3)</PresentationFormat>
  <Paragraphs>179</Paragraphs>
  <Slides>55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55</vt:i4>
      </vt:variant>
    </vt:vector>
  </HeadingPairs>
  <TitlesOfParts>
    <vt:vector size="69" baseType="lpstr">
      <vt:lpstr>Arial</vt:lpstr>
      <vt:lpstr>Calibri</vt:lpstr>
      <vt:lpstr>Calibri Light</vt:lpstr>
      <vt:lpstr>Comic Sans MS</vt:lpstr>
      <vt:lpstr>Google Sans</vt:lpstr>
      <vt:lpstr>Helvetica</vt:lpstr>
      <vt:lpstr>PT Serif</vt:lpstr>
      <vt:lpstr>SegoeUIRegular</vt:lpstr>
      <vt:lpstr>Tahoma</vt:lpstr>
      <vt:lpstr>Times New Roman</vt:lpstr>
      <vt:lpstr>Wingdings</vt:lpstr>
      <vt:lpstr>фаза развития 2023</vt:lpstr>
      <vt:lpstr>Оформление по умолчанию</vt:lpstr>
      <vt:lpstr>количеств и качест учет</vt:lpstr>
      <vt:lpstr> ПОСЕВНЫЕ КАЧЕСТВА СЕМЯН </vt:lpstr>
      <vt:lpstr>.</vt:lpstr>
      <vt:lpstr> ГОСТ посевные качества семян (ГОСТ 12047-85)</vt:lpstr>
      <vt:lpstr>К основным посевным качествам семян относятся:  </vt:lpstr>
      <vt:lpstr>1. Чистота семян и принципы ее определения </vt:lpstr>
      <vt:lpstr>Презентация PowerPoint</vt:lpstr>
      <vt:lpstr>Презентация PowerPoint</vt:lpstr>
      <vt:lpstr>Презентация PowerPoint</vt:lpstr>
      <vt:lpstr>.</vt:lpstr>
      <vt:lpstr>Презентация PowerPoint</vt:lpstr>
      <vt:lpstr>Презентация PowerPoint</vt:lpstr>
      <vt:lpstr>к посеву не допускаются семена,</vt:lpstr>
      <vt:lpstr>Карантинные сорняки, частично распространенные на территории Республики Казахстан</vt:lpstr>
      <vt:lpstr>Презентация PowerPoint</vt:lpstr>
      <vt:lpstr>Презентация PowerPoint</vt:lpstr>
      <vt:lpstr>гелиотроп</vt:lpstr>
      <vt:lpstr>Амбро́зия полынноли́стная (лат. Ambrósia artemisiifólia)</vt:lpstr>
      <vt:lpstr>Вредоносность</vt:lpstr>
      <vt:lpstr>Амброзия полыннолистная опасна и для здоровья людей.</vt:lpstr>
      <vt:lpstr>Амброзия многолетняя с лат.  Ambrosia psilostachya DC. </vt:lpstr>
      <vt:lpstr>  Географическое распространение.  В Российской Федерации небольшими очагами распространена в Башкортостане, Волгоградской, Самарской, Оренбургской, Ростовской областях и Ставропольском крае.</vt:lpstr>
      <vt:lpstr>Презентация PowerPoint</vt:lpstr>
      <vt:lpstr>Горчак ползучий (розовый) – Acroptilon repens D. С. </vt:lpstr>
      <vt:lpstr>.</vt:lpstr>
      <vt:lpstr>Вредоносность горчака ползучего.</vt:lpstr>
      <vt:lpstr>Повилика полевая лат.  Cuscuta campestris Yunck</vt:lpstr>
      <vt:lpstr>Паслен клювовидный (колючий) лат. Solanum rostratum Dunal</vt:lpstr>
      <vt:lpstr>Презентация PowerPoint</vt:lpstr>
      <vt:lpstr>Вредоносность-</vt:lpstr>
      <vt:lpstr>повелика</vt:lpstr>
      <vt:lpstr>Повилика сближенная с лат.  Cuscuta approximata Bab</vt:lpstr>
      <vt:lpstr>Повилика Леманна с лат.  Cuscuta lehmanniana Bunge  </vt:lpstr>
      <vt:lpstr>Трудноотделимые сорняки</vt:lpstr>
      <vt:lpstr>Гречиха татарская</vt:lpstr>
      <vt:lpstr>трудноотделимые культурные растения</vt:lpstr>
      <vt:lpstr>Стандартом не допускается наличие в семенах галлов пшеничной нематоды, которой нет в областях Северного Казахстана.</vt:lpstr>
      <vt:lpstr>.</vt:lpstr>
      <vt:lpstr>К семенам основной культуры относят:</vt:lpstr>
      <vt:lpstr>К отходу относят посторонние примеси</vt:lpstr>
      <vt:lpstr>.</vt:lpstr>
      <vt:lpstr>  2. Всхожесть, энергия прорастания и влажность семян </vt:lpstr>
      <vt:lpstr>Презентация PowerPoint</vt:lpstr>
      <vt:lpstr>Методы определения энергии прорастания, лабораторной всхожести, жизнеспособности, массы 1000 штук</vt:lpstr>
      <vt:lpstr>Раскладка семян в рулонах(1) Проростки на 7-й день (2)</vt:lpstr>
      <vt:lpstr>Презентация PowerPoint</vt:lpstr>
      <vt:lpstr>.</vt:lpstr>
      <vt:lpstr>ЖИЗНЕСПОСОБНОСТИ СЕМЯН </vt:lpstr>
      <vt:lpstr>Презентация PowerPoint</vt:lpstr>
      <vt:lpstr>Тестер жизнеспособности семян Pneumac Germ </vt:lpstr>
      <vt:lpstr>   У двудольных (бобовые, свекла, капустные) весь эндосперм поглощается и развиваются две семядоли, в них откладываются запасные питательные вещества.  У злаков эндосперм составляет основную часть зерновки    </vt:lpstr>
      <vt:lpstr>Э Н Д О С П Е Р М (Э)</vt:lpstr>
      <vt:lpstr> РЕАКЦИИ В ПРОРАСТАЮЩИХ СЕМЕННАХ ПОМИМО ФЕРМЕНТОВ УСКОРЯЮТ ВИТАМИНЫ, СОДЕРЖАЩИЕСЯ В СЕМЕНАХ:  В1 , В2 , В3 , В6  , РР, А, Е, К. </vt:lpstr>
      <vt:lpstr>Презентация PowerPoint</vt:lpstr>
      <vt:lpstr> Способы улучшения качества семян после уборки и подготовка к посеву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ПОСЕВНЫЕ КАЧЕСТВА СЕМЯН</dc:title>
  <dc:creator>User</dc:creator>
  <cp:lastModifiedBy>auzhanovam@bk.ru</cp:lastModifiedBy>
  <cp:revision>75</cp:revision>
  <dcterms:created xsi:type="dcterms:W3CDTF">2017-01-12T10:32:52Z</dcterms:created>
  <dcterms:modified xsi:type="dcterms:W3CDTF">2023-10-30T16:03:10Z</dcterms:modified>
</cp:coreProperties>
</file>