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481" r:id="rId4"/>
    <p:sldId id="482" r:id="rId5"/>
    <p:sldId id="492" r:id="rId6"/>
    <p:sldId id="507" r:id="rId7"/>
    <p:sldId id="285" r:id="rId8"/>
    <p:sldId id="508" r:id="rId9"/>
    <p:sldId id="256" r:id="rId10"/>
    <p:sldId id="260" r:id="rId11"/>
    <p:sldId id="509" r:id="rId12"/>
    <p:sldId id="259" r:id="rId13"/>
    <p:sldId id="261" r:id="rId14"/>
    <p:sldId id="510" r:id="rId15"/>
    <p:sldId id="513" r:id="rId16"/>
    <p:sldId id="511" r:id="rId17"/>
    <p:sldId id="288" r:id="rId18"/>
    <p:sldId id="512" r:id="rId19"/>
    <p:sldId id="514" r:id="rId20"/>
    <p:sldId id="262" r:id="rId21"/>
    <p:sldId id="515" r:id="rId22"/>
    <p:sldId id="516" r:id="rId23"/>
    <p:sldId id="263" r:id="rId24"/>
    <p:sldId id="265" r:id="rId25"/>
    <p:sldId id="266" r:id="rId26"/>
    <p:sldId id="264" r:id="rId27"/>
    <p:sldId id="517" r:id="rId28"/>
    <p:sldId id="291" r:id="rId29"/>
    <p:sldId id="518" r:id="rId30"/>
    <p:sldId id="271" r:id="rId31"/>
    <p:sldId id="270" r:id="rId32"/>
    <p:sldId id="268" r:id="rId33"/>
    <p:sldId id="519" r:id="rId34"/>
    <p:sldId id="520" r:id="rId35"/>
    <p:sldId id="269" r:id="rId36"/>
    <p:sldId id="267" r:id="rId37"/>
    <p:sldId id="275" r:id="rId38"/>
    <p:sldId id="522" r:id="rId39"/>
    <p:sldId id="521" r:id="rId40"/>
    <p:sldId id="527" r:id="rId41"/>
    <p:sldId id="273" r:id="rId42"/>
    <p:sldId id="293" r:id="rId43"/>
    <p:sldId id="523" r:id="rId44"/>
    <p:sldId id="524" r:id="rId45"/>
    <p:sldId id="276" r:id="rId46"/>
    <p:sldId id="277" r:id="rId47"/>
    <p:sldId id="487" r:id="rId48"/>
    <p:sldId id="294" r:id="rId49"/>
    <p:sldId id="279" r:id="rId50"/>
    <p:sldId id="280" r:id="rId51"/>
    <p:sldId id="525" r:id="rId52"/>
    <p:sldId id="528" r:id="rId53"/>
    <p:sldId id="529" r:id="rId54"/>
    <p:sldId id="530" r:id="rId55"/>
    <p:sldId id="493" r:id="rId56"/>
    <p:sldId id="496" r:id="rId57"/>
    <p:sldId id="497" r:id="rId58"/>
    <p:sldId id="498" r:id="rId59"/>
    <p:sldId id="274" r:id="rId60"/>
    <p:sldId id="499" r:id="rId61"/>
    <p:sldId id="500" r:id="rId62"/>
    <p:sldId id="502" r:id="rId63"/>
    <p:sldId id="503" r:id="rId64"/>
    <p:sldId id="504" r:id="rId65"/>
    <p:sldId id="506" r:id="rId66"/>
    <p:sldId id="505" r:id="rId67"/>
    <p:sldId id="485" r:id="rId68"/>
    <p:sldId id="281" r:id="rId69"/>
    <p:sldId id="282" r:id="rId70"/>
    <p:sldId id="483" r:id="rId71"/>
    <p:sldId id="283" r:id="rId72"/>
    <p:sldId id="486" r:id="rId7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оглавления" id="{6B96F5A6-C086-4D70-B88A-346CA575634D}">
          <p14:sldIdLst>
            <p14:sldId id="257"/>
            <p14:sldId id="481"/>
            <p14:sldId id="482"/>
            <p14:sldId id="492"/>
            <p14:sldId id="507"/>
            <p14:sldId id="285"/>
            <p14:sldId id="508"/>
          </p14:sldIdLst>
        </p14:section>
        <p14:section name="всходы" id="{B72CD9F8-9BD8-40CF-9D63-2F64FEE37153}">
          <p14:sldIdLst>
            <p14:sldId id="256"/>
            <p14:sldId id="260"/>
            <p14:sldId id="509"/>
            <p14:sldId id="259"/>
            <p14:sldId id="261"/>
            <p14:sldId id="510"/>
            <p14:sldId id="513"/>
            <p14:sldId id="511"/>
            <p14:sldId id="288"/>
            <p14:sldId id="512"/>
            <p14:sldId id="514"/>
            <p14:sldId id="262"/>
            <p14:sldId id="515"/>
            <p14:sldId id="516"/>
            <p14:sldId id="263"/>
            <p14:sldId id="265"/>
            <p14:sldId id="266"/>
            <p14:sldId id="264"/>
            <p14:sldId id="517"/>
            <p14:sldId id="291"/>
            <p14:sldId id="518"/>
            <p14:sldId id="271"/>
            <p14:sldId id="270"/>
            <p14:sldId id="268"/>
            <p14:sldId id="519"/>
            <p14:sldId id="520"/>
            <p14:sldId id="269"/>
            <p14:sldId id="267"/>
            <p14:sldId id="275"/>
            <p14:sldId id="522"/>
            <p14:sldId id="521"/>
            <p14:sldId id="527"/>
            <p14:sldId id="273"/>
            <p14:sldId id="293"/>
            <p14:sldId id="523"/>
            <p14:sldId id="524"/>
            <p14:sldId id="276"/>
            <p14:sldId id="277"/>
            <p14:sldId id="487"/>
            <p14:sldId id="294"/>
            <p14:sldId id="279"/>
            <p14:sldId id="280"/>
            <p14:sldId id="525"/>
            <p14:sldId id="528"/>
            <p14:sldId id="529"/>
            <p14:sldId id="530"/>
            <p14:sldId id="493"/>
            <p14:sldId id="496"/>
            <p14:sldId id="497"/>
            <p14:sldId id="498"/>
            <p14:sldId id="274"/>
            <p14:sldId id="499"/>
            <p14:sldId id="500"/>
            <p14:sldId id="502"/>
            <p14:sldId id="503"/>
            <p14:sldId id="504"/>
            <p14:sldId id="506"/>
            <p14:sldId id="505"/>
            <p14:sldId id="485"/>
            <p14:sldId id="281"/>
            <p14:sldId id="282"/>
            <p14:sldId id="483"/>
            <p14:sldId id="283"/>
            <p14:sldId id="4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8BA4C4-F54E-44D4-A237-D06AC8A2746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9666C5BA-5ECA-43DF-9F94-4B55057FE598}" type="pres">
      <dgm:prSet presAssocID="{D78BA4C4-F54E-44D4-A237-D06AC8A2746F}" presName="Name0" presStyleCnt="0">
        <dgm:presLayoutVars>
          <dgm:chMax val="7"/>
          <dgm:chPref val="7"/>
          <dgm:dir/>
        </dgm:presLayoutVars>
      </dgm:prSet>
      <dgm:spPr/>
    </dgm:pt>
    <dgm:pt modelId="{3CAB60C9-B67E-4E36-970E-EFD33016C843}" type="pres">
      <dgm:prSet presAssocID="{D78BA4C4-F54E-44D4-A237-D06AC8A2746F}" presName="Name1" presStyleCnt="0"/>
      <dgm:spPr/>
    </dgm:pt>
  </dgm:ptLst>
  <dgm:cxnLst>
    <dgm:cxn modelId="{C514B3A6-2480-4D4A-B48C-5CBFEC3BB9FF}" type="presOf" srcId="{D78BA4C4-F54E-44D4-A237-D06AC8A2746F}" destId="{9666C5BA-5ECA-43DF-9F94-4B55057FE598}" srcOrd="0" destOrd="0" presId="urn:microsoft.com/office/officeart/2008/layout/CircularPictureCallout"/>
    <dgm:cxn modelId="{9ADD6DE1-DBF0-4989-9709-F42FFED7C7F7}" type="presParOf" srcId="{9666C5BA-5ECA-43DF-9F94-4B55057FE598}" destId="{3CAB60C9-B67E-4E36-970E-EFD33016C843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807B-D77B-4284-9B3A-26FDCA9EF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FDC5E8-7D25-46FE-8792-06444C217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C5EFDB-1000-484E-B602-B19CECFD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8FD1B6-ED2F-4C57-A454-0A130211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AF47B9-9706-4E52-A78A-D0C849F33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9328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6C3CE-275E-4A16-93DB-BC91C5C6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567B1-1A2A-4752-95D8-70EDEEDB3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64DE10-A3D6-439C-96EA-23858C48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154323-F470-4B3B-A78D-4AD4B38B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B1727B-97D0-490E-9586-31E5E992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6077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315E8-92B7-45F1-99FD-E30CB3BEC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52560D-9BD5-4A33-81B1-C2626F62A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61778-A2E4-49EA-851F-3595670C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176355-D4F1-4290-BD8D-C4327E7E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947C4A-B199-41CE-B026-FDAA6B9AA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9713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52527-BAC5-44A0-896C-A0E52134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56E331-072C-43A5-A1F1-91013FD49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EBCC3E-3951-4A15-BE59-ADE69BB38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5864D9-B780-4D0B-91A3-D815EDCB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BCFE5B-8A5E-4593-AE33-3D4FD1AA1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855D12-754C-43AA-937D-11112A0C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589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1C4FA-DB3F-4EF7-B826-D407A7753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D176CD-AC7B-466E-80BD-58EE91114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ED997C-4887-4E69-9D34-C1CC926C2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27A566-F7D7-4862-B02C-4F8E4862E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5E4352-529F-4C81-A6DD-5492087A94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265931-CAF9-4FCD-B43C-1AD5164A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F60F66-5F32-4E9D-B46D-DC25CDF7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5B2EBB-64E3-412C-AB4D-523CCF1A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6728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A2032-DD9F-475B-B195-FA8C6F66C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B203F4-76A4-4D12-96E1-94649943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3D870F-5FF2-45C0-BEB1-A7212B4D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0C458B3-1B16-47A4-A7B7-E5305382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6005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43DCBD-52ED-47E8-9F42-BE4888E1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2FE6FF-BF78-47A5-8CA5-4AE00260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B1815C-294D-442D-AA41-BB9549D0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7336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38D0B-696B-4EB0-B081-B73B8B1B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19951E-0D0D-41B7-BACE-189CEBA34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BFFCA9-5CB1-463B-9B35-1C38A04F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9402F8-15A2-49B6-90AA-917BE67DC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8736A3-EB4F-431F-A948-57EA86EF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5BAC37-794E-4A8F-A62C-DA9A1BA9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2566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C9266-7CED-461E-BAC7-B4670EDCB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258ACB-E107-4426-9491-343D6052A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6F8C09-C7D2-4927-88F0-BF8863FB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E9C061-9733-4EBC-864B-D8C864DC0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4FA210-8C9C-4A96-B790-32D3221A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07AD8B-6556-4AE7-BCE9-2DDD2AA5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25541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1BF53A-10B1-4114-9461-A3B3B389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BC0F28-2639-429E-9D80-38AB9872E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387064-1B49-47F8-B13D-7F58B5713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5ED50A-7014-4651-B362-81ABED9A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5B66F1-C4C2-4436-B7F1-F5C1065B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32561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B40205B-50A3-481F-81C1-068A8D8FB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4AA6E3-18E1-4C58-A8C1-DCE0CA52B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926BE-5EE3-49FF-974A-7B045923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93D9FB-5449-4477-BF11-EF33AF0BF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1A2701-68B0-4816-8EE4-D8986D98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54873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2304B4-45BC-4768-A6BF-2F2FF2796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2B927-7279-42D4-AF49-87B17D55A4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99F19B-0E2D-4E36-9B63-198C38AB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B065D-5C7D-4A5A-AF45-0B9BA715D7A7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276320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1E822D-D67A-480F-8D02-57CD0E0952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6C8CB5-F23C-435E-8547-F5E8FEFAF7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704821-1029-4CFC-9AFC-517421E4B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C0C72-ACA8-4B77-802A-E3E0EEA3F613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297477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8A1B-E526-42BF-9AF6-EB8A0D6F53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D9D965-62F8-49E9-B25A-00F890188E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16122B-8AE1-40CA-89EC-01C00422E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65329-4441-43E2-BB43-5053BACA6852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452679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8BE449-1121-4A90-AAD9-0B94DBEF0F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7B1595-656F-4E72-A1C3-EC3CC48C5C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7321F-BDF7-47DA-A1F4-1E3BD674E6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17446-423F-475C-A638-F232AA97D18A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815396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D046168-0C1B-4EA6-89E2-CA8373F3ED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CE1956-6943-4D83-9EA8-1DDD198012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95DA0C-1A93-4540-BE69-FEE2982EA4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73713-E0C6-4A14-AA4C-794594E4EE04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408898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CF1EB07-A74A-4344-82C1-C128FA3E47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3014180-ED53-48B5-BAF9-F8B2A13643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D5C13E-7D6B-4C78-9FCC-2D4781D66C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5F2D4-0F7B-42B7-A8F9-3E8FA6113B5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459834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96860BD-0431-4B2D-8039-5E16D07FB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03FEBEF-6B76-425C-9D6D-DC1286F15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9820F52-08F2-4DAB-8D3A-3AA36AA545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5FB25-5124-424C-95F5-357032CC4265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38014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9C223A-8C28-412D-80EE-F372225D6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3462B6-2E77-4CCB-94FA-039E300677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CAB4C7-E0A8-499E-B482-6548AE479D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78A43-607C-4D84-8E77-FF966A6C0A02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1524781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1538FE-7A43-491B-8F19-9CB9A67DE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DAB60-2439-4725-91C6-743CA477B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E2D8AD-3EEF-412E-98AC-3AC704ED41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87690-F9F6-4AB1-9BE0-232C968AE78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3995890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76D481-068F-40D4-BB55-9D5B34B429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770E93-02C9-49E4-9328-7A5F364646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88D0AF-B0AC-481B-9133-0F18B1515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36FB9-5FD1-45E2-B366-44CD02C389E0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4139408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750263-D194-4B7C-8AE5-B7F162163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B83228-1122-4729-8DD5-13690699F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2BA64A-A52C-4AA7-87C2-FD355DBB82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C09C-7AF0-4C74-BBB1-2D2863A3A13E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69589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A0055-DEAB-47F0-A664-97B8E8061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1B447F-E9D1-4A74-AA71-DCE493BD3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475DAB-8B03-4115-9544-01741C915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0EC5-1D34-46D4-9EDE-BB3F8653DCCE}" type="datetimeFigureOut">
              <a:rPr lang="ru-KZ" smtClean="0"/>
              <a:t>02.10.2024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232F10-9091-4530-8103-7AD8FE021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D795AB-8D82-4E0F-A183-67A1C3DE3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83846-11DB-488A-9263-A9206F9FED6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5331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462B78E-DE29-4AE3-819B-8C90A0B71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CD4002E-2EA8-4C75-B760-A5DB9D76D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текста</a:t>
            </a:r>
          </a:p>
          <a:p>
            <a:pPr lvl="1"/>
            <a:r>
              <a:rPr lang="ru-RU" altLang="ru-KZ"/>
              <a:t>Второй уровень</a:t>
            </a:r>
          </a:p>
          <a:p>
            <a:pPr lvl="2"/>
            <a:r>
              <a:rPr lang="ru-RU" altLang="ru-KZ"/>
              <a:t>Третий уровень</a:t>
            </a:r>
          </a:p>
          <a:p>
            <a:pPr lvl="3"/>
            <a:r>
              <a:rPr lang="ru-RU" altLang="ru-KZ"/>
              <a:t>Четвертый уровень</a:t>
            </a:r>
          </a:p>
          <a:p>
            <a:pPr lvl="4"/>
            <a:r>
              <a:rPr lang="ru-RU" altLang="ru-KZ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887E380-2B36-4001-88AE-DEA003A946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F1BA335-E151-4A54-BADC-A445E891EA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100CBF-7AC2-49A5-87B7-14F97DAB23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545E95A-6629-40A1-870C-E41DAB480CEF}" type="slidenum">
              <a:rPr lang="ru-RU" altLang="ru-KZ"/>
              <a:pPr>
                <a:defRPr/>
              </a:pPr>
              <a:t>‹#›</a:t>
            </a:fld>
            <a:endParaRPr lang="ru-RU" altLang="ru-KZ"/>
          </a:p>
        </p:txBody>
      </p:sp>
    </p:spTree>
    <p:extLst>
      <p:ext uri="{BB962C8B-B14F-4D97-AF65-F5344CB8AC3E}">
        <p14:creationId xmlns:p14="http://schemas.microsoft.com/office/powerpoint/2010/main" val="2518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eb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D5E49-CECD-4111-936C-DD948436F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6636"/>
          </a:xfrm>
        </p:spPr>
        <p:txBody>
          <a:bodyPr>
            <a:normAutofit fontScale="90000"/>
          </a:bodyPr>
          <a:lstStyle/>
          <a:p>
            <a:r>
              <a:rPr lang="ru-RU" altLang="ru-KZ" sz="2400" b="1" dirty="0"/>
              <a:t>Тема: </a:t>
            </a:r>
            <a:r>
              <a:rPr lang="ru-RU" altLang="ru-KZ" sz="4400" b="1" dirty="0"/>
              <a:t>ФАЗЫ РАЗВИТИЯ СЕМЯН</a:t>
            </a:r>
            <a:endParaRPr lang="ru-K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276DC6-3085-46C9-9B4B-6413935324F6}"/>
              </a:ext>
            </a:extLst>
          </p:cNvPr>
          <p:cNvSpPr txBox="1"/>
          <p:nvPr/>
        </p:nvSpPr>
        <p:spPr>
          <a:xfrm>
            <a:off x="2552524" y="761762"/>
            <a:ext cx="7741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https://crazyagro.com/diagnostyka-stadiy-ozimoy-pshenicy/</a:t>
            </a:r>
            <a:endParaRPr lang="ru-KZ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740FD7-3713-4634-9E10-669154EE6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094"/>
            <a:ext cx="12072938" cy="584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5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79B34415-C7FD-4BA6-9933-D544B61F4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ru-RU" altLang="ru-KZ" sz="1800" b="1" dirty="0"/>
            </a:br>
            <a:br>
              <a:rPr lang="ru-RU" altLang="ru-KZ" sz="1800" b="1" dirty="0"/>
            </a:br>
            <a:br>
              <a:rPr lang="ru-RU" altLang="ru-KZ" sz="1800" b="1" dirty="0"/>
            </a:br>
            <a:br>
              <a:rPr lang="ru-RU" altLang="ru-KZ" sz="1800" b="1" dirty="0"/>
            </a:br>
            <a:br>
              <a:rPr lang="ru-RU" altLang="ru-KZ" dirty="0"/>
            </a:br>
            <a:endParaRPr lang="ru-RU" altLang="ru-KZ" dirty="0"/>
          </a:p>
        </p:txBody>
      </p:sp>
      <p:sp>
        <p:nvSpPr>
          <p:cNvPr id="6147" name="Объект 2">
            <a:extLst>
              <a:ext uri="{FF2B5EF4-FFF2-40B4-BE49-F238E27FC236}">
                <a16:creationId xmlns:a16="http://schemas.microsoft.com/office/drawing/2014/main" id="{91939324-B65E-482D-8EAD-6F25531DF0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367990"/>
            <a:ext cx="10972800" cy="4783874"/>
          </a:xfrm>
        </p:spPr>
        <p:txBody>
          <a:bodyPr/>
          <a:lstStyle/>
          <a:p>
            <a:r>
              <a:rPr lang="ru-RU" altLang="ru-KZ" b="1" dirty="0"/>
              <a:t>Формирование, налив и созревание семян</a:t>
            </a:r>
          </a:p>
          <a:p>
            <a:r>
              <a:rPr lang="ru-RU" altLang="ru-KZ" b="1" dirty="0"/>
              <a:t> Физиологические процессы налива и созревания семян</a:t>
            </a:r>
            <a:endParaRPr lang="ru-RU" altLang="ru-KZ" dirty="0"/>
          </a:p>
          <a:p>
            <a:endParaRPr lang="ru-RU" altLang="ru-KZ" dirty="0"/>
          </a:p>
        </p:txBody>
      </p:sp>
      <p:pic>
        <p:nvPicPr>
          <p:cNvPr id="6148" name="Picture 2" descr="http://profermer.ru/images/pitan_fazy.png">
            <a:extLst>
              <a:ext uri="{FF2B5EF4-FFF2-40B4-BE49-F238E27FC236}">
                <a16:creationId xmlns:a16="http://schemas.microsoft.com/office/drawing/2014/main" id="{ABC1F25D-FB39-40F5-B3F0-B5157696B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3852863"/>
            <a:ext cx="842486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26F49A-0D0F-43AF-9EF6-8A87D46F99E4}"/>
              </a:ext>
            </a:extLst>
          </p:cNvPr>
          <p:cNvSpPr txBox="1"/>
          <p:nvPr/>
        </p:nvSpPr>
        <p:spPr>
          <a:xfrm>
            <a:off x="100361" y="2967335"/>
            <a:ext cx="118091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фаза прорастания семян, появления всходов, роста стебля, цветение, образования и созревания плодов и семян</a:t>
            </a:r>
            <a:endParaRPr lang="ru-K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0A9C43EC-CE50-4AC9-8282-7E70F4CDF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/>
              <a:t>12 этапов--</a:t>
            </a:r>
          </a:p>
        </p:txBody>
      </p:sp>
      <p:sp>
        <p:nvSpPr>
          <p:cNvPr id="7171" name="Объект 2">
            <a:extLst>
              <a:ext uri="{FF2B5EF4-FFF2-40B4-BE49-F238E27FC236}">
                <a16:creationId xmlns:a16="http://schemas.microsoft.com/office/drawing/2014/main" id="{0EBD5CFC-3E82-4013-8144-1D160F77DB5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7172" name="Объект 3">
            <a:extLst>
              <a:ext uri="{FF2B5EF4-FFF2-40B4-BE49-F238E27FC236}">
                <a16:creationId xmlns:a16="http://schemas.microsoft.com/office/drawing/2014/main" id="{BD396A33-4BE5-4153-A1DA-ECA7DAD977A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KZ" altLang="ru-KZ"/>
          </a:p>
        </p:txBody>
      </p:sp>
      <p:pic>
        <p:nvPicPr>
          <p:cNvPr id="7173" name="Picture 2" descr="http://agrosbornik.ru/images/sborniki/157.jpg">
            <a:extLst>
              <a:ext uri="{FF2B5EF4-FFF2-40B4-BE49-F238E27FC236}">
                <a16:creationId xmlns:a16="http://schemas.microsoft.com/office/drawing/2014/main" id="{DE4A1DF5-6237-4255-AB17-AC5036B11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93181"/>
            <a:ext cx="11344507" cy="56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5CD2F696-A256-4383-8E92-78578509B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id="{8BFE328B-109E-4998-9AB8-5B06878CC07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8196" name="Содержимое 3">
            <a:extLst>
              <a:ext uri="{FF2B5EF4-FFF2-40B4-BE49-F238E27FC236}">
                <a16:creationId xmlns:a16="http://schemas.microsoft.com/office/drawing/2014/main" id="{08216BDD-1E69-4920-B5BE-1756BD67110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KZ" altLang="ru-KZ"/>
          </a:p>
        </p:txBody>
      </p:sp>
      <p:pic>
        <p:nvPicPr>
          <p:cNvPr id="8197" name="Picture 2" descr="http://www.valleyflora.ru/images/organogenez.JPG">
            <a:extLst>
              <a:ext uri="{FF2B5EF4-FFF2-40B4-BE49-F238E27FC236}">
                <a16:creationId xmlns:a16="http://schemas.microsoft.com/office/drawing/2014/main" id="{8CD55836-426C-43AC-BDFA-2104A654F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214313"/>
            <a:ext cx="8358188" cy="613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4945F-A71D-4E98-B3AA-8A8073602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61703"/>
          </a:xfrm>
        </p:spPr>
        <p:txBody>
          <a:bodyPr/>
          <a:lstStyle/>
          <a:p>
            <a:r>
              <a:rPr lang="ru-RU" sz="3200" dirty="0">
                <a:solidFill>
                  <a:srgbClr val="333333"/>
                </a:solidFill>
                <a:latin typeface="Roboto Slab"/>
              </a:rPr>
              <a:t>П</a:t>
            </a:r>
            <a:r>
              <a:rPr lang="ru-RU" sz="3200" b="0" i="0" dirty="0">
                <a:solidFill>
                  <a:srgbClr val="333333"/>
                </a:solidFill>
                <a:effectLst/>
                <a:latin typeface="Roboto Slab"/>
              </a:rPr>
              <a:t>шеницы по шкале ВВСН</a:t>
            </a:r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.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45229-B527-4A9B-B905-C5BDC7145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059" y="568713"/>
            <a:ext cx="5916341" cy="5557452"/>
          </a:xfrm>
        </p:spPr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 развитии можно выделить 2 основных периода:</a:t>
            </a:r>
            <a:br>
              <a:rPr lang="ru-RU" dirty="0"/>
            </a:b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1) формирование вегетативных органов — корней, стеблей, листьев, выполняющих важнейшие функции питания, фотосинтеза, дыхания, водоснабжения и передвижения веществ в организме;</a:t>
            </a:r>
            <a:br>
              <a:rPr lang="ru-RU" dirty="0"/>
            </a:b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2) формирование генеративных органов — соцветий, цветков и органов размножения.</a:t>
            </a:r>
            <a:endParaRPr lang="ru-KZ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4D92C5-1613-4135-BB96-3FE6E4EBC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89581" y="731835"/>
            <a:ext cx="6724360" cy="6034725"/>
          </a:xfrm>
        </p:spPr>
        <p:txBody>
          <a:bodyPr/>
          <a:lstStyle/>
          <a:p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Фикеша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(1954), Келлера и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Баггиолини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(1954),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Задокса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, Чанга и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Конзака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(1974) и др.</a:t>
            </a:r>
          </a:p>
          <a:p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Название кода </a:t>
            </a:r>
            <a:r>
              <a:rPr lang="ru-RU" sz="2400" b="1" i="0" dirty="0">
                <a:solidFill>
                  <a:srgbClr val="747474"/>
                </a:solidFill>
                <a:effectLst/>
                <a:latin typeface="+mj-lt"/>
              </a:rPr>
              <a:t>ВВСН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является сокращением от названия организаций, стоявших у истоков его разработки:</a:t>
            </a:r>
            <a:br>
              <a:rPr lang="ru-RU" sz="2400" dirty="0">
                <a:latin typeface="+mj-lt"/>
              </a:rPr>
            </a:br>
            <a:r>
              <a:rPr lang="ru-RU" sz="2400" b="1" i="0" dirty="0">
                <a:solidFill>
                  <a:srgbClr val="747474"/>
                </a:solidFill>
                <a:effectLst/>
                <a:latin typeface="+mj-lt"/>
              </a:rPr>
              <a:t>В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 —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Biologische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Bundesanstalt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for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Land —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und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Forstwirtschaft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(Биологическое федеральное учреждение сельского и лесного хозяйства);</a:t>
            </a:r>
            <a:br>
              <a:rPr lang="ru-RU" sz="2400" dirty="0">
                <a:latin typeface="+mj-lt"/>
              </a:rPr>
            </a:br>
            <a:r>
              <a:rPr lang="ru-RU" sz="2400" b="1" i="0" dirty="0">
                <a:solidFill>
                  <a:srgbClr val="747474"/>
                </a:solidFill>
                <a:effectLst/>
                <a:latin typeface="+mj-lt"/>
              </a:rPr>
              <a:t>В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 —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Bundessortenamt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(Федеральное сортовое управление);</a:t>
            </a:r>
            <a:br>
              <a:rPr lang="ru-RU" sz="2400" dirty="0">
                <a:latin typeface="+mj-lt"/>
              </a:rPr>
            </a:br>
            <a:r>
              <a:rPr lang="ru-RU" sz="2400" b="1" i="0" dirty="0">
                <a:solidFill>
                  <a:srgbClr val="747474"/>
                </a:solidFill>
                <a:effectLst/>
                <a:latin typeface="+mj-lt"/>
              </a:rPr>
              <a:t>СН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 —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Chemische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</a:t>
            </a:r>
            <a:r>
              <a:rPr lang="ru-RU" sz="2400" b="0" i="0" dirty="0" err="1">
                <a:solidFill>
                  <a:srgbClr val="747474"/>
                </a:solidFill>
                <a:effectLst/>
                <a:latin typeface="+mj-lt"/>
              </a:rPr>
              <a:t>Industrie</a:t>
            </a:r>
            <a:r>
              <a:rPr lang="ru-RU" sz="2400" b="0" i="0" dirty="0">
                <a:solidFill>
                  <a:srgbClr val="747474"/>
                </a:solidFill>
                <a:effectLst/>
                <a:latin typeface="+mj-lt"/>
              </a:rPr>
              <a:t> (Химическая промышленность в составе Объединения аграрной промышленности).</a:t>
            </a:r>
            <a:r>
              <a:rPr lang="ru-RU" sz="16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</a:t>
            </a:r>
          </a:p>
          <a:p>
            <a:r>
              <a:rPr lang="ru-RU" sz="16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«Десятичный код» </a:t>
            </a:r>
            <a:endParaRPr lang="ru-KZ" sz="2400" dirty="0">
              <a:latin typeface="+mj-lt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89755B8-C311-46B2-811E-5E0822EF26D5}"/>
              </a:ext>
            </a:extLst>
          </p:cNvPr>
          <p:cNvSpPr txBox="1">
            <a:spLocks/>
          </p:cNvSpPr>
          <p:nvPr/>
        </p:nvSpPr>
        <p:spPr bwMode="auto">
          <a:xfrm>
            <a:off x="609600" y="287861"/>
            <a:ext cx="10972800" cy="561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kern="0" dirty="0">
                <a:solidFill>
                  <a:srgbClr val="333333"/>
                </a:solidFill>
                <a:latin typeface="Roboto Slab"/>
              </a:rPr>
              <a:t>Пшеницы по шкале ВВСН</a:t>
            </a:r>
            <a:r>
              <a:rPr lang="ru-RU" kern="0" dirty="0">
                <a:solidFill>
                  <a:srgbClr val="333333"/>
                </a:solidFill>
                <a:latin typeface="Roboto Slab"/>
              </a:rPr>
              <a:t>.</a:t>
            </a:r>
            <a:br>
              <a:rPr lang="ru-RU" kern="0" dirty="0">
                <a:solidFill>
                  <a:srgbClr val="333333"/>
                </a:solidFill>
                <a:latin typeface="Roboto Slab"/>
              </a:rPr>
            </a:br>
            <a:endParaRPr lang="ru-KZ" kern="0" dirty="0"/>
          </a:p>
        </p:txBody>
      </p:sp>
    </p:spTree>
    <p:extLst>
      <p:ext uri="{BB962C8B-B14F-4D97-AF65-F5344CB8AC3E}">
        <p14:creationId xmlns:p14="http://schemas.microsoft.com/office/powerpoint/2010/main" val="2810797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1BF6B-5FED-4439-81B9-FBF3CC4BF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3107B-1812-4E1E-8465-1E7951088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873"/>
            <a:ext cx="10515600" cy="596509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Основой для определения стадий по данной шкале являются видимые невооруженным глазом фенологические признаки образования органов: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прорастание;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развитие листьев;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кущение;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трубкование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выколашивание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колоса;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цветение;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созревание.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 свою очередь,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созревание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подразделено на три этапа в зависимости от анатомических и химических преобразований формирующейся зерновки: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молочная спелость;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восковая спелость;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созревание.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53969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87243B0-590E-4307-BF65-2CD4983A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A65BF2-CF2E-44F8-B553-57E28BAC2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88AB03-EB61-4EB7-8DE3-FF7B77C8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6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432A03-7764-4369-A31C-759EA9D76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31820"/>
            <a:ext cx="4119563" cy="1403040"/>
          </a:xfrm>
        </p:spPr>
        <p:txBody>
          <a:bodyPr/>
          <a:lstStyle/>
          <a:p>
            <a:r>
              <a:rPr lang="ru-RU" dirty="0" err="1"/>
              <a:t>колеоптиль</a:t>
            </a:r>
            <a:endParaRPr lang="ru-KZ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31B93C-3A3E-4808-92BD-584C52D7D01E}"/>
              </a:ext>
            </a:extLst>
          </p:cNvPr>
          <p:cNvSpPr/>
          <p:nvPr/>
        </p:nvSpPr>
        <p:spPr>
          <a:xfrm>
            <a:off x="7843838" y="30861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507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41621A-91B1-4AAF-B12B-599B9B275303}"/>
              </a:ext>
            </a:extLst>
          </p:cNvPr>
          <p:cNvSpPr/>
          <p:nvPr/>
        </p:nvSpPr>
        <p:spPr>
          <a:xfrm>
            <a:off x="6475983" y="839449"/>
            <a:ext cx="4871571" cy="5081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F1ADE36-7EDC-4D1B-AA70-66C4C95A2032}"/>
              </a:ext>
            </a:extLst>
          </p:cNvPr>
          <p:cNvSpPr/>
          <p:nvPr/>
        </p:nvSpPr>
        <p:spPr>
          <a:xfrm>
            <a:off x="-3753866" y="-245464"/>
            <a:ext cx="10229851" cy="7103464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103C8A-7AC8-46DE-B6E4-675DDF0BE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984" y="839449"/>
            <a:ext cx="4871569" cy="508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70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99D8C4B-0D70-4B77-868C-9F7F10AA5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2135"/>
          </a:xfrm>
        </p:spPr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«Прорастание», ДК 00-09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9C7F77-F0B3-4246-B275-4289789CE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rmAutofit/>
          </a:bodyPr>
          <a:lstStyle/>
          <a:p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фенологических особенностей, первая </a:t>
            </a:r>
            <a:r>
              <a:rPr lang="ru-RU" sz="3600" b="0" i="0" dirty="0" err="1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макростадия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классифицируется следующим образом: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00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Сухая зерновка.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01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Начало набухания.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03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Полное набухание.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05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Появление зародышевого корешка из зерновки.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06</a:t>
            </a:r>
            <a:r>
              <a:rPr lang="ru-RU" sz="3600" b="0" i="0" dirty="0">
                <a:solidFill>
                  <a:srgbClr val="74747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Увеличение длины зародышевого корешка, видны боковые корни.</a:t>
            </a:r>
            <a:endParaRPr lang="ru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372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0AA463-A00F-4182-A0C3-01913AE6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F791B71D-41F1-486C-87D6-AF843FF35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8" y="228600"/>
            <a:ext cx="10515599" cy="6157913"/>
          </a:xfrm>
        </p:spPr>
      </p:pic>
    </p:spTree>
    <p:extLst>
      <p:ext uri="{BB962C8B-B14F-4D97-AF65-F5344CB8AC3E}">
        <p14:creationId xmlns:p14="http://schemas.microsoft.com/office/powerpoint/2010/main" val="307010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EADE3-99AF-4786-B109-DDAABDEE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2420" y="757237"/>
            <a:ext cx="2869580" cy="2271713"/>
          </a:xfrm>
        </p:spPr>
        <p:txBody>
          <a:bodyPr>
            <a:normAutofit/>
          </a:bodyPr>
          <a:lstStyle/>
          <a:p>
            <a:r>
              <a:rPr lang="ru-RU" dirty="0"/>
              <a:t>Первичные корни</a:t>
            </a:r>
            <a:endParaRPr lang="ru-KZ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30A740-8C23-4E0A-9A97-80736AE2FB82}"/>
              </a:ext>
            </a:extLst>
          </p:cNvPr>
          <p:cNvSpPr/>
          <p:nvPr/>
        </p:nvSpPr>
        <p:spPr>
          <a:xfrm>
            <a:off x="800100" y="2865863"/>
            <a:ext cx="10919832" cy="39921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3506366-61EF-436B-8BC5-6C9E41199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7238" y="-100360"/>
            <a:ext cx="10191169" cy="695836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B8C6B8-9027-4C84-9212-1CA35249E60F}"/>
              </a:ext>
            </a:extLst>
          </p:cNvPr>
          <p:cNvSpPr txBox="1"/>
          <p:nvPr/>
        </p:nvSpPr>
        <p:spPr>
          <a:xfrm>
            <a:off x="5163014" y="3111410"/>
            <a:ext cx="6378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Рис.  Появление видоизмененного первого листа (колеоптиле),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07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59753090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BEE803-9B46-44D6-9E47-1185522A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Колеоптиле появилось на поверхности почвы,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08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A2E00C1-E8D3-4792-B033-94929435AB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599" cy="5055800"/>
          </a:xfrm>
        </p:spPr>
      </p:pic>
    </p:spTree>
    <p:extLst>
      <p:ext uri="{BB962C8B-B14F-4D97-AF65-F5344CB8AC3E}">
        <p14:creationId xmlns:p14="http://schemas.microsoft.com/office/powerpoint/2010/main" val="2801885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8A9DAF-2C7A-4B1B-A83F-07C8BC6B9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93DEA5-36F4-4386-9CBF-4B3F3415F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9502"/>
            <a:ext cx="10515600" cy="5697461"/>
          </a:xfrm>
        </p:spPr>
        <p:txBody>
          <a:bodyPr/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Агротехнологическое значение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Roboto Slab"/>
              </a:rPr>
              <a:t>макростадий</a:t>
            </a:r>
            <a:endParaRPr lang="ru-RU" b="0" i="0" dirty="0">
              <a:solidFill>
                <a:srgbClr val="333333"/>
              </a:solidFill>
              <a:effectLst/>
              <a:latin typeface="Roboto Slab"/>
            </a:endParaRP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00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обработка семян (протравители, стимуляторы роста и микроэлементы).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01-07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обработка гербицидом с почвенным механизмом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58878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39C33-6658-4464-A8F2-DB991D27D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9997"/>
          </a:xfrm>
        </p:spPr>
        <p:txBody>
          <a:bodyPr/>
          <a:lstStyle/>
          <a:p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Slab"/>
                <a:ea typeface="+mj-ea"/>
                <a:cs typeface="+mj-cs"/>
              </a:rPr>
              <a:t>Стадия «Рост проростка», ДК 10-19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B3629E-3FC2-476E-BD91-438FD2D4B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211" y="970156"/>
            <a:ext cx="11842594" cy="5798634"/>
          </a:xfrm>
        </p:spPr>
      </p:pic>
    </p:spTree>
    <p:extLst>
      <p:ext uri="{BB962C8B-B14F-4D97-AF65-F5344CB8AC3E}">
        <p14:creationId xmlns:p14="http://schemas.microsoft.com/office/powerpoint/2010/main" val="3329154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4BFF20-D795-4052-9B51-E2E48297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Slab"/>
                <a:ea typeface="+mn-ea"/>
                <a:cs typeface="+mn-cs"/>
              </a:rPr>
              <a:t>Стадия «Рост проростка», ДК 10-19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Slab"/>
                <a:ea typeface="+mn-ea"/>
                <a:cs typeface="+mn-cs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EDA9FF-33D8-47AD-994E-E95E74535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10" y="922376"/>
            <a:ext cx="12102790" cy="6136345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 момента выхода колеоптиле на поверхность почвы наступает очередная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макростадия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— «всходы», или «рост проростка».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Классификация второго этапа основана на подсчете листьев, которые развернуты на растении.</a:t>
            </a: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ДК-10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Первый лист пробивается через колеоптиле, а затем разворачивается .</a:t>
            </a:r>
          </a:p>
          <a:p>
            <a:pPr algn="l"/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арактерные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признаки стадии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11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(стадия 1-го листа) — развертывается первый настоящий лист, показывается верхушка 2-го листа </a:t>
            </a:r>
            <a:endParaRPr lang="ru-RU" dirty="0">
              <a:solidFill>
                <a:srgbClr val="747474"/>
              </a:solidFill>
              <a:latin typeface="PT Sans" panose="020B0503020203020204" pitchFamily="34" charset="-52"/>
            </a:endParaRPr>
          </a:p>
          <a:p>
            <a:pPr algn="l"/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Микростадия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12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(стадия двух листьев) наступает, когда развертывается второй настоящий лист и показывается верхушка 3-го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листа</a:t>
            </a:r>
            <a:r>
              <a:rPr lang="ru-RU" b="1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13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Стадия трех листьев: развертывается третий настоящий лист, показывается верхушка 4-го листа .</a:t>
            </a: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14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Стадия четырех листьев: развертывается четвертый настоящий лист, показывается верхушка 5-го листа (рис. 9).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Каждая последующая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микростадия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соответствует числу развертывающихся листьев.</a:t>
            </a: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19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Развернуто 9 и более настоящих листьев.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 момента окончания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микростадии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13-14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пшеница переходит к следующей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макростадии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— кущение.</a:t>
            </a:r>
          </a:p>
          <a:p>
            <a:pPr algn="l"/>
            <a:endParaRPr lang="ru-RU" b="0" i="0" dirty="0">
              <a:solidFill>
                <a:srgbClr val="747474"/>
              </a:solidFill>
              <a:effectLst/>
              <a:latin typeface="PT Sans" panose="020B0503020203020204" pitchFamily="34" charset="-52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56190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623482-32E8-4BA6-89D3-E68579980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4670"/>
          </a:xfrm>
        </p:spPr>
        <p:txBody>
          <a:bodyPr>
            <a:normAutofit fontScale="90000"/>
          </a:bodyPr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9287B8-B84E-4ECF-B45B-673CBBD56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990" y="981308"/>
            <a:ext cx="11351942" cy="5876692"/>
          </a:xfrm>
        </p:spPr>
      </p:pic>
    </p:spTree>
    <p:extLst>
      <p:ext uri="{BB962C8B-B14F-4D97-AF65-F5344CB8AC3E}">
        <p14:creationId xmlns:p14="http://schemas.microsoft.com/office/powerpoint/2010/main" val="394667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8B3E09-F643-4722-AFBB-678DCC61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5690696E-1F7D-43BD-BEE7-CF50455352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410844"/>
            <a:ext cx="5181600" cy="5738247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DF224405-2D1A-458B-9A21-774EB00C0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502282"/>
            <a:ext cx="5181600" cy="5674681"/>
          </a:xfrm>
        </p:spPr>
        <p:txBody>
          <a:bodyPr>
            <a:normAutofit/>
          </a:bodyPr>
          <a:lstStyle/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Агротехнологическое значение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Roboto Slab"/>
              </a:rPr>
              <a:t>макростадий</a:t>
            </a:r>
            <a:endParaRPr lang="ru-RU" b="0" i="0" dirty="0">
              <a:solidFill>
                <a:srgbClr val="333333"/>
              </a:solidFill>
              <a:effectLst/>
              <a:latin typeface="Roboto Slab"/>
            </a:endParaRP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11-12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защита посевов гербицидами почвенного механизма действия;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12-15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обработка посевов инсектицидами (при наличии вредителей);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13-14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защита посевов гербицидами с комбинированным механизмом действия (почвенным и листовым).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248160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D9EFF-5773-42D2-AD67-6EA0088B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757015-9AE3-4863-BA4B-75640CE98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8" y="365125"/>
            <a:ext cx="10787062" cy="6127749"/>
          </a:xfrm>
        </p:spPr>
      </p:pic>
    </p:spTree>
    <p:extLst>
      <p:ext uri="{BB962C8B-B14F-4D97-AF65-F5344CB8AC3E}">
        <p14:creationId xmlns:p14="http://schemas.microsoft.com/office/powerpoint/2010/main" val="337600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19537-5593-4074-BBA5-E1E79692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«Кущение», ДК 20-29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C75596-75FD-4F2D-B5BD-06031EEE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15" y="947854"/>
            <a:ext cx="12058185" cy="598820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1500"/>
              </a:spcAf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Кущение — это образование побегов из подземных стеблевых узлов, Именно во время кущения происходит закладка побегов, колосков, происходит интенсивный рост корней. </a:t>
            </a:r>
            <a:endParaRPr lang="ru-KZ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500"/>
              </a:spcAf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Формируется узел Участок ткани, который лежит ниже основания первого листа, начинает удлиняться, перемещая к поверхности почвы главную почку </a:t>
            </a:r>
            <a:r>
              <a:rPr lang="ru-RU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.В</a:t>
            </a:r>
            <a:r>
              <a:rPr lang="ru-KZ" sz="2800" dirty="0" err="1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ыше</a:t>
            </a: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основания колеоптиле узкий молочного цвета поясок, с каждым днем увеличивающийся в размере. Это новообразование еще сильнее увеличивается в размере, и образует узел. Как раз к этому времени формируется третий или четвертый лист.</a:t>
            </a:r>
            <a:endParaRPr lang="ru-KZ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500"/>
              </a:spcAf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Общий вид растения к моменту наступления фазы кущения:</a:t>
            </a:r>
            <a:endParaRPr lang="ru-KZ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вниз от семени пшеницы отходит прядь зародышевых корешков;</a:t>
            </a:r>
            <a:endParaRPr lang="ru-KZ" sz="3600" dirty="0">
              <a:solidFill>
                <a:srgbClr val="74747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колеоптиле засыхает, сохраняя у основания почку;</a:t>
            </a:r>
            <a:endParaRPr lang="ru-KZ" sz="3600" dirty="0">
              <a:solidFill>
                <a:srgbClr val="74747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KZ" sz="2800" dirty="0">
                <a:solidFill>
                  <a:srgbClr val="747474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над колеоптиле формируется упругое бесцветное новообразование — корневидное междоузлие, над которым размещается узел с отходящими вверх листьями.</a:t>
            </a:r>
            <a:endParaRPr lang="ru-KZ" sz="3600" dirty="0">
              <a:solidFill>
                <a:srgbClr val="747474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114722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4CD3E-8521-40A8-85B0-CBDFFBA4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470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4EDA5F76-20CB-48CB-BE70-BF7A2F83D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6" y="133814"/>
            <a:ext cx="11485756" cy="6724185"/>
          </a:xfrm>
        </p:spPr>
      </p:pic>
    </p:spTree>
    <p:extLst>
      <p:ext uri="{BB962C8B-B14F-4D97-AF65-F5344CB8AC3E}">
        <p14:creationId xmlns:p14="http://schemas.microsoft.com/office/powerpoint/2010/main" val="3655039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854DCF-ADB5-4344-8C1D-27C5247A0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73042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854DCF-ADB5-4344-8C1D-27C5247A0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6880" y="-1"/>
            <a:ext cx="12192000" cy="7727795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BD21C8-DA28-484B-B58E-434B40B33E04}"/>
              </a:ext>
            </a:extLst>
          </p:cNvPr>
          <p:cNvSpPr/>
          <p:nvPr/>
        </p:nvSpPr>
        <p:spPr>
          <a:xfrm>
            <a:off x="8229600" y="0"/>
            <a:ext cx="3962400" cy="7959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300A41-CFEA-4178-A2F6-F458B84EF4E9}"/>
              </a:ext>
            </a:extLst>
          </p:cNvPr>
          <p:cNvSpPr txBox="1"/>
          <p:nvPr/>
        </p:nvSpPr>
        <p:spPr>
          <a:xfrm>
            <a:off x="8229600" y="404734"/>
            <a:ext cx="3807500" cy="62478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softEdge rad="723900"/>
          </a:effectLst>
        </p:spPr>
        <p:txBody>
          <a:bodyPr wrap="square" rtlCol="0">
            <a:spAutoFit/>
          </a:bodyPr>
          <a:lstStyle/>
          <a:p>
            <a:pPr algn="l"/>
            <a:r>
              <a:rPr lang="ru-RU" sz="2000" b="0" i="0" dirty="0">
                <a:solidFill>
                  <a:srgbClr val="333333"/>
                </a:solidFill>
                <a:effectLst/>
                <a:latin typeface="Roboto Slab"/>
              </a:rPr>
              <a:t>Агротехнологическое значение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Roboto Slab"/>
              </a:rPr>
              <a:t>макростадий</a:t>
            </a:r>
            <a:endParaRPr lang="ru-RU" sz="2000" b="0" i="0" dirty="0">
              <a:solidFill>
                <a:srgbClr val="333333"/>
              </a:solidFill>
              <a:effectLst/>
              <a:latin typeface="Roboto Slab"/>
            </a:endParaRPr>
          </a:p>
          <a:p>
            <a:pPr algn="l"/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21-29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защита посевов от сорной растительности;</a:t>
            </a:r>
            <a:b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21-29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обработка посевов инсектицидами (при наличии вредителей);</a:t>
            </a:r>
            <a:b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21-23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внесение регулятора роста для снижения высоты растений и усиления кущения;</a:t>
            </a:r>
            <a:b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22-24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 — внесение фунгицидов для борьбы с листовой инфекцией и снежной плесенью;</a:t>
            </a:r>
            <a:b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21-22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внесение регулятора роста усиления кущения;</a:t>
            </a:r>
            <a:b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sz="2000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21-24</a:t>
            </a:r>
            <a:r>
              <a:rPr lang="ru-RU" sz="20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 — подкормка азотными удобрениями.</a:t>
            </a:r>
          </a:p>
        </p:txBody>
      </p:sp>
    </p:spTree>
    <p:extLst>
      <p:ext uri="{BB962C8B-B14F-4D97-AF65-F5344CB8AC3E}">
        <p14:creationId xmlns:p14="http://schemas.microsoft.com/office/powerpoint/2010/main" val="1833811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99290C6-09B3-465D-9BBF-5D95D71D3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8738" y="228600"/>
            <a:ext cx="7844791" cy="662940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DAF35E-165A-459D-9EB0-4960857DB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790" y="0"/>
            <a:ext cx="621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6644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53855-6D91-446D-9841-B29D9FAEF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D99159F-608B-420D-B4AC-1E2BBB1B5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9" y="365126"/>
            <a:ext cx="11687174" cy="6492874"/>
          </a:xfrm>
        </p:spPr>
      </p:pic>
    </p:spTree>
    <p:extLst>
      <p:ext uri="{BB962C8B-B14F-4D97-AF65-F5344CB8AC3E}">
        <p14:creationId xmlns:p14="http://schemas.microsoft.com/office/powerpoint/2010/main" val="2596130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D59EC-86A8-4D41-901A-8372BB5E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«Удлинение стебля», ДК 30-39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948833-8E7A-4AC3-BA47-8CF33528F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7"/>
            <a:ext cx="10515600" cy="5106446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Со стадии «удлинение стебля» начинается генеративная фаза развития культуры. В эту стадию происходит удлинение и утолщение междоузлий стебля, которые растут в результате деления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меристематических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клеток и их последующего растяжения. Стадия начинается с удлинения нижнего междоузлия, находящегося над узлом кущения. Почти одновременно с этим удлиняется второе междоузлие. Его длина при нормальных условиях роста превышает длину первого междоузлия. Удлинение третьего и четвертого междоузлий протекает так же, как и второго, — во время энергичного удлинения одного междоузлия лежащее выше междоузлие растет медленно . Когда нижнее междоузлие почти прекращает рост, вышележащее дает максимальный прирост.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523224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F41683-4048-4D87-8845-DCD2F740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«Удлинение стебля», ДК 30-39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31E837-264E-4171-8CFF-7FDF402E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36702"/>
            <a:ext cx="10926337" cy="5820937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За основу классификации четвертой стадии развития (удлинение стебля) взято количество узлов, которые можно обнаружить на растении и появление флагового листа. У озимой пшеницы в зависимости от сорта обычно формируется 4-5 узла.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Отличительным признаком стадии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30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(начало выхода в трубку) является момент, когда главный побег и побеги кущения, распрямившись, начинают удлиняться. Расстояние от колоса до узла кущения должно быть не более 1 см.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Стадия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31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(стадия 1-го узла) диагностируется следующим образом: первый узел виден на поверхности земли или он находится от узла кущения на расстоянии 1 см 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Отличительный признак стадии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32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(стадия 2-го узла) — наличие второго узла, который расположен на расстоянии от первого узла не менее 2 см .</a:t>
            </a:r>
          </a:p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Стадия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33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(стадия 3-го узла) диагностируется следующим образом: третий узел расположен на расстоянии не менее 2 см от 2-го узла (рис. 20).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14124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7B43E-56B4-471D-A163-F50F5E996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Визуальные признаки стадии начала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трубкования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,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31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6334240-BC5C-4228-B7C1-7A7EF7BED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1347" y="1825624"/>
            <a:ext cx="3936380" cy="5032375"/>
          </a:xfrm>
        </p:spPr>
      </p:pic>
    </p:spTree>
    <p:extLst>
      <p:ext uri="{BB962C8B-B14F-4D97-AF65-F5344CB8AC3E}">
        <p14:creationId xmlns:p14="http://schemas.microsoft.com/office/powerpoint/2010/main" val="2416900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0D6433-CC5B-48D0-A414-BE9AEC528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062" y="357189"/>
            <a:ext cx="3371851" cy="3214686"/>
          </a:xfrm>
        </p:spPr>
        <p:txBody>
          <a:bodyPr/>
          <a:lstStyle/>
          <a:p>
            <a:r>
              <a:rPr lang="ru-RU" dirty="0"/>
              <a:t>Начало развитие колоса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7D1604-BD74-40D2-ABB8-589628AB6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7512" y="50006"/>
            <a:ext cx="11576856" cy="6757987"/>
          </a:xfrm>
        </p:spPr>
      </p:pic>
    </p:spTree>
    <p:extLst>
      <p:ext uri="{BB962C8B-B14F-4D97-AF65-F5344CB8AC3E}">
        <p14:creationId xmlns:p14="http://schemas.microsoft.com/office/powerpoint/2010/main" val="3126483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9FF608-2C17-4122-B4D1-3D236BEC0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. Этапы формирования колоса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35192E0-C904-4715-830B-E8CCC5F65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1204332"/>
            <a:ext cx="11744325" cy="5496505"/>
          </a:xfrm>
        </p:spPr>
      </p:pic>
    </p:spTree>
    <p:extLst>
      <p:ext uri="{BB962C8B-B14F-4D97-AF65-F5344CB8AC3E}">
        <p14:creationId xmlns:p14="http://schemas.microsoft.com/office/powerpoint/2010/main" val="2997134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B527A-8D77-4C0B-B2E4-4D9481402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97490"/>
          </a:xfrm>
        </p:spPr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Визуальные признаки стадии второго и третьего узла, ДК 32 и ДК 33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91E8DD-406B-4C65-941A-6FDEDF26C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1893"/>
            <a:ext cx="12015788" cy="5079379"/>
          </a:xfrm>
        </p:spPr>
      </p:pic>
    </p:spTree>
    <p:extLst>
      <p:ext uri="{BB962C8B-B14F-4D97-AF65-F5344CB8AC3E}">
        <p14:creationId xmlns:p14="http://schemas.microsoft.com/office/powerpoint/2010/main" val="1626599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54CCC-3E4F-4BAE-A308-E55361B2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D4815A-393F-4939-AF29-1F18B705D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208" y="3079194"/>
            <a:ext cx="9731583" cy="1844200"/>
          </a:xfrm>
        </p:spPr>
      </p:pic>
    </p:spTree>
    <p:extLst>
      <p:ext uri="{BB962C8B-B14F-4D97-AF65-F5344CB8AC3E}">
        <p14:creationId xmlns:p14="http://schemas.microsoft.com/office/powerpoint/2010/main" val="3516196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400953-AC9B-42FA-94E3-B2FF4432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Roboto Slab"/>
              </a:rPr>
              <a:t>Трубкование</a:t>
            </a:r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», ДК 40-49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49004D5-58B3-43D8-A809-916AA5388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3102" y="959005"/>
            <a:ext cx="5609064" cy="521795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Последующие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микростадии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стадии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трубкования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диагностируются следующим образом: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43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Колос внутри стебля сдвинут вверх, влагалище флагового листа чуть заметно вздуто (рис. 25).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45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Влагалище флагового листа вздуто.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47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Раскрытие влагалища флагового листа.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49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Видны первые ости колоса или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остевидные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отростки.</a:t>
            </a:r>
          </a:p>
          <a:p>
            <a:br>
              <a:rPr lang="ru-RU" dirty="0"/>
            </a:br>
            <a:endParaRPr lang="ru-K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F9CA50-B564-4B17-BE4F-E8E5A20D79C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455233"/>
            <a:ext cx="5609063" cy="503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18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201B0-019B-4B3B-8E30-2E5BDAD93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Выход с трубку</a:t>
            </a:r>
            <a:endParaRPr lang="ru-KZ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262CC5-4A78-4A42-AFF5-C046D93D2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13" y="1967108"/>
            <a:ext cx="6215061" cy="4890891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A1C9772B-59AF-4379-B556-DA951A170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44690" y="-133245"/>
            <a:ext cx="5847310" cy="820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0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87A23-F575-43A6-8FA1-B7B68FFC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7E3BF0B-4E1B-419E-A2E9-1DFCFBCF5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3" y="365125"/>
            <a:ext cx="11144249" cy="6292850"/>
          </a:xfrm>
        </p:spPr>
      </p:pic>
    </p:spTree>
    <p:extLst>
      <p:ext uri="{BB962C8B-B14F-4D97-AF65-F5344CB8AC3E}">
        <p14:creationId xmlns:p14="http://schemas.microsoft.com/office/powerpoint/2010/main" val="4180158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D801712-E34A-41BE-8431-E24AF8782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163" y="1"/>
            <a:ext cx="12349163" cy="6958012"/>
          </a:xfrm>
        </p:spPr>
      </p:pic>
    </p:spTree>
    <p:extLst>
      <p:ext uri="{BB962C8B-B14F-4D97-AF65-F5344CB8AC3E}">
        <p14:creationId xmlns:p14="http://schemas.microsoft.com/office/powerpoint/2010/main" val="1780994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86C3B-2A98-449B-BF7B-BBDC1A849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«Появление колоса» (колошение), ДК 50-59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EFB6B-89FA-4B54-9DE9-8579B00A6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i="0" dirty="0">
                <a:effectLst/>
                <a:latin typeface="PT Sans" panose="020B0503020203020204" pitchFamily="34" charset="-52"/>
              </a:rPr>
              <a:t>ДК 51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 — Первый колосок колоса едва заметен над влагали </a:t>
            </a:r>
            <a:r>
              <a:rPr lang="ru-RU" sz="3200" b="0" i="0" dirty="0" err="1">
                <a:effectLst/>
                <a:latin typeface="PT Sans" panose="020B0503020203020204" pitchFamily="34" charset="-52"/>
              </a:rPr>
              <a:t>щем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 флагового листа или выступает сбоку из листового влага </a:t>
            </a:r>
            <a:r>
              <a:rPr lang="ru-RU" sz="3200" b="0" i="0" dirty="0" err="1">
                <a:effectLst/>
                <a:latin typeface="PT Sans" panose="020B0503020203020204" pitchFamily="34" charset="-52"/>
              </a:rPr>
              <a:t>лища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.</a:t>
            </a:r>
            <a:br>
              <a:rPr lang="ru-RU" sz="3200" dirty="0"/>
            </a:br>
            <a:r>
              <a:rPr lang="ru-RU" sz="3200" b="1" i="0" dirty="0">
                <a:effectLst/>
                <a:latin typeface="PT Sans" panose="020B0503020203020204" pitchFamily="34" charset="-52"/>
              </a:rPr>
              <a:t>ДК 53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 — Появилась 1/4 часть колоса.</a:t>
            </a:r>
            <a:br>
              <a:rPr lang="ru-RU" sz="3200" dirty="0"/>
            </a:br>
            <a:r>
              <a:rPr lang="ru-RU" sz="3200" b="1" i="0" dirty="0">
                <a:effectLst/>
                <a:latin typeface="PT Sans" panose="020B0503020203020204" pitchFamily="34" charset="-52"/>
              </a:rPr>
              <a:t>ДК 55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 — Появилась 1/2 часть колоса.</a:t>
            </a:r>
            <a:br>
              <a:rPr lang="ru-RU" sz="3200" dirty="0"/>
            </a:br>
            <a:r>
              <a:rPr lang="ru-RU" sz="3200" b="1" i="0" dirty="0">
                <a:effectLst/>
                <a:latin typeface="PT Sans" panose="020B0503020203020204" pitchFamily="34" charset="-52"/>
              </a:rPr>
              <a:t>ДК 57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 — Появилась 3/4 часть колоса.</a:t>
            </a:r>
            <a:br>
              <a:rPr lang="ru-RU" sz="3200" dirty="0"/>
            </a:br>
            <a:r>
              <a:rPr lang="ru-RU" sz="3200" b="1" i="0" dirty="0">
                <a:effectLst/>
                <a:latin typeface="PT Sans" panose="020B0503020203020204" pitchFamily="34" charset="-52"/>
              </a:rPr>
              <a:t>ДК 59</a:t>
            </a:r>
            <a:r>
              <a:rPr lang="ru-RU" sz="3200" b="0" i="0" dirty="0">
                <a:effectLst/>
                <a:latin typeface="PT Sans" panose="020B0503020203020204" pitchFamily="34" charset="-52"/>
              </a:rPr>
              <a:t> — Колос появился полностью.</a:t>
            </a:r>
            <a:endParaRPr lang="ru-KZ" sz="3200" dirty="0"/>
          </a:p>
        </p:txBody>
      </p:sp>
    </p:spTree>
    <p:extLst>
      <p:ext uri="{BB962C8B-B14F-4D97-AF65-F5344CB8AC3E}">
        <p14:creationId xmlns:p14="http://schemas.microsoft.com/office/powerpoint/2010/main" val="27606006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18405BA-93AB-4268-B162-0F5237C90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47831"/>
            <a:ext cx="10515600" cy="1325563"/>
          </a:xfrm>
        </p:spPr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Визуальный признак стадии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трубкования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, </a:t>
            </a: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41-49</a:t>
            </a:r>
            <a:endParaRPr lang="ru-KZ" dirty="0"/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09B3FD86-5CA0-461E-ACA7-83D4C06C6F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76" y="1177732"/>
            <a:ext cx="8352263" cy="559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075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9AB9A-21E3-428D-81B3-4927E8A6C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kumimoji="0" lang="ru-KZ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Процесс образования зерна</a:t>
            </a:r>
            <a:endParaRPr lang="ru-KZ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1E63FD-AA01-4505-9DB6-3D9986FC4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8"/>
            <a:ext cx="10515600" cy="5495925"/>
          </a:xfrm>
        </p:spPr>
        <p:txBody>
          <a:bodyPr>
            <a:normAutofit lnSpcReduction="10000"/>
          </a:bodyPr>
          <a:lstStyle/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три основных этапа: </a:t>
            </a:r>
            <a:r>
              <a:rPr lang="ru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формирование, налив, созревание</a:t>
            </a:r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Каждая из этих ступеней имеет свои этапы. </a:t>
            </a:r>
            <a:r>
              <a:rPr lang="ru-KZ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Зернообразование</a:t>
            </a:r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состоит из следующих фаз развития: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студенисто-жидкое состояние;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молочная стадия;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тестообразное зерно;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восковая спелость;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полная спелость.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развития, начиная с восковой спелости, делят на такие ступени созревания: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начало восковой спелости;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середина восковой спелости;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конец восковой спелости;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начало полной спелости;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полная спелость.</a:t>
            </a:r>
          </a:p>
          <a:p>
            <a:r>
              <a:rPr lang="ru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каждом этапе зерно характеризуется определенным уровнем влажности и строением. При этом влажность зерна остается главным показателем его состояния, спелости и фазы развития. Вот что происходит во время: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8338705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AF7A2-74AD-4DF5-8790-CE9852293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AE098FB-30DB-4521-BBE3-59A17BCB2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4164419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207E2-9C98-4F8E-B166-61E6FDCA8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«Появление колоса» (колошение), ДК 50-59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2927F-3D86-47F6-BCBF-31E83948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51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Первый колосок колоса едва заметен над влагалищем флагового листа или выступает сбоку из листового влагалища.</a:t>
            </a:r>
            <a:br>
              <a:rPr lang="ru-RU" dirty="0"/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53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Появилась 1/4 часть колоса.</a:t>
            </a:r>
            <a:br>
              <a:rPr lang="ru-RU" dirty="0"/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55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Появилась 1/2 часть колоса.</a:t>
            </a:r>
            <a:br>
              <a:rPr lang="ru-RU" dirty="0"/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57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Появилась 3/4 часть колоса.</a:t>
            </a:r>
            <a:br>
              <a:rPr lang="ru-RU" dirty="0"/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59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Колос появился полностью.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6475621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2CA32-5582-4EF5-A9C2-D282A09C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«Цветение», ДК 60-69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8843E49-806C-4DD9-9F83-0CAFDF0D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37063"/>
            <a:ext cx="5770756" cy="5720576"/>
          </a:xfrm>
        </p:spPr>
        <p:txBody>
          <a:bodyPr/>
          <a:lstStyle/>
          <a:p>
            <a:pPr algn="l"/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Цветение делится на 3 четко диагностируемые стадии (рис. 28):</a:t>
            </a:r>
            <a:b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61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Начало цветения. </a:t>
            </a:r>
            <a:r>
              <a:rPr lang="ru-RU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Появляютс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первые тычинки.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65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Середина цветения. 50% зрелых тычинок.</a:t>
            </a:r>
          </a:p>
          <a:p>
            <a:pPr algn="l"/>
            <a:r>
              <a:rPr lang="ru-RU" sz="3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ДК 69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Завершение цветения.</a:t>
            </a:r>
          </a:p>
          <a:p>
            <a:endParaRPr lang="ru-KZ" dirty="0"/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42E0C651-B864-4CD1-B403-0BEDF6D2D34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968" y="1825625"/>
            <a:ext cx="244482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339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BC001F7-6A7F-4B7F-88FF-956A8F681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4D1868B9-DBCF-4B25-8D99-8AEA891575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7" y="200722"/>
            <a:ext cx="11229278" cy="650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619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24458-F9E3-46A9-96D1-9FA37ECA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382311A-24A6-4D60-81CA-60A6B24C7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14313"/>
            <a:ext cx="11572875" cy="6643687"/>
          </a:xfrm>
        </p:spPr>
      </p:pic>
    </p:spTree>
    <p:extLst>
      <p:ext uri="{BB962C8B-B14F-4D97-AF65-F5344CB8AC3E}">
        <p14:creationId xmlns:p14="http://schemas.microsoft.com/office/powerpoint/2010/main" val="2449759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65D3-E865-475E-A3C4-306BAEC80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цветение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386DBF9-A84A-4F44-A4C2-ED8A7F9A1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9"/>
            <a:ext cx="2376487" cy="439578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F3CD08-3BB7-4489-AAF4-60C3F5006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0"/>
            <a:ext cx="7329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54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6">
            <a:extLst>
              <a:ext uri="{FF2B5EF4-FFF2-40B4-BE49-F238E27FC236}">
                <a16:creationId xmlns:a16="http://schemas.microsoft.com/office/drawing/2014/main" id="{46DD39FB-4238-418D-B529-ACBE7F3B3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/>
              <a:t>фаза цветения</a:t>
            </a:r>
          </a:p>
        </p:txBody>
      </p:sp>
      <p:sp>
        <p:nvSpPr>
          <p:cNvPr id="10243" name="Содержимое 7">
            <a:extLst>
              <a:ext uri="{FF2B5EF4-FFF2-40B4-BE49-F238E27FC236}">
                <a16:creationId xmlns:a16="http://schemas.microsoft.com/office/drawing/2014/main" id="{107DAFB3-DC91-4E64-BB6D-B4FE338DA5C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981201" y="1600201"/>
            <a:ext cx="4614863" cy="4525963"/>
          </a:xfrm>
        </p:spPr>
        <p:txBody>
          <a:bodyPr/>
          <a:lstStyle/>
          <a:p>
            <a:r>
              <a:rPr lang="ru-RU" altLang="ru-KZ" sz="2400"/>
              <a:t>В фазе цветения происходит опыление, двойное оплодотворение.</a:t>
            </a:r>
          </a:p>
          <a:p>
            <a:r>
              <a:rPr lang="ru-RU" altLang="ru-KZ" sz="2400"/>
              <a:t>из оплодотворенной яйцеклетки развивается зародыш, из оплодотворенного вторичного ядра эндосперм, из семяпочки семя, а из завязи плод.</a:t>
            </a:r>
          </a:p>
        </p:txBody>
      </p:sp>
      <p:pic>
        <p:nvPicPr>
          <p:cNvPr id="10244" name="Содержимое 12" descr="цветение.jpg">
            <a:extLst>
              <a:ext uri="{FF2B5EF4-FFF2-40B4-BE49-F238E27FC236}">
                <a16:creationId xmlns:a16="http://schemas.microsoft.com/office/drawing/2014/main" id="{B46F439F-38E7-4A7C-A01A-CF5F27BAAD8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3551" y="1226634"/>
            <a:ext cx="4850625" cy="5356727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E0737-ADFA-42B4-B75B-30F8B7C39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Стадия «Цветение», ДК 60-69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E432E-0A3A-4DAC-8185-94D31B5CE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Цветение делится на 3 четко диагностируемые стадии (рис. 28):</a:t>
            </a:r>
            <a:b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</a:br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61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Начало цветения. </a:t>
            </a:r>
            <a:r>
              <a:rPr lang="ru-RU" b="0" i="0" dirty="0" err="1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Появляютс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 первые тычинки.</a:t>
            </a: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65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Середина цветения. 50% зрелых тычинок.</a:t>
            </a:r>
          </a:p>
          <a:p>
            <a:pPr algn="l"/>
            <a:r>
              <a:rPr lang="ru-RU" b="1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ДК 69</a:t>
            </a:r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 — Завершение цветения.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8232378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C65D3-E865-475E-A3C4-306BAEC80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990" y="128588"/>
            <a:ext cx="6229348" cy="552449"/>
          </a:xfrm>
        </p:spPr>
        <p:txBody>
          <a:bodyPr>
            <a:normAutofit fontScale="90000"/>
          </a:bodyPr>
          <a:lstStyle/>
          <a:p>
            <a:r>
              <a:rPr lang="kk-KZ" dirty="0"/>
              <a:t>цветение</a:t>
            </a:r>
            <a:endParaRPr lang="ru-KZ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A24D78B-9605-4821-A924-124F27D6FF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866009"/>
              </p:ext>
            </p:extLst>
          </p:nvPr>
        </p:nvGraphicFramePr>
        <p:xfrm>
          <a:off x="400050" y="314325"/>
          <a:ext cx="6229349" cy="6415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886AFB93-8AF4-4431-A7B9-2406CDFD687C}"/>
              </a:ext>
            </a:extLst>
          </p:cNvPr>
          <p:cNvSpPr/>
          <p:nvPr/>
        </p:nvSpPr>
        <p:spPr>
          <a:xfrm>
            <a:off x="-3414713" y="-50006"/>
            <a:ext cx="11029950" cy="6958011"/>
          </a:xfrm>
          <a:prstGeom prst="ellipse">
            <a:avLst/>
          </a:prstGeom>
          <a:blipFill>
            <a:blip r:embed="rId7"/>
            <a:stretch>
              <a:fillRect t="-25000" b="-25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7912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7437C-50B3-407F-8F30-D2B4DA6F7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D1B179-D860-4A9B-A5C1-3FD9F67BC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866860-560B-4B2F-888C-5C75E9CBA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70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C7C89-5CA9-40E8-A04F-B97A30F9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Динамика формирования зерновки пшеницы</a:t>
            </a:r>
            <a:endParaRPr lang="ru-KZ" dirty="0"/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301C270A-0CDA-4EE0-B576-1C2318B6C2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68390"/>
            <a:ext cx="10134600" cy="292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16EBCF-0A1D-4CDC-A0C0-0936BCE193D2}"/>
              </a:ext>
            </a:extLst>
          </p:cNvPr>
          <p:cNvSpPr txBox="1"/>
          <p:nvPr/>
        </p:nvSpPr>
        <p:spPr>
          <a:xfrm>
            <a:off x="1219200" y="1516566"/>
            <a:ext cx="102665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747474"/>
                </a:solidFill>
                <a:effectLst/>
                <a:latin typeface="PT Sans" panose="020B0503020203020204" pitchFamily="34" charset="-52"/>
              </a:rPr>
              <a:t>В период цветения происходит оплодотворение завязей, после чего в зерновке формируется окончательное число зерен в колосе. С этого момента начинается стадия образования зерновки, которая длится до момента, пока зерновка не достигнет своей формы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8785565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3D4ED-9D28-474B-99F6-28FE7473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773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92D7DF-ED17-4DD1-8ED0-6FBE2E7F7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образования зерновки. Этап начинается с оплодотворения и заканчивается формированием точки роста. Влажность при этом 85-82%, накапливается 2-5% сухого вещества. Длительность периода 7-9 дней;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формирования. Длится до установления окончательной длины зерновки. Цвет зелёный. Зародыш сформирован, появляются крахмальные зерна. В нём еще мало сухого вещества (5-12%) и много воды (82-85%). Период длится 5-8 дней;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налива. Период продолжается 20-25 дней. Начинается отложение крахмала. Фаза завершается с прекращением его накопления. Ширина и толщина зерновки достигает максимума. Завершается формирование ткани эндосперма. Влажность снижается до 50-42%.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0643612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0E6061-4142-4BBC-A47D-AD6D1E43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ru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Этап налива делится на следующие фазы:</a:t>
            </a:r>
            <a:br>
              <a:rPr kumimoji="0" lang="ru-K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9D9F27-9D83-4A23-A365-F316469EC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Водянистая. Начало образования клеток эндосперма. Зерно заполнено водянистой субстанцией с влажностью 80-75%. Сухое вещество содержится в количестве 12-15% от максимально возможного. Длится период 6-7 дней.</a:t>
            </a:r>
          </a:p>
          <a:p>
            <a:r>
              <a:rPr lang="ru-KZ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Предмолочная</a:t>
            </a:r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Внутри зерновки водянистая жидкость молочного цвета. Это связано с началом накопления крахмала. Влажность 75-70%. К этому моменту уже накопилось 15-35% сухого вещества. Длительность периода 6-7 дней.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Молочная. Зерновка наполнена молокообразной жидкостью белого цвета. Влажность 60-50%, сухого вещества 35-65% от созревшего семени. Длительность фазы 7-15 дней. Тестообразная. Эндосперм напоминает тесто. Хлорофилл уже разрушился, он виден лишь в бороздке. Сухое вещество на уровне 65-82%, влажность составляет 50-42%.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93348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5B11C-EA85-43A4-B8A0-04C1E9A3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FCAA46-BCF9-428A-BE41-DF8E538AB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0844"/>
            <a:ext cx="10515600" cy="5766119"/>
          </a:xfrm>
        </p:spPr>
        <p:txBody>
          <a:bodyPr>
            <a:normAutofit fontScale="85000" lnSpcReduction="10000"/>
          </a:bodyPr>
          <a:lstStyle/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Созревание. Этап начинается с остановки поступления питательных веществ. Идут процессы </a:t>
            </a:r>
            <a:r>
              <a:rPr lang="ru-KZ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подсыхания</a:t>
            </a:r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полимеризации. Влажность падает до 18-20%, в отдельных случаях до 8%. Свободная вода практически исчезла. Зерно можно использовать в производственных целях.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Период созревания делится еще на 2 фазы спелости: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восковой;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твёрдой.</a:t>
            </a:r>
          </a:p>
          <a:p>
            <a:r>
              <a:rPr lang="ru-KZ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Восковая характеризуется упругим восковидным эндоспермом, желтыми оболочками и отсутствием хлорофилла. Влажность 40-21%, сухие вещества перестают накапливаться. Фаза длится 3-6 дней. В фазу твёрдой эндосперм затвердевает, становится мучнистым или стекловидным на изломе. Оболочки зерновки плотные с типичной окраской. Влажность 8-20%. Длительность этапа 3-5 дней. После этого начинается процесс дозревания и наступает полная спелость зерна. В это время заканчиваются основные биохимические процессы в зерновке, прекращается деятельность ферментов, дыхание практически прекращается. Зерно становится всхожим. Этот период длится от нескольких дней до нескольких месяцев в зависимости от культуры.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6496726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>
            <a:extLst>
              <a:ext uri="{FF2B5EF4-FFF2-40B4-BE49-F238E27FC236}">
                <a16:creationId xmlns:a16="http://schemas.microsoft.com/office/drawing/2014/main" id="{4B33D9B8-1F0B-4A27-8E0E-F011336A4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 sz="3200"/>
              <a:t>Развитие семян у зерновых культур Н. Н. Кулешов  разделил на три этапа:</a:t>
            </a:r>
          </a:p>
        </p:txBody>
      </p:sp>
      <p:sp>
        <p:nvSpPr>
          <p:cNvPr id="13315" name="Содержимое 3">
            <a:extLst>
              <a:ext uri="{FF2B5EF4-FFF2-40B4-BE49-F238E27FC236}">
                <a16:creationId xmlns:a16="http://schemas.microsoft.com/office/drawing/2014/main" id="{A6BE2C1C-EB6F-4160-A6E6-59DE3CD161D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ru-RU" altLang="ru-KZ" sz="4800"/>
              <a:t>Формирование</a:t>
            </a:r>
          </a:p>
          <a:p>
            <a:r>
              <a:rPr lang="ru-RU" altLang="ru-KZ" sz="4800"/>
              <a:t>налив </a:t>
            </a:r>
          </a:p>
          <a:p>
            <a:r>
              <a:rPr lang="ru-RU" altLang="ru-KZ" sz="4800"/>
              <a:t>созревание</a:t>
            </a:r>
          </a:p>
        </p:txBody>
      </p:sp>
      <p:pic>
        <p:nvPicPr>
          <p:cNvPr id="13316" name="Содержимое 6" descr="pitan_sozr.jpg">
            <a:extLst>
              <a:ext uri="{FF2B5EF4-FFF2-40B4-BE49-F238E27FC236}">
                <a16:creationId xmlns:a16="http://schemas.microsoft.com/office/drawing/2014/main" id="{99ECC1C7-3B19-46B2-8462-49504A16552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8663" y="1412876"/>
            <a:ext cx="4608512" cy="5445125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>
            <a:extLst>
              <a:ext uri="{FF2B5EF4-FFF2-40B4-BE49-F238E27FC236}">
                <a16:creationId xmlns:a16="http://schemas.microsoft.com/office/drawing/2014/main" id="{52FF7E3F-D228-4057-9A7D-7BDFD987C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42876"/>
            <a:ext cx="8229600" cy="785813"/>
          </a:xfrm>
        </p:spPr>
        <p:txBody>
          <a:bodyPr/>
          <a:lstStyle/>
          <a:p>
            <a:r>
              <a:rPr lang="ru-RU" altLang="ru-KZ" sz="2800" b="1">
                <a:solidFill>
                  <a:schemeClr val="tx1"/>
                </a:solidFill>
              </a:rPr>
              <a:t>Формирование </a:t>
            </a:r>
            <a:r>
              <a:rPr lang="ru-RU" altLang="ru-KZ" sz="2800">
                <a:solidFill>
                  <a:schemeClr val="tx1"/>
                </a:solidFill>
              </a:rPr>
              <a:t>семян</a:t>
            </a:r>
            <a:endParaRPr lang="ru-RU" altLang="ru-KZ" sz="2800"/>
          </a:p>
        </p:txBody>
      </p:sp>
      <p:sp>
        <p:nvSpPr>
          <p:cNvPr id="14339" name="Содержимое 2">
            <a:extLst>
              <a:ext uri="{FF2B5EF4-FFF2-40B4-BE49-F238E27FC236}">
                <a16:creationId xmlns:a16="http://schemas.microsoft.com/office/drawing/2014/main" id="{6E153200-51A6-4428-94A5-3628B59362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714375"/>
            <a:ext cx="8229600" cy="5411788"/>
          </a:xfrm>
        </p:spPr>
        <p:txBody>
          <a:bodyPr/>
          <a:lstStyle/>
          <a:p>
            <a:r>
              <a:rPr lang="ru-RU" altLang="ru-KZ" sz="2800"/>
              <a:t>начинается после оплодотворения и продолжается до установления окончательной длины семени. Продолжительность - 10—14 дней, </a:t>
            </a:r>
          </a:p>
          <a:p>
            <a:r>
              <a:rPr lang="ru-RU" altLang="ru-KZ" sz="2800"/>
              <a:t> семя в основном растет в длину, формируются все части зерна и заканчивается дифференциация зародыша. Содержимое </a:t>
            </a:r>
            <a:r>
              <a:rPr lang="ru-RU" altLang="ru-KZ" sz="2800">
                <a:solidFill>
                  <a:srgbClr val="FF0000"/>
                </a:solidFill>
              </a:rPr>
              <a:t>зерна</a:t>
            </a:r>
            <a:r>
              <a:rPr lang="ru-RU" altLang="ru-KZ" sz="2800"/>
              <a:t> превращается из </a:t>
            </a:r>
            <a:r>
              <a:rPr lang="ru-RU" altLang="ru-KZ" sz="2800">
                <a:solidFill>
                  <a:srgbClr val="FF0000"/>
                </a:solidFill>
              </a:rPr>
              <a:t>водянистого состояния в молочное</a:t>
            </a:r>
            <a:r>
              <a:rPr lang="ru-RU" altLang="ru-KZ" sz="2800"/>
              <a:t>, так как в эндосперме появляются крахмальные зерна и оболочка становится зеленой (накапливается хлорофилл). 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1E9FA921-87B9-44CA-9D53-B41EF0F10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907391"/>
          </a:xfrm>
        </p:spPr>
        <p:txBody>
          <a:bodyPr/>
          <a:lstStyle/>
          <a:p>
            <a:r>
              <a:rPr lang="ru-RU" altLang="ru-KZ" dirty="0"/>
              <a:t>.</a:t>
            </a:r>
            <a:endParaRPr lang="ru-KZ" altLang="ru-KZ" dirty="0"/>
          </a:p>
        </p:txBody>
      </p:sp>
      <p:sp>
        <p:nvSpPr>
          <p:cNvPr id="15363" name="Содержимое 2">
            <a:extLst>
              <a:ext uri="{FF2B5EF4-FFF2-40B4-BE49-F238E27FC236}">
                <a16:creationId xmlns:a16="http://schemas.microsoft.com/office/drawing/2014/main" id="{22D028E8-5B29-4BE1-8831-5E8B44FF7F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KZ" dirty="0"/>
              <a:t>В семенах много свободной воды и мало сухих веществ, к концу этого этапа их накапливается 15—35% от полной спелости. Влажность семян в начале их формирования около 80%, а к концу снижается до 65% (табл. 1). По состоянию эндосперма этот этап можно разделить на 2 фазы: студенисто-жидкое состояние и </a:t>
            </a:r>
            <a:r>
              <a:rPr lang="ru-RU" altLang="ru-KZ" dirty="0" err="1"/>
              <a:t>предмолочное</a:t>
            </a:r>
            <a:r>
              <a:rPr lang="ru-RU" altLang="ru-KZ" dirty="0"/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>
            <a:extLst>
              <a:ext uri="{FF2B5EF4-FFF2-40B4-BE49-F238E27FC236}">
                <a16:creationId xmlns:a16="http://schemas.microsoft.com/office/drawing/2014/main" id="{33CFF7CA-4EDA-44EC-B70A-1EA1719A4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 sz="2800"/>
              <a:t>Таблица 1 Влажность семян на разных этапах, фазах и периодах развития семян зерновых культур(Г. В. Коренев)</a:t>
            </a:r>
            <a:br>
              <a:rPr lang="ru-RU" altLang="ru-KZ"/>
            </a:br>
            <a:endParaRPr lang="ru-RU" altLang="ru-KZ"/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id="{C39981E4-9EE3-4B9D-A7D2-23ACD8CDCD7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802189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61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Этап образования семян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Фаза спелости семян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 созревания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Влажность семян,%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Студенисто-жидкое состояние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80—65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Молочная спелость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65—50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Созревание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Тестообразная спелость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50—40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2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Тестообразная спелость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Созревание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11113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Восковая спелость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Середина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35-25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Конец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25-20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Полная спелость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Полная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и ниже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2A194-5A5D-45E4-9386-4B4889C8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80929D7-3867-46A7-9D74-842144E84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65125"/>
            <a:ext cx="12077700" cy="6650038"/>
          </a:xfrm>
        </p:spPr>
      </p:pic>
    </p:spTree>
    <p:extLst>
      <p:ext uri="{BB962C8B-B14F-4D97-AF65-F5344CB8AC3E}">
        <p14:creationId xmlns:p14="http://schemas.microsoft.com/office/powerpoint/2010/main" val="1123089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2B16FC4F-2E32-4989-8A66-B7D8FD2E7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54050"/>
          </a:xfrm>
        </p:spPr>
        <p:txBody>
          <a:bodyPr/>
          <a:lstStyle/>
          <a:p>
            <a:r>
              <a:rPr lang="ru-RU" altLang="ru-KZ" sz="2800" b="1">
                <a:solidFill>
                  <a:schemeClr val="tx1"/>
                </a:solidFill>
              </a:rPr>
              <a:t>Налив семян</a:t>
            </a:r>
            <a:r>
              <a:rPr lang="ru-RU" altLang="ru-KZ" sz="2800">
                <a:solidFill>
                  <a:schemeClr val="tx1"/>
                </a:solidFill>
              </a:rPr>
              <a:t> (молочная спелость)</a:t>
            </a:r>
            <a:endParaRPr lang="ru-RU" altLang="ru-KZ" sz="2800"/>
          </a:p>
        </p:txBody>
      </p:sp>
      <p:sp>
        <p:nvSpPr>
          <p:cNvPr id="17411" name="Содержимое 2">
            <a:extLst>
              <a:ext uri="{FF2B5EF4-FFF2-40B4-BE49-F238E27FC236}">
                <a16:creationId xmlns:a16="http://schemas.microsoft.com/office/drawing/2014/main" id="{1847CDD3-F899-4DA8-AD79-4BB24DF2FB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472488" cy="4525963"/>
          </a:xfrm>
        </p:spPr>
        <p:txBody>
          <a:bodyPr/>
          <a:lstStyle/>
          <a:p>
            <a:r>
              <a:rPr lang="ru-RU" altLang="ru-KZ"/>
              <a:t>. На этом этапе происходит интенсивное поступление питательных веществ. в виде аминокислот белков, углеводы Семя на этом этапе в основном растет в ширину и толщину до максимальных размеров, полностью формируется ткань эндосперма. 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>
            <a:extLst>
              <a:ext uri="{FF2B5EF4-FFF2-40B4-BE49-F238E27FC236}">
                <a16:creationId xmlns:a16="http://schemas.microsoft.com/office/drawing/2014/main" id="{DF7BB9DF-CF3B-4941-8C12-EBCAB5EF0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2550"/>
          </a:xfrm>
        </p:spPr>
        <p:txBody>
          <a:bodyPr/>
          <a:lstStyle/>
          <a:p>
            <a:r>
              <a:rPr lang="ru-RU" altLang="ru-KZ"/>
              <a:t>-</a:t>
            </a:r>
          </a:p>
        </p:txBody>
      </p:sp>
      <p:sp>
        <p:nvSpPr>
          <p:cNvPr id="18435" name="Содержимое 2">
            <a:extLst>
              <a:ext uri="{FF2B5EF4-FFF2-40B4-BE49-F238E27FC236}">
                <a16:creationId xmlns:a16="http://schemas.microsoft.com/office/drawing/2014/main" id="{26E45C68-189D-4328-ABC7-00EC6BA173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95500" y="500063"/>
            <a:ext cx="8229600" cy="4525962"/>
          </a:xfrm>
        </p:spPr>
        <p:txBody>
          <a:bodyPr/>
          <a:lstStyle/>
          <a:p>
            <a:r>
              <a:rPr lang="ru-RU" altLang="ru-KZ"/>
              <a:t>Продолжительность около 20 дней</a:t>
            </a:r>
          </a:p>
          <a:p>
            <a:pPr>
              <a:buFontTx/>
              <a:buNone/>
            </a:pPr>
            <a:r>
              <a:rPr lang="ru-RU" altLang="ru-KZ"/>
              <a:t>На этом этапе можно выделить две фазы: </a:t>
            </a:r>
          </a:p>
          <a:p>
            <a:r>
              <a:rPr lang="ru-RU" altLang="ru-KZ">
                <a:solidFill>
                  <a:srgbClr val="FF0000"/>
                </a:solidFill>
              </a:rPr>
              <a:t>молочную спелость </a:t>
            </a:r>
            <a:r>
              <a:rPr lang="ru-RU" altLang="ru-KZ"/>
              <a:t>зерно имеет консистенцию молокообразной белой массы, оболочка зеленая;</a:t>
            </a:r>
          </a:p>
          <a:p>
            <a:r>
              <a:rPr lang="ru-RU" altLang="ru-KZ">
                <a:solidFill>
                  <a:srgbClr val="FF0000"/>
                </a:solidFill>
              </a:rPr>
              <a:t>тестообразную спелость </a:t>
            </a:r>
            <a:r>
              <a:rPr lang="ru-RU" altLang="ru-KZ"/>
              <a:t>-эндосперм приобретает консистенцию теста, оболочка зерна начинает желтеть, так как исчезает хлорофилл (сохраняется он только в бороздке). Растения становятся желтыми. 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CC9AF71E-DA0C-415E-AF28-EFD081A0B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490537"/>
          </a:xfrm>
        </p:spPr>
        <p:txBody>
          <a:bodyPr/>
          <a:lstStyle/>
          <a:p>
            <a:r>
              <a:rPr lang="ru-RU" altLang="ru-KZ"/>
              <a:t>.</a:t>
            </a:r>
          </a:p>
        </p:txBody>
      </p:sp>
      <p:sp>
        <p:nvSpPr>
          <p:cNvPr id="20483" name="Содержимое 2">
            <a:extLst>
              <a:ext uri="{FF2B5EF4-FFF2-40B4-BE49-F238E27FC236}">
                <a16:creationId xmlns:a16="http://schemas.microsoft.com/office/drawing/2014/main" id="{00F589E4-3A9B-404F-99E8-9E3F7D02E1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836613"/>
            <a:ext cx="8229600" cy="5289550"/>
          </a:xfrm>
        </p:spPr>
        <p:txBody>
          <a:bodyPr/>
          <a:lstStyle/>
          <a:p>
            <a:r>
              <a:rPr lang="ru-RU" altLang="ru-KZ"/>
              <a:t>Созревание делится на две фазы: восковую и полную спелость. </a:t>
            </a:r>
          </a:p>
          <a:p>
            <a:r>
              <a:rPr lang="ru-RU" altLang="ru-KZ"/>
              <a:t>Восковая спелость в свою очередь делится на три периода: начало, середина и конец. В начале восковой спелости зерно почти полностью теряет зеленую окраску, становится крупным, блестящим, легко режется ногтем. В этот период в основном заканчивается поступление питательных веществ в семена (95-98°/</a:t>
            </a:r>
            <a:r>
              <a:rPr lang="ru-RU" altLang="ru-KZ" baseline="-25000"/>
              <a:t>0</a:t>
            </a:r>
            <a:r>
              <a:rPr lang="ru-RU" altLang="ru-KZ"/>
              <a:t> от полной спелости).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8212B332-237C-4BFA-B70A-740C97F91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21507" name="Содержимое 2">
            <a:extLst>
              <a:ext uri="{FF2B5EF4-FFF2-40B4-BE49-F238E27FC236}">
                <a16:creationId xmlns:a16="http://schemas.microsoft.com/office/drawing/2014/main" id="{AAEC91DF-F93A-4F52-8CA9-F4E355974E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KZ"/>
              <a:t>В середине восковой спелости зерно еще режется ногтем, эндосперм белый, мучнистый или стекловидный. В этот период в семенах заканчивается процесс созревания, и можно на семенных участках приступать к скашиванию в валки.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44BD3549-45BB-405B-888D-34CD5230B1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439737"/>
          </a:xfrm>
        </p:spPr>
        <p:txBody>
          <a:bodyPr/>
          <a:lstStyle/>
          <a:p>
            <a:r>
              <a:rPr lang="ru-RU" altLang="ru-KZ" sz="2800">
                <a:solidFill>
                  <a:schemeClr val="tx1"/>
                </a:solidFill>
              </a:rPr>
              <a:t>В конце восковой спелости</a:t>
            </a:r>
            <a:endParaRPr lang="ru-RU" altLang="ru-KZ" sz="2800"/>
          </a:p>
        </p:txBody>
      </p:sp>
      <p:sp>
        <p:nvSpPr>
          <p:cNvPr id="22531" name="Содержимое 2">
            <a:extLst>
              <a:ext uri="{FF2B5EF4-FFF2-40B4-BE49-F238E27FC236}">
                <a16:creationId xmlns:a16="http://schemas.microsoft.com/office/drawing/2014/main" id="{B5FC2091-187B-45B1-9963-05763E88AB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642939"/>
            <a:ext cx="8472488" cy="5483225"/>
          </a:xfrm>
        </p:spPr>
        <p:txBody>
          <a:bodyPr/>
          <a:lstStyle/>
          <a:p>
            <a:r>
              <a:rPr lang="ru-RU" altLang="ru-KZ"/>
              <a:t>зерно ногтем не режется, но след от него  остается. Влажность снижается до 25—20%, размеры и цвет такие же, как и при полной спелости. На семенных участках окашивать в валки лучше в этой фазе. </a:t>
            </a:r>
          </a:p>
          <a:p>
            <a:r>
              <a:rPr lang="ru-RU" altLang="ru-KZ"/>
              <a:t>в конце восковой спелости -растения лежат в валках непродолжительное время (3—4 дня), и это положительно сказывается на качестве семян, так как снижается вероятность вторичного их увлажнения.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>
            <a:extLst>
              <a:ext uri="{FF2B5EF4-FFF2-40B4-BE49-F238E27FC236}">
                <a16:creationId xmlns:a16="http://schemas.microsoft.com/office/drawing/2014/main" id="{F848BF4B-D60F-42D5-893C-CCF654BEF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58737"/>
          </a:xfrm>
        </p:spPr>
        <p:txBody>
          <a:bodyPr/>
          <a:lstStyle/>
          <a:p>
            <a:r>
              <a:rPr lang="ru-RU" altLang="ru-KZ"/>
              <a:t>.</a:t>
            </a:r>
          </a:p>
        </p:txBody>
      </p:sp>
      <p:sp>
        <p:nvSpPr>
          <p:cNvPr id="23555" name="Содержимое 2">
            <a:extLst>
              <a:ext uri="{FF2B5EF4-FFF2-40B4-BE49-F238E27FC236}">
                <a16:creationId xmlns:a16="http://schemas.microsoft.com/office/drawing/2014/main" id="{41148497-4CD2-48C3-A94C-3EA9F8833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404814"/>
            <a:ext cx="9144000" cy="6453187"/>
          </a:xfrm>
        </p:spPr>
        <p:txBody>
          <a:bodyPr/>
          <a:lstStyle/>
          <a:p>
            <a:r>
              <a:rPr lang="ru-RU" altLang="ru-KZ" sz="2400"/>
              <a:t>В практике земледелия в засушливых районах широко известно явление под названием «</a:t>
            </a:r>
            <a:r>
              <a:rPr lang="ru-RU" altLang="ru-KZ" sz="2400" b="1"/>
              <a:t>захват хлебов</a:t>
            </a:r>
            <a:r>
              <a:rPr lang="ru-RU" altLang="ru-KZ" sz="2400"/>
              <a:t>». Под влиянием засух и суховеев повреждаются плодоносящие органы зерновых культур, в результате чего получается щуплое зерно, череззерница, а в некоторых случаях и пустоколосость. К аналогичным результатам приводит и запал растений. Строгого разграничения понятий «захват» растений и «запал» нет, и обычно они употребляются как синонимы. Чаще всего под захватом хлебов имеют в виду повреждения растений или отдельных его частей, вызванные нарушением водного баланса растений вследствие интенсивного расходования влаги на испарение наземными органами и недостатка доступной растениям воды в почве. Повреждения же, вызванные сильным перегревом растений, даже при наличии в почве продуктивной влаги, называют запалом. 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6A46688E-6A3A-464A-96FD-C5D2CD68F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25487"/>
          </a:xfrm>
        </p:spPr>
        <p:txBody>
          <a:bodyPr/>
          <a:lstStyle/>
          <a:p>
            <a:r>
              <a:rPr lang="ru-RU" altLang="ru-KZ" sz="3200">
                <a:solidFill>
                  <a:schemeClr val="tx1"/>
                </a:solidFill>
              </a:rPr>
              <a:t>Фаза полной спелости</a:t>
            </a:r>
            <a:endParaRPr lang="ru-RU" altLang="ru-KZ" sz="3200"/>
          </a:p>
        </p:txBody>
      </p:sp>
      <p:sp>
        <p:nvSpPr>
          <p:cNvPr id="24579" name="Содержимое 2">
            <a:extLst>
              <a:ext uri="{FF2B5EF4-FFF2-40B4-BE49-F238E27FC236}">
                <a16:creationId xmlns:a16="http://schemas.microsoft.com/office/drawing/2014/main" id="{DE3D12AC-D119-4507-840D-3DAC872F37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09751" y="785813"/>
            <a:ext cx="8715375" cy="5340350"/>
          </a:xfrm>
        </p:spPr>
        <p:txBody>
          <a:bodyPr/>
          <a:lstStyle/>
          <a:p>
            <a:r>
              <a:rPr lang="ru-RU" altLang="ru-KZ"/>
              <a:t>делится на два периода: начало полной спелости и полная спелость. В начале полной спелости семена уже твердые, их можно только разрезать, влажность семян 20—18%. В этот период рекомендуется уборку производить прямым комбайнированием. Полная спелость наступает при влажности 17:—16%. Семена легко, с незначительными потерями, вымолачиваются, они сухие, качественные.</a:t>
            </a:r>
          </a:p>
          <a:p>
            <a:endParaRPr lang="ru-RU" altLang="ru-KZ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5E01CFFC-9E86-4802-A44E-2053E26311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26627" name="Содержимое 2">
            <a:extLst>
              <a:ext uri="{FF2B5EF4-FFF2-40B4-BE49-F238E27FC236}">
                <a16:creationId xmlns:a16="http://schemas.microsoft.com/office/drawing/2014/main" id="{21EB24DD-B7DA-4851-9EA6-965B2172F40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26628" name="Содержимое 3">
            <a:extLst>
              <a:ext uri="{FF2B5EF4-FFF2-40B4-BE49-F238E27FC236}">
                <a16:creationId xmlns:a16="http://schemas.microsoft.com/office/drawing/2014/main" id="{B1678831-68B3-404C-8CD5-8A99F64F2D0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KZ" altLang="ru-KZ"/>
          </a:p>
        </p:txBody>
      </p:sp>
      <p:pic>
        <p:nvPicPr>
          <p:cNvPr id="26629" name="Picture 6" descr="http://www.studfiles.ru/html/2706/271/html_7rgXS8r7hG.zNUg/htmlconvd-NlqrdL_html_723b0055.jpg">
            <a:extLst>
              <a:ext uri="{FF2B5EF4-FFF2-40B4-BE49-F238E27FC236}">
                <a16:creationId xmlns:a16="http://schemas.microsoft.com/office/drawing/2014/main" id="{DC252DF4-14CC-4712-910E-AB8F21D63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1428751"/>
            <a:ext cx="8429625" cy="507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2894E-DFFA-408C-AF66-5BBA4B2E2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  <a:t>Созревание зерна, ДК 71-99</a:t>
            </a:r>
            <a:br>
              <a:rPr lang="ru-RU" b="0" i="0" dirty="0">
                <a:solidFill>
                  <a:srgbClr val="333333"/>
                </a:solidFill>
                <a:effectLst/>
                <a:latin typeface="Roboto Slab"/>
              </a:rPr>
            </a:b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B04AC1A-B102-4C01-9556-58E08CAEA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8" y="1338146"/>
            <a:ext cx="11801475" cy="5705591"/>
          </a:xfrm>
        </p:spPr>
      </p:pic>
    </p:spTree>
    <p:extLst>
      <p:ext uri="{BB962C8B-B14F-4D97-AF65-F5344CB8AC3E}">
        <p14:creationId xmlns:p14="http://schemas.microsoft.com/office/powerpoint/2010/main" val="32843009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7FE5F-02CB-44B9-8562-350006EEB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E2A2793-6C42-4B7E-B2A3-68788C4373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046752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id="{871C34EC-7068-4ED5-AF4E-6DE844EF6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25603" name="Объект 2">
            <a:extLst>
              <a:ext uri="{FF2B5EF4-FFF2-40B4-BE49-F238E27FC236}">
                <a16:creationId xmlns:a16="http://schemas.microsoft.com/office/drawing/2014/main" id="{98DB9828-0B93-4F18-A6E2-BAC554BE097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0" y="1989138"/>
            <a:ext cx="4038600" cy="4525962"/>
          </a:xfrm>
        </p:spPr>
        <p:txBody>
          <a:bodyPr/>
          <a:lstStyle/>
          <a:p>
            <a:endParaRPr lang="ru-KZ" altLang="ru-KZ"/>
          </a:p>
        </p:txBody>
      </p:sp>
      <p:pic>
        <p:nvPicPr>
          <p:cNvPr id="25604" name="Содержимое 5" descr="зерно.jpg">
            <a:extLst>
              <a:ext uri="{FF2B5EF4-FFF2-40B4-BE49-F238E27FC236}">
                <a16:creationId xmlns:a16="http://schemas.microsoft.com/office/drawing/2014/main" id="{C182B4D3-735F-44D0-A97C-DFFC86B097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1313" y="2220913"/>
            <a:ext cx="3071812" cy="3922712"/>
          </a:xfr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F3C2F-8471-4F55-B762-D03B933FE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2A6B6A-8618-4751-905E-E8A2DB83F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323642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>
            <a:extLst>
              <a:ext uri="{FF2B5EF4-FFF2-40B4-BE49-F238E27FC236}">
                <a16:creationId xmlns:a16="http://schemas.microsoft.com/office/drawing/2014/main" id="{018B7544-9172-4ABD-BE86-C658541D7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KZ"/>
              <a:t>Спасибо за внимание</a:t>
            </a:r>
          </a:p>
        </p:txBody>
      </p:sp>
      <p:sp>
        <p:nvSpPr>
          <p:cNvPr id="27651" name="Содержимое 2">
            <a:extLst>
              <a:ext uri="{FF2B5EF4-FFF2-40B4-BE49-F238E27FC236}">
                <a16:creationId xmlns:a16="http://schemas.microsoft.com/office/drawing/2014/main" id="{9AE769FD-5B28-4AB8-99F7-7240BE23909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KZ" altLang="ru-KZ"/>
          </a:p>
        </p:txBody>
      </p:sp>
      <p:sp>
        <p:nvSpPr>
          <p:cNvPr id="27652" name="Содержимое 3">
            <a:extLst>
              <a:ext uri="{FF2B5EF4-FFF2-40B4-BE49-F238E27FC236}">
                <a16:creationId xmlns:a16="http://schemas.microsoft.com/office/drawing/2014/main" id="{C204CB13-7246-455C-910C-C4772780C1A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KZ" altLang="ru-K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2647</Words>
  <Application>Microsoft Office PowerPoint</Application>
  <PresentationFormat>Широкоэкранный</PresentationFormat>
  <Paragraphs>180</Paragraphs>
  <Slides>71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71</vt:i4>
      </vt:variant>
    </vt:vector>
  </HeadingPairs>
  <TitlesOfParts>
    <vt:vector size="80" baseType="lpstr">
      <vt:lpstr>Arial</vt:lpstr>
      <vt:lpstr>Calibri</vt:lpstr>
      <vt:lpstr>Calibri Light</vt:lpstr>
      <vt:lpstr>PT Sans</vt:lpstr>
      <vt:lpstr>Roboto Slab</vt:lpstr>
      <vt:lpstr>Symbol</vt:lpstr>
      <vt:lpstr>Times New Roman</vt:lpstr>
      <vt:lpstr>Тема Office</vt:lpstr>
      <vt:lpstr>Оформление по умолчанию</vt:lpstr>
      <vt:lpstr>Тема: ФАЗЫ РАЗВИТИЯ СЕМЯН</vt:lpstr>
      <vt:lpstr>     </vt:lpstr>
      <vt:lpstr>12 этапов--</vt:lpstr>
      <vt:lpstr>Презентация PowerPoint</vt:lpstr>
      <vt:lpstr>Пшеницы по шкале ВВСН. </vt:lpstr>
      <vt:lpstr>.</vt:lpstr>
      <vt:lpstr>Презентация PowerPoint</vt:lpstr>
      <vt:lpstr>Презентация PowerPoint</vt:lpstr>
      <vt:lpstr>Презентация PowerPoint</vt:lpstr>
      <vt:lpstr>Стадия «Прорастание», ДК 00-09 </vt:lpstr>
      <vt:lpstr>Презентация PowerPoint</vt:lpstr>
      <vt:lpstr>Первичные корни</vt:lpstr>
      <vt:lpstr>Колеоптиле появилось на поверхности почвы, ДК 08</vt:lpstr>
      <vt:lpstr>.</vt:lpstr>
      <vt:lpstr>Стадия «Рост проростка», ДК 10-19</vt:lpstr>
      <vt:lpstr>Стадия «Рост проростка», ДК 10-19 </vt:lpstr>
      <vt:lpstr>Презентация PowerPoint</vt:lpstr>
      <vt:lpstr>.</vt:lpstr>
      <vt:lpstr> </vt:lpstr>
      <vt:lpstr>Стадия «Кущение», ДК 20-29 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Стадия «Удлинение стебля», ДК 30-39 </vt:lpstr>
      <vt:lpstr>Стадия «Удлинение стебля», ДК 30-39 </vt:lpstr>
      <vt:lpstr> Визуальные признаки стадии начала трубкования, ДК 31</vt:lpstr>
      <vt:lpstr>Начало развитие колоса</vt:lpstr>
      <vt:lpstr>. Этапы формирования колоса</vt:lpstr>
      <vt:lpstr>Визуальные признаки стадии второго и третьего узла, ДК 32 и ДК 33</vt:lpstr>
      <vt:lpstr>Презентация PowerPoint</vt:lpstr>
      <vt:lpstr>Стадия «Трубкование», ДК 40-49 </vt:lpstr>
      <vt:lpstr>Выход с трубку</vt:lpstr>
      <vt:lpstr>Презентация PowerPoint</vt:lpstr>
      <vt:lpstr>Презентация PowerPoint</vt:lpstr>
      <vt:lpstr>Стадия «Появление колоса» (колошение), ДК 50-59 </vt:lpstr>
      <vt:lpstr>Визуальный признак стадии трубкования, ДК 41-49</vt:lpstr>
      <vt:lpstr>Процесс образования зерна</vt:lpstr>
      <vt:lpstr>Презентация PowerPoint</vt:lpstr>
      <vt:lpstr>Стадия «Появление колоса» (колошение), ДК 50-59 </vt:lpstr>
      <vt:lpstr>Стадия «Цветение», ДК 60-69 </vt:lpstr>
      <vt:lpstr>Презентация PowerPoint</vt:lpstr>
      <vt:lpstr>Презентация PowerPoint</vt:lpstr>
      <vt:lpstr>цветение</vt:lpstr>
      <vt:lpstr>фаза цветения</vt:lpstr>
      <vt:lpstr>Стадия «Цветение», ДК 60-69 </vt:lpstr>
      <vt:lpstr>цветение</vt:lpstr>
      <vt:lpstr>Презентация PowerPoint</vt:lpstr>
      <vt:lpstr>Динамика формирования зерновки пшеницы</vt:lpstr>
      <vt:lpstr>.</vt:lpstr>
      <vt:lpstr>Этап налива делится на следующие фазы: </vt:lpstr>
      <vt:lpstr>.</vt:lpstr>
      <vt:lpstr>Развитие семян у зерновых культур Н. Н. Кулешов  разделил на три этапа:</vt:lpstr>
      <vt:lpstr>Формирование семян</vt:lpstr>
      <vt:lpstr>.</vt:lpstr>
      <vt:lpstr>Таблица 1 Влажность семян на разных этапах, фазах и периодах развития семян зерновых культур(Г. В. Коренев) </vt:lpstr>
      <vt:lpstr>Презентация PowerPoint</vt:lpstr>
      <vt:lpstr>Налив семян (молочная спелость)</vt:lpstr>
      <vt:lpstr>-</vt:lpstr>
      <vt:lpstr>.</vt:lpstr>
      <vt:lpstr>Презентация PowerPoint</vt:lpstr>
      <vt:lpstr>В конце восковой спелости</vt:lpstr>
      <vt:lpstr>.</vt:lpstr>
      <vt:lpstr>Фаза полной спелости</vt:lpstr>
      <vt:lpstr>Презентация PowerPoint</vt:lpstr>
      <vt:lpstr>Созревание зерна, ДК 71-99 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Даму кезендері</dc:title>
  <dc:creator>auzhanovam@bk.ru</dc:creator>
  <cp:lastModifiedBy>auzhanovam@bk.ru</cp:lastModifiedBy>
  <cp:revision>6</cp:revision>
  <dcterms:created xsi:type="dcterms:W3CDTF">2022-11-13T18:31:38Z</dcterms:created>
  <dcterms:modified xsi:type="dcterms:W3CDTF">2024-10-02T10:03:51Z</dcterms:modified>
</cp:coreProperties>
</file>