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9" r:id="rId3"/>
    <p:sldId id="261" r:id="rId4"/>
    <p:sldId id="259" r:id="rId5"/>
    <p:sldId id="264" r:id="rId6"/>
    <p:sldId id="279" r:id="rId7"/>
    <p:sldId id="280" r:id="rId8"/>
    <p:sldId id="278" r:id="rId9"/>
    <p:sldId id="282" r:id="rId10"/>
    <p:sldId id="283" r:id="rId11"/>
    <p:sldId id="265" r:id="rId12"/>
    <p:sldId id="266" r:id="rId13"/>
    <p:sldId id="263" r:id="rId14"/>
    <p:sldId id="257" r:id="rId15"/>
    <p:sldId id="258" r:id="rId16"/>
    <p:sldId id="286" r:id="rId17"/>
    <p:sldId id="267" r:id="rId18"/>
    <p:sldId id="268" r:id="rId19"/>
    <p:sldId id="277" r:id="rId20"/>
    <p:sldId id="271" r:id="rId21"/>
    <p:sldId id="273" r:id="rId22"/>
    <p:sldId id="269" r:id="rId23"/>
    <p:sldId id="276" r:id="rId24"/>
    <p:sldId id="275" r:id="rId25"/>
    <p:sldId id="281" r:id="rId26"/>
    <p:sldId id="274" r:id="rId27"/>
    <p:sldId id="270" r:id="rId28"/>
    <p:sldId id="292" r:id="rId29"/>
    <p:sldId id="284" r:id="rId30"/>
    <p:sldId id="285" r:id="rId31"/>
    <p:sldId id="287" r:id="rId32"/>
    <p:sldId id="290" r:id="rId33"/>
    <p:sldId id="291" r:id="rId34"/>
    <p:sldId id="293" r:id="rId35"/>
    <p:sldId id="294" r:id="rId36"/>
    <p:sldId id="295" r:id="rId37"/>
    <p:sldId id="296" r:id="rId38"/>
    <p:sldId id="297" r:id="rId39"/>
    <p:sldId id="298" r:id="rId4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54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ru-RU"/>
              <a:t>Образец заголовка</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a:t>Образец подзаголовка</a:t>
            </a:r>
            <a:endParaRPr lang="en-US" dirty="0"/>
          </a:p>
        </p:txBody>
      </p:sp>
      <p:sp>
        <p:nvSpPr>
          <p:cNvPr id="4" name="Date Placeholder 3"/>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a:t>Образец заголовка</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ru-RU"/>
              <a:t>Образец текста</a:t>
            </a:r>
          </a:p>
        </p:txBody>
      </p:sp>
      <p:sp>
        <p:nvSpPr>
          <p:cNvPr id="4" name="Date Placeholder 3"/>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7B20F6-E3FA-4889-89A2-C0C2C340D35C}"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a:t>Образец текста</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ru-RU"/>
              <a:t>Образец текста</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ru-RU"/>
              <a:t>Образец заголовка</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ru-RU"/>
              <a:t>Образец текста</a:t>
            </a:r>
          </a:p>
        </p:txBody>
      </p:sp>
      <p:sp>
        <p:nvSpPr>
          <p:cNvPr id="5" name="Date Placeholder 4"/>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ru-RU"/>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137B20F6-E3FA-4889-89A2-C0C2C340D35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ru-RU"/>
              <a:t>Вставка рисунка</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ru-RU"/>
              <a:t>Образец заголовка</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E62B59D6-B9F3-4B4E-94B0-B12DF6860F98}" type="datetimeFigureOut">
              <a:rPr lang="ru-RU" smtClean="0"/>
              <a:pPr/>
              <a:t>13.09.2024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7B20F6-E3FA-4889-89A2-C0C2C340D35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E62B59D6-B9F3-4B4E-94B0-B12DF6860F98}" type="datetimeFigureOut">
              <a:rPr lang="ru-RU" smtClean="0"/>
              <a:pPr/>
              <a:t>13.09.2024</a:t>
            </a:fld>
            <a:endParaRPr lang="ru-RU"/>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ru-RU"/>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137B20F6-E3FA-4889-89A2-C0C2C340D35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sz="half" idx="1"/>
          </p:nvPr>
        </p:nvSpPr>
        <p:spPr/>
        <p:txBody>
          <a:bodyPr>
            <a:normAutofit fontScale="92500" lnSpcReduction="20000"/>
          </a:bodyPr>
          <a:lstStyle/>
          <a:p>
            <a:pPr algn="l"/>
            <a:r>
              <a:rPr lang="ru-RU" b="1" dirty="0">
                <a:solidFill>
                  <a:schemeClr val="tx1"/>
                </a:solidFill>
              </a:rPr>
              <a:t>1.Предмет и задачи семеноведения, связь его с другими дисциплинами.</a:t>
            </a:r>
          </a:p>
          <a:p>
            <a:pPr algn="l"/>
            <a:r>
              <a:rPr lang="ru-RU" b="1" dirty="0">
                <a:solidFill>
                  <a:schemeClr val="tx1"/>
                </a:solidFill>
              </a:rPr>
              <a:t>История развитие семеноведения.</a:t>
            </a:r>
            <a:endParaRPr lang="ru-RU" b="1" i="1" dirty="0">
              <a:solidFill>
                <a:schemeClr val="tx1"/>
              </a:solidFill>
            </a:endParaRPr>
          </a:p>
          <a:p>
            <a:pPr algn="l"/>
            <a:r>
              <a:rPr lang="ru-RU" b="1" dirty="0">
                <a:solidFill>
                  <a:schemeClr val="tx1"/>
                </a:solidFill>
              </a:rPr>
              <a:t>2.Требования к качеству семян.</a:t>
            </a:r>
          </a:p>
          <a:p>
            <a:endParaRPr lang="ru-RU" dirty="0"/>
          </a:p>
        </p:txBody>
      </p:sp>
      <p:sp>
        <p:nvSpPr>
          <p:cNvPr id="4" name="Объект 3"/>
          <p:cNvSpPr>
            <a:spLocks noGrp="1"/>
          </p:cNvSpPr>
          <p:nvPr>
            <p:ph sz="half" idx="2"/>
          </p:nvPr>
        </p:nvSpPr>
        <p:spPr/>
        <p:txBody>
          <a:bodyPr>
            <a:normAutofit fontScale="92500" lnSpcReduction="20000"/>
          </a:bodyPr>
          <a:lstStyle/>
          <a:p>
            <a:endParaRPr lang="ru-RU" dirty="0"/>
          </a:p>
        </p:txBody>
      </p:sp>
      <p:sp>
        <p:nvSpPr>
          <p:cNvPr id="2" name="Заголовок 1"/>
          <p:cNvSpPr>
            <a:spLocks noGrp="1"/>
          </p:cNvSpPr>
          <p:nvPr>
            <p:ph type="title"/>
          </p:nvPr>
        </p:nvSpPr>
        <p:spPr/>
        <p:txBody>
          <a:bodyPr>
            <a:normAutofit/>
          </a:bodyPr>
          <a:lstStyle/>
          <a:p>
            <a:r>
              <a:rPr lang="ru-RU" b="1" dirty="0"/>
              <a:t>Семеноведение как наука.</a:t>
            </a:r>
            <a:r>
              <a:rPr lang="ru-RU" dirty="0"/>
              <a:t> </a:t>
            </a:r>
            <a:endParaRPr lang="ru-RU" b="1" dirty="0"/>
          </a:p>
        </p:txBody>
      </p:sp>
      <p:pic>
        <p:nvPicPr>
          <p:cNvPr id="5122" name="Picture 2" descr="http://900igr.net/up/datai/248594/0002-00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6016" y="1052736"/>
            <a:ext cx="4248472" cy="5040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7787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BCE1319B-1C95-4D9B-837C-5135F19602BF}"/>
              </a:ext>
            </a:extLst>
          </p:cNvPr>
          <p:cNvSpPr>
            <a:spLocks noGrp="1"/>
          </p:cNvSpPr>
          <p:nvPr>
            <p:ph type="title"/>
          </p:nvPr>
        </p:nvSpPr>
        <p:spPr/>
        <p:txBody>
          <a:bodyPr/>
          <a:lstStyle/>
          <a:p>
            <a:endParaRPr lang="ru-KZ"/>
          </a:p>
        </p:txBody>
      </p:sp>
      <p:sp>
        <p:nvSpPr>
          <p:cNvPr id="6" name="Объект 5">
            <a:extLst>
              <a:ext uri="{FF2B5EF4-FFF2-40B4-BE49-F238E27FC236}">
                <a16:creationId xmlns:a16="http://schemas.microsoft.com/office/drawing/2014/main" id="{B7653190-2386-4B9F-A69D-1460E0A9B63E}"/>
              </a:ext>
            </a:extLst>
          </p:cNvPr>
          <p:cNvSpPr>
            <a:spLocks noGrp="1"/>
          </p:cNvSpPr>
          <p:nvPr>
            <p:ph idx="1"/>
          </p:nvPr>
        </p:nvSpPr>
        <p:spPr/>
        <p:txBody>
          <a:bodyPr/>
          <a:lstStyle/>
          <a:p>
            <a:r>
              <a:rPr lang="ru-RU" b="0" i="0" dirty="0">
                <a:solidFill>
                  <a:srgbClr val="303030"/>
                </a:solidFill>
                <a:effectLst/>
                <a:latin typeface="Cuprum"/>
              </a:rPr>
              <a:t>Как отметили в аграрном ведомстве, под урожай 2024 года необходимо </a:t>
            </a:r>
            <a:r>
              <a:rPr lang="ru-RU" b="1" i="0" dirty="0">
                <a:solidFill>
                  <a:srgbClr val="303030"/>
                </a:solidFill>
                <a:effectLst/>
                <a:latin typeface="Cuprum"/>
              </a:rPr>
              <a:t>2,4 млн. тонн семян</a:t>
            </a:r>
            <a:r>
              <a:rPr lang="ru-RU" b="0" i="0" dirty="0">
                <a:solidFill>
                  <a:srgbClr val="303030"/>
                </a:solidFill>
                <a:effectLst/>
                <a:latin typeface="Cuprum"/>
              </a:rPr>
              <a:t>, из которых на 15 января засыпано</a:t>
            </a:r>
            <a:r>
              <a:rPr lang="ru-RU" b="1" i="0" dirty="0">
                <a:solidFill>
                  <a:srgbClr val="303030"/>
                </a:solidFill>
                <a:effectLst/>
                <a:latin typeface="Cuprum"/>
              </a:rPr>
              <a:t> 92%</a:t>
            </a:r>
            <a:r>
              <a:rPr lang="ru-RU" b="0" i="0" dirty="0">
                <a:solidFill>
                  <a:srgbClr val="303030"/>
                </a:solidFill>
                <a:effectLst/>
                <a:latin typeface="Cuprum"/>
              </a:rPr>
              <a:t>. Фермеры сформировали </a:t>
            </a:r>
            <a:r>
              <a:rPr lang="ru-RU" b="1" i="0" dirty="0">
                <a:solidFill>
                  <a:srgbClr val="303030"/>
                </a:solidFill>
                <a:effectLst/>
                <a:latin typeface="Cuprum"/>
              </a:rPr>
              <a:t>семенной фонд в объеме 2,2 млн. тонн</a:t>
            </a:r>
            <a:r>
              <a:rPr lang="ru-RU" b="0" i="0" dirty="0">
                <a:solidFill>
                  <a:srgbClr val="303030"/>
                </a:solidFill>
                <a:effectLst/>
                <a:latin typeface="Cuprum"/>
              </a:rPr>
              <a:t>: на экспертизу поступило </a:t>
            </a:r>
            <a:r>
              <a:rPr lang="ru-RU" b="1" i="0" dirty="0">
                <a:solidFill>
                  <a:srgbClr val="303030"/>
                </a:solidFill>
                <a:effectLst/>
                <a:latin typeface="Cuprum"/>
              </a:rPr>
              <a:t>1,4 млн. тонн семян</a:t>
            </a:r>
            <a:r>
              <a:rPr lang="ru-RU" b="0" i="0" dirty="0">
                <a:solidFill>
                  <a:srgbClr val="303030"/>
                </a:solidFill>
                <a:effectLst/>
                <a:latin typeface="Cuprum"/>
              </a:rPr>
              <a:t> яровых культур. Из проверенного объема семян </a:t>
            </a:r>
            <a:r>
              <a:rPr lang="ru-RU" b="1" i="0" dirty="0">
                <a:solidFill>
                  <a:srgbClr val="303030"/>
                </a:solidFill>
                <a:effectLst/>
                <a:latin typeface="Cuprum"/>
              </a:rPr>
              <a:t>79,1%</a:t>
            </a:r>
            <a:r>
              <a:rPr lang="ru-RU" b="0" i="0" dirty="0">
                <a:solidFill>
                  <a:srgbClr val="303030"/>
                </a:solidFill>
                <a:effectLst/>
                <a:latin typeface="Cuprum"/>
              </a:rPr>
              <a:t> признаны кондиционными и соответствуют </a:t>
            </a:r>
            <a:r>
              <a:rPr lang="ru-RU" b="1" i="0" dirty="0">
                <a:solidFill>
                  <a:srgbClr val="303030"/>
                </a:solidFill>
                <a:effectLst/>
                <a:latin typeface="Cuprum"/>
              </a:rPr>
              <a:t>1-му и 2-му классу посевного стандарта</a:t>
            </a:r>
            <a:r>
              <a:rPr lang="ru-RU" b="0" i="0" dirty="0">
                <a:solidFill>
                  <a:srgbClr val="303030"/>
                </a:solidFill>
                <a:effectLst/>
                <a:latin typeface="Cuprum"/>
              </a:rPr>
              <a:t>. В целом на субсидирование развития семеноводства предусмотрено </a:t>
            </a:r>
            <a:r>
              <a:rPr lang="ru-RU" b="1" i="0" dirty="0">
                <a:solidFill>
                  <a:srgbClr val="303030"/>
                </a:solidFill>
                <a:effectLst/>
                <a:latin typeface="Cuprum"/>
              </a:rPr>
              <a:t>12,8 млрд. </a:t>
            </a:r>
            <a:r>
              <a:rPr lang="ru-RU" b="1" i="0">
                <a:solidFill>
                  <a:srgbClr val="303030"/>
                </a:solidFill>
                <a:effectLst/>
                <a:latin typeface="Cuprum"/>
              </a:rPr>
              <a:t>тенге</a:t>
            </a:r>
            <a:r>
              <a:rPr lang="ru-RU" b="0" i="0">
                <a:solidFill>
                  <a:srgbClr val="303030"/>
                </a:solidFill>
                <a:effectLst/>
                <a:latin typeface="Cuprum"/>
              </a:rPr>
              <a:t>.</a:t>
            </a:r>
            <a:endParaRPr lang="ru-KZ"/>
          </a:p>
        </p:txBody>
      </p:sp>
    </p:spTree>
    <p:extLst>
      <p:ext uri="{BB962C8B-B14F-4D97-AF65-F5344CB8AC3E}">
        <p14:creationId xmlns:p14="http://schemas.microsoft.com/office/powerpoint/2010/main" val="168587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1"/>
          </p:nvPr>
        </p:nvSpPr>
        <p:spPr>
          <a:xfrm>
            <a:off x="457200" y="2996952"/>
            <a:ext cx="4038600" cy="3129211"/>
          </a:xfrm>
        </p:spPr>
        <p:txBody>
          <a:bodyPr>
            <a:normAutofit fontScale="92500"/>
          </a:bodyPr>
          <a:lstStyle/>
          <a:p>
            <a:r>
              <a:rPr lang="ru-RU" dirty="0"/>
              <a:t>.</a:t>
            </a:r>
          </a:p>
        </p:txBody>
      </p:sp>
      <p:sp>
        <p:nvSpPr>
          <p:cNvPr id="6" name="Объект 5"/>
          <p:cNvSpPr>
            <a:spLocks noGrp="1"/>
          </p:cNvSpPr>
          <p:nvPr>
            <p:ph sz="half" idx="2"/>
          </p:nvPr>
        </p:nvSpPr>
        <p:spPr>
          <a:xfrm>
            <a:off x="539552" y="116632"/>
            <a:ext cx="8147248" cy="2880319"/>
          </a:xfrm>
        </p:spPr>
        <p:txBody>
          <a:bodyPr>
            <a:normAutofit fontScale="92500"/>
          </a:bodyPr>
          <a:lstStyle/>
          <a:p>
            <a:r>
              <a:rPr lang="ru-RU" dirty="0"/>
              <a:t>Как  наука о семенах семеноведение возникло в 70-х годах прошлого столетия, когда раздел ботаники , изучавший семена как органы размножения растений, выделился в самостоятельный отдел растениеводства – сельскохозяйственное семеноведение, изучающий семена как посевной материал. </a:t>
            </a:r>
          </a:p>
          <a:p>
            <a:endParaRPr lang="ru-RU" dirty="0"/>
          </a:p>
        </p:txBody>
      </p:sp>
      <p:sp>
        <p:nvSpPr>
          <p:cNvPr id="4" name="Заголовок 3"/>
          <p:cNvSpPr>
            <a:spLocks noGrp="1"/>
          </p:cNvSpPr>
          <p:nvPr>
            <p:ph type="title"/>
          </p:nvPr>
        </p:nvSpPr>
        <p:spPr/>
        <p:txBody>
          <a:bodyPr/>
          <a:lstStyle/>
          <a:p>
            <a:r>
              <a:rPr lang="ru-RU" dirty="0"/>
              <a:t>-</a:t>
            </a:r>
          </a:p>
        </p:txBody>
      </p:sp>
      <p:pic>
        <p:nvPicPr>
          <p:cNvPr id="4098" name="Picture 2" descr="http://agrovesti.net/images/2016-content/1210576081516351036056083p561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140968"/>
            <a:ext cx="9144000" cy="3717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986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sz="half" idx="1"/>
          </p:nvPr>
        </p:nvSpPr>
        <p:spPr>
          <a:xfrm>
            <a:off x="539552" y="3140968"/>
            <a:ext cx="4038600" cy="3025368"/>
          </a:xfrm>
        </p:spPr>
        <p:txBody>
          <a:bodyPr/>
          <a:lstStyle/>
          <a:p>
            <a:endParaRPr lang="ru-RU" dirty="0"/>
          </a:p>
        </p:txBody>
      </p:sp>
      <p:sp>
        <p:nvSpPr>
          <p:cNvPr id="6" name="Объект 5"/>
          <p:cNvSpPr>
            <a:spLocks noGrp="1"/>
          </p:cNvSpPr>
          <p:nvPr>
            <p:ph sz="half" idx="2"/>
          </p:nvPr>
        </p:nvSpPr>
        <p:spPr>
          <a:xfrm>
            <a:off x="4716016" y="3140967"/>
            <a:ext cx="3970784" cy="2985195"/>
          </a:xfrm>
        </p:spPr>
        <p:txBody>
          <a:bodyPr/>
          <a:lstStyle/>
          <a:p>
            <a:endParaRPr lang="ru-RU" dirty="0"/>
          </a:p>
        </p:txBody>
      </p:sp>
      <p:sp>
        <p:nvSpPr>
          <p:cNvPr id="4" name="Заголовок 3"/>
          <p:cNvSpPr>
            <a:spLocks noGrp="1"/>
          </p:cNvSpPr>
          <p:nvPr>
            <p:ph type="title"/>
          </p:nvPr>
        </p:nvSpPr>
        <p:spPr>
          <a:xfrm>
            <a:off x="179512" y="548680"/>
            <a:ext cx="8784976" cy="2520280"/>
          </a:xfrm>
        </p:spPr>
        <p:txBody>
          <a:bodyPr>
            <a:normAutofit fontScale="90000"/>
          </a:bodyPr>
          <a:lstStyle/>
          <a:p>
            <a:br>
              <a:rPr lang="ru-RU" sz="2700" dirty="0"/>
            </a:br>
            <a:br>
              <a:rPr lang="ru-RU" sz="2700" dirty="0"/>
            </a:br>
            <a:br>
              <a:rPr lang="ru-RU" sz="2700" dirty="0"/>
            </a:br>
            <a:r>
              <a:rPr lang="ru-RU" sz="2700" dirty="0"/>
              <a:t>Литература</a:t>
            </a:r>
            <a:br>
              <a:rPr lang="ru-RU" sz="2700" dirty="0"/>
            </a:br>
            <a:r>
              <a:rPr lang="ru-RU" sz="2700" b="1" dirty="0"/>
              <a:t>Гриценко В.В.;</a:t>
            </a:r>
            <a:r>
              <a:rPr lang="ru-RU" sz="2700" b="1" dirty="0" err="1"/>
              <a:t>КалошинаЗ.М</a:t>
            </a:r>
            <a:r>
              <a:rPr lang="ru-RU" sz="2700" b="1" dirty="0"/>
              <a:t>. Семеноведение полевых </a:t>
            </a:r>
            <a:r>
              <a:rPr lang="ru-RU" sz="2700" b="1" dirty="0" err="1"/>
              <a:t>культур.М.Колос</a:t>
            </a:r>
            <a:r>
              <a:rPr lang="ru-RU" sz="2700" b="1" dirty="0"/>
              <a:t>, 1984</a:t>
            </a:r>
            <a:br>
              <a:rPr lang="ru-RU" sz="2700" b="1" dirty="0"/>
            </a:br>
            <a:br>
              <a:rPr lang="ru-RU" sz="2700" b="1" dirty="0"/>
            </a:br>
            <a:r>
              <a:rPr lang="ru-MO" sz="2700" b="1" dirty="0"/>
              <a:t>Нургалиев А.Н., Сорокина Т.А., </a:t>
            </a:r>
            <a:r>
              <a:rPr lang="ru-MO" sz="2700" b="1" dirty="0" err="1"/>
              <a:t>Аринов</a:t>
            </a:r>
            <a:r>
              <a:rPr lang="ru-MO" sz="2700" b="1" dirty="0"/>
              <a:t> К.К., </a:t>
            </a:r>
            <a:r>
              <a:rPr lang="ru-MO" sz="2700" b="1" dirty="0" err="1"/>
              <a:t>Искаков</a:t>
            </a:r>
            <a:r>
              <a:rPr lang="ru-MO" sz="2700" b="1" dirty="0"/>
              <a:t> М.А. Вопросы семеноведения зерновых культур в Северном Казахстане (учебное пособие). Целиноград, 1984 г</a:t>
            </a:r>
            <a:r>
              <a:rPr lang="ru-MO" b="1" dirty="0"/>
              <a:t>.</a:t>
            </a:r>
            <a:br>
              <a:rPr lang="ru-RU" b="1" dirty="0"/>
            </a:br>
            <a:br>
              <a:rPr lang="ru-RU" dirty="0"/>
            </a:br>
            <a:endParaRPr lang="ru-RU" dirty="0"/>
          </a:p>
        </p:txBody>
      </p:sp>
      <p:sp>
        <p:nvSpPr>
          <p:cNvPr id="9" name="Объект 5"/>
          <p:cNvSpPr txBox="1">
            <a:spLocks/>
          </p:cNvSpPr>
          <p:nvPr/>
        </p:nvSpPr>
        <p:spPr>
          <a:xfrm>
            <a:off x="4716016" y="2671365"/>
            <a:ext cx="3970784" cy="348925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endParaRPr lang="ru-RU" dirty="0"/>
          </a:p>
        </p:txBody>
      </p:sp>
      <p:pic>
        <p:nvPicPr>
          <p:cNvPr id="3078" name="Picture 6" descr="http://lib.omgau.ru/files/photo/books/tempodborki/af/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423" y="3140968"/>
            <a:ext cx="4564593" cy="384894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index2000.bg/images/periodics/7081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3140968"/>
            <a:ext cx="3970784" cy="3848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993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ru-RU" dirty="0"/>
              <a:t>Семеноведение</a:t>
            </a:r>
          </a:p>
        </p:txBody>
      </p:sp>
      <p:sp>
        <p:nvSpPr>
          <p:cNvPr id="3" name="Объект 2"/>
          <p:cNvSpPr>
            <a:spLocks noGrp="1"/>
          </p:cNvSpPr>
          <p:nvPr>
            <p:ph idx="1"/>
          </p:nvPr>
        </p:nvSpPr>
        <p:spPr>
          <a:xfrm>
            <a:off x="0" y="1100628"/>
            <a:ext cx="8892480" cy="3840540"/>
          </a:xfrm>
        </p:spPr>
        <p:txBody>
          <a:bodyPr>
            <a:normAutofit fontScale="92500" lnSpcReduction="10000"/>
          </a:bodyPr>
          <a:lstStyle/>
          <a:p>
            <a:r>
              <a:rPr lang="ru-RU" sz="3600" dirty="0"/>
              <a:t>– наука о семенах, изучающая жизнь семян с момента оплодотворения яйцеклетки на материнском растении до образования из них нового самостоятельного растения, т.е. до перехода молодого растения от гетеротрофного питания к автотрофно</a:t>
            </a:r>
            <a:r>
              <a:rPr lang="ru-RU" sz="3500" dirty="0"/>
              <a:t>му </a:t>
            </a:r>
          </a:p>
        </p:txBody>
      </p:sp>
    </p:spTree>
    <p:extLst>
      <p:ext uri="{BB962C8B-B14F-4D97-AF65-F5344CB8AC3E}">
        <p14:creationId xmlns:p14="http://schemas.microsoft.com/office/powerpoint/2010/main" val="137831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6386" name="Picture 2" descr="http://unpictures.ru/images/1627263_plod-pshenicy-risuno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6632"/>
            <a:ext cx="8748464"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778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7410" name="Picture 2" descr="http://www.metod-kopilka.ru/images/doc/59/60247/img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61" y="0"/>
            <a:ext cx="9144000" cy="7190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120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350912"/>
          </a:xfrm>
        </p:spPr>
        <p:txBody>
          <a:bodyPr>
            <a:normAutofit fontScale="90000"/>
          </a:bodyPr>
          <a:lstStyle/>
          <a:p>
            <a:r>
              <a:rPr lang="ru-RU" dirty="0"/>
              <a:t>-</a:t>
            </a:r>
          </a:p>
        </p:txBody>
      </p:sp>
      <p:sp>
        <p:nvSpPr>
          <p:cNvPr id="3" name="Объект 2"/>
          <p:cNvSpPr>
            <a:spLocks noGrp="1"/>
          </p:cNvSpPr>
          <p:nvPr>
            <p:ph idx="1"/>
          </p:nvPr>
        </p:nvSpPr>
        <p:spPr>
          <a:xfrm>
            <a:off x="323528" y="404664"/>
            <a:ext cx="8568952" cy="4752528"/>
          </a:xfrm>
        </p:spPr>
        <p:txBody>
          <a:bodyPr/>
          <a:lstStyle/>
          <a:p>
            <a:r>
              <a:rPr lang="ru-RU" sz="3200" dirty="0"/>
              <a:t>В Республике Казахстан в последние годы на семена только зерновых культур использовалось до 1,8-1,9 млн. т, а крупные хозяйства северных областей высевают ежегодно до 2,0-2,5 тыс. т семян и более.</a:t>
            </a:r>
          </a:p>
          <a:p>
            <a:endParaRPr lang="ru-RU" dirty="0"/>
          </a:p>
        </p:txBody>
      </p:sp>
    </p:spTree>
    <p:extLst>
      <p:ext uri="{BB962C8B-B14F-4D97-AF65-F5344CB8AC3E}">
        <p14:creationId xmlns:p14="http://schemas.microsoft.com/office/powerpoint/2010/main" val="2059612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320041"/>
            <a:ext cx="7520940" cy="45719"/>
          </a:xfrm>
        </p:spPr>
        <p:txBody>
          <a:bodyPr/>
          <a:lstStyle/>
          <a:p>
            <a:r>
              <a:rPr lang="ru-RU" dirty="0"/>
              <a:t>.</a:t>
            </a:r>
          </a:p>
        </p:txBody>
      </p:sp>
      <p:sp>
        <p:nvSpPr>
          <p:cNvPr id="3" name="Содержимое 2"/>
          <p:cNvSpPr>
            <a:spLocks noGrp="1"/>
          </p:cNvSpPr>
          <p:nvPr>
            <p:ph idx="1"/>
          </p:nvPr>
        </p:nvSpPr>
        <p:spPr>
          <a:xfrm>
            <a:off x="0" y="404664"/>
            <a:ext cx="8964488" cy="4275813"/>
          </a:xfrm>
        </p:spPr>
        <p:txBody>
          <a:bodyPr>
            <a:noAutofit/>
          </a:bodyPr>
          <a:lstStyle/>
          <a:p>
            <a:r>
              <a:rPr lang="ru-RU" sz="2800" b="0" dirty="0"/>
              <a:t>Причина низкого спроса на качественные семена в том, что у крестьян просто нет средств на их приобретение: так, если тонна товарной пшеницы стоит в пределах 50-70 тысяч тенге, то тонна семян – 90-110 тысяч. В связи с этим многие крестьяне предпочитают экономить и сеют рядовым зерном. В итоге сами аграрии и страдают, недополучая урожай: согласно оценкам учёных, </a:t>
            </a:r>
            <a:r>
              <a:rPr lang="ru-RU" sz="2800" dirty="0"/>
              <a:t>сев </a:t>
            </a:r>
            <a:r>
              <a:rPr lang="ru-RU" sz="2800" dirty="0" err="1"/>
              <a:t>низкопродуктивными</a:t>
            </a:r>
            <a:r>
              <a:rPr lang="ru-RU" sz="2800" dirty="0"/>
              <a:t> семенами снижает урожайность пшеницы на 30%. </a:t>
            </a:r>
            <a:r>
              <a:rPr lang="ru-RU" sz="2800" b="0" dirty="0"/>
              <a:t>А, значит, уменьшается и рентабельность производства.</a:t>
            </a:r>
            <a:endParaRPr lang="ru-RU"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395536" y="476672"/>
            <a:ext cx="7948364" cy="6381328"/>
          </a:xfrm>
        </p:spPr>
        <p:txBody>
          <a:bodyPr/>
          <a:lstStyle/>
          <a:p>
            <a:r>
              <a:rPr lang="ru-RU" sz="2400" b="0" dirty="0"/>
              <a:t>В Европейском союзе этим целям служит </a:t>
            </a:r>
            <a:r>
              <a:rPr lang="ru-RU" sz="2400" dirty="0"/>
              <a:t>Международная организация по анализу семян JSTA </a:t>
            </a:r>
            <a:r>
              <a:rPr lang="ru-RU" sz="2400" dirty="0" err="1"/>
              <a:t>Jnternational</a:t>
            </a:r>
            <a:r>
              <a:rPr lang="ru-RU" sz="2400" dirty="0"/>
              <a:t> </a:t>
            </a:r>
            <a:r>
              <a:rPr lang="ru-RU" sz="2400" dirty="0" err="1"/>
              <a:t>Seed</a:t>
            </a:r>
            <a:r>
              <a:rPr lang="ru-RU" sz="2400" dirty="0"/>
              <a:t> </a:t>
            </a:r>
            <a:r>
              <a:rPr lang="ru-RU" sz="2400" dirty="0" err="1"/>
              <a:t>Testing</a:t>
            </a:r>
            <a:r>
              <a:rPr lang="ru-RU" sz="2400" dirty="0"/>
              <a:t> </a:t>
            </a:r>
            <a:r>
              <a:rPr lang="ru-RU" sz="2400" dirty="0" err="1"/>
              <a:t>Association</a:t>
            </a:r>
            <a:r>
              <a:rPr lang="ru-RU" sz="2400" dirty="0"/>
              <a:t> (ИСТА).</a:t>
            </a:r>
            <a:r>
              <a:rPr lang="ru-RU" sz="2400" b="0" dirty="0"/>
              <a:t> Казахстан с 2005 года является членом этой Международной ассоциации по контролю за качеством семян. Задачей ИСТА является разработка международных правил и методов оценки посевных качеств семян.</a:t>
            </a:r>
          </a:p>
          <a:p>
            <a:r>
              <a:rPr lang="ru-RU" sz="2400" b="0" dirty="0"/>
              <a:t>Показатели посевных качеств семян бывают:</a:t>
            </a:r>
          </a:p>
          <a:p>
            <a:r>
              <a:rPr lang="ru-RU" sz="2400" b="0" dirty="0"/>
              <a:t>—</a:t>
            </a:r>
            <a:r>
              <a:rPr lang="ru-RU" sz="2400" dirty="0"/>
              <a:t> нормируемые </a:t>
            </a:r>
            <a:r>
              <a:rPr lang="ru-RU" sz="2400" dirty="0" err="1"/>
              <a:t>ГОСТами</a:t>
            </a:r>
            <a:r>
              <a:rPr lang="ru-RU" sz="2400" b="0" dirty="0"/>
              <a:t> (чистота семян, лабораторная всхожесть, засоренность семенами других культурных растений и сорняков, влажность семян и т.д.);</a:t>
            </a:r>
          </a:p>
          <a:p>
            <a:r>
              <a:rPr lang="ru-RU" sz="2400" b="0" dirty="0"/>
              <a:t>— </a:t>
            </a:r>
            <a:r>
              <a:rPr lang="ru-RU" sz="2400" dirty="0"/>
              <a:t>ненормируемые</a:t>
            </a:r>
            <a:r>
              <a:rPr lang="ru-RU" sz="2400" b="0" dirty="0"/>
              <a:t> (энергия прорастания, масса 1000 семян, жизнеспособность, сила роста и др.).</a:t>
            </a: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i="1" dirty="0"/>
              <a:t>История развитие семеноведения</a:t>
            </a:r>
            <a:r>
              <a:rPr lang="ru-RU" b="1" i="1" dirty="0"/>
              <a:t>.</a:t>
            </a:r>
            <a:endParaRPr lang="ru-RU" dirty="0"/>
          </a:p>
        </p:txBody>
      </p:sp>
      <p:sp>
        <p:nvSpPr>
          <p:cNvPr id="3" name="Объект 2"/>
          <p:cNvSpPr>
            <a:spLocks noGrp="1"/>
          </p:cNvSpPr>
          <p:nvPr>
            <p:ph idx="1"/>
          </p:nvPr>
        </p:nvSpPr>
        <p:spPr>
          <a:xfrm>
            <a:off x="0" y="1052736"/>
            <a:ext cx="8964488" cy="5616624"/>
          </a:xfrm>
        </p:spPr>
        <p:txBody>
          <a:bodyPr>
            <a:normAutofit lnSpcReduction="10000"/>
          </a:bodyPr>
          <a:lstStyle/>
          <a:p>
            <a:r>
              <a:rPr lang="ru-RU" sz="2400" b="1" i="1" dirty="0"/>
              <a:t>основой Семеноведение был  раздел об органах и способах размножения растений. Первая фундаментальная работа по Семеноведение вышла в 1876 (автор — немецкий ботаник Ф. </a:t>
            </a:r>
            <a:r>
              <a:rPr lang="ru-RU" sz="2400" b="1" i="1" dirty="0" err="1"/>
              <a:t>Ноббе</a:t>
            </a:r>
            <a:r>
              <a:rPr lang="ru-RU" sz="2400" b="1" i="1" dirty="0"/>
              <a:t>). В России первая монография была издана в 1882 (</a:t>
            </a:r>
            <a:r>
              <a:rPr lang="ru-RU" sz="2400" b="1" i="1" dirty="0" err="1"/>
              <a:t>Цабель</a:t>
            </a:r>
            <a:r>
              <a:rPr lang="ru-RU" sz="2400" b="1" i="1" dirty="0"/>
              <a:t> Н. Е., </a:t>
            </a:r>
            <a:r>
              <a:rPr lang="ru-RU" sz="2400" b="1" i="1" dirty="0" err="1"/>
              <a:t>Сперматология</a:t>
            </a:r>
            <a:r>
              <a:rPr lang="ru-RU" sz="2400" b="1" i="1" dirty="0"/>
              <a:t> или учение о семенах,  1882). </a:t>
            </a:r>
          </a:p>
          <a:p>
            <a:r>
              <a:rPr lang="ru-RU" sz="2400" b="1" i="1" dirty="0"/>
              <a:t>Значительный вклад в развитие Семеноведение внесли А. Ф. </a:t>
            </a:r>
            <a:r>
              <a:rPr lang="ru-RU" sz="2400" b="1" i="1" dirty="0" err="1"/>
              <a:t>Баталин</a:t>
            </a:r>
            <a:r>
              <a:rPr lang="ru-RU" sz="2400" b="1" i="1" dirty="0"/>
              <a:t>, Б. Л. Исаченко, П. Р. </a:t>
            </a:r>
            <a:r>
              <a:rPr lang="ru-RU" sz="2400" b="1" i="1" dirty="0" err="1"/>
              <a:t>Слёзкин</a:t>
            </a:r>
            <a:r>
              <a:rPr lang="ru-RU" sz="2400" b="1" i="1" dirty="0"/>
              <a:t>, К. И. </a:t>
            </a:r>
            <a:r>
              <a:rPr lang="ru-RU" sz="2400" b="1" i="1" dirty="0" err="1"/>
              <a:t>Пангало</a:t>
            </a:r>
            <a:r>
              <a:rPr lang="ru-RU" sz="2400" b="1" i="1" dirty="0"/>
              <a:t>, Д. К. Ларионов, И. А. </a:t>
            </a:r>
            <a:r>
              <a:rPr lang="ru-RU" sz="2400" b="1" i="1" dirty="0" err="1"/>
              <a:t>Стебут</a:t>
            </a:r>
            <a:r>
              <a:rPr lang="ru-RU" sz="2400" b="1" i="1" dirty="0"/>
              <a:t> и др. После Октябрьской революции 1917 Семеноведение оформилось в самостоятельную науку. Для её развития большое значение имели работы Н. Н. Кулешова, В. Н. </a:t>
            </a:r>
            <a:r>
              <a:rPr lang="ru-RU" sz="2400" b="1" i="1" dirty="0" err="1"/>
              <a:t>Доброхотова</a:t>
            </a:r>
            <a:r>
              <a:rPr lang="ru-RU" sz="2400" b="1" i="1" dirty="0"/>
              <a:t>, Н. В. </a:t>
            </a:r>
            <a:r>
              <a:rPr lang="ru-RU" sz="2400" b="1" i="1" dirty="0" err="1"/>
              <a:t>Цингер</a:t>
            </a:r>
            <a:r>
              <a:rPr lang="ru-RU" sz="2400" b="1" i="1" dirty="0"/>
              <a:t>, К. В. Каменского, Н. А. </a:t>
            </a:r>
            <a:r>
              <a:rPr lang="ru-RU" sz="2400" b="1" i="1" dirty="0" err="1"/>
              <a:t>Майсуряна</a:t>
            </a:r>
            <a:r>
              <a:rPr lang="ru-RU" sz="2400" b="1" i="1" dirty="0"/>
              <a:t>, Я.</a:t>
            </a:r>
            <a:endParaRPr lang="ru-RU" sz="2400" dirty="0"/>
          </a:p>
        </p:txBody>
      </p:sp>
    </p:spTree>
    <p:extLst>
      <p:ext uri="{BB962C8B-B14F-4D97-AF65-F5344CB8AC3E}">
        <p14:creationId xmlns:p14="http://schemas.microsoft.com/office/powerpoint/2010/main" val="3955666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a:t>Связь дисциплины с другими науками</a:t>
            </a:r>
          </a:p>
        </p:txBody>
      </p:sp>
      <p:sp>
        <p:nvSpPr>
          <p:cNvPr id="3" name="Объект 2"/>
          <p:cNvSpPr>
            <a:spLocks noGrp="1"/>
          </p:cNvSpPr>
          <p:nvPr>
            <p:ph idx="1"/>
          </p:nvPr>
        </p:nvSpPr>
        <p:spPr/>
        <p:txBody>
          <a:bodyPr>
            <a:normAutofit/>
          </a:bodyPr>
          <a:lstStyle/>
          <a:p>
            <a:r>
              <a:rPr lang="ru-RU" sz="2800" dirty="0"/>
              <a:t>Ботаника</a:t>
            </a:r>
          </a:p>
          <a:p>
            <a:r>
              <a:rPr lang="ru-RU" sz="2800" dirty="0"/>
              <a:t>Растениеводство</a:t>
            </a:r>
          </a:p>
          <a:p>
            <a:r>
              <a:rPr lang="ru-RU" sz="2800" dirty="0"/>
              <a:t>кормопроизводство</a:t>
            </a:r>
          </a:p>
          <a:p>
            <a:r>
              <a:rPr lang="ru-RU" sz="2800" dirty="0"/>
              <a:t>Селекция и семеноводство</a:t>
            </a:r>
          </a:p>
          <a:p>
            <a:r>
              <a:rPr lang="ru-RU" sz="2800" dirty="0"/>
              <a:t>Стандартизация и сертификация</a:t>
            </a:r>
          </a:p>
          <a:p>
            <a:r>
              <a:rPr lang="ru-RU" sz="2800" dirty="0"/>
              <a:t> </a:t>
            </a:r>
            <a:r>
              <a:rPr lang="ru-RU" sz="2800" dirty="0" err="1"/>
              <a:t>итд</a:t>
            </a:r>
            <a:endParaRPr lang="ru-RU" sz="2800" dirty="0"/>
          </a:p>
          <a:p>
            <a:endParaRPr lang="ru-RU" sz="2800" dirty="0"/>
          </a:p>
        </p:txBody>
      </p:sp>
    </p:spTree>
    <p:extLst>
      <p:ext uri="{BB962C8B-B14F-4D97-AF65-F5344CB8AC3E}">
        <p14:creationId xmlns:p14="http://schemas.microsoft.com/office/powerpoint/2010/main" val="1418619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9218" name="Picture 2" descr="http://images.myshared.ru/6/738868/slide_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2039" y="138112"/>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70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026" name="Picture 2" descr="http://900igr.net/datas/biologija/Selektsija-rastenij-i-zhivotnykh/0004-004-Gibridizatsija-eto-poluchenie-gibridov-ot-skreschivanija-genetichesk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7384"/>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220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050" name="Picture 2" descr="http://xvatit.com/upload/medialibrary/51d/51dab0283c4bbcefc83156364d8c3a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847" y="138112"/>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892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188640"/>
            <a:ext cx="7520940" cy="177120"/>
          </a:xfrm>
        </p:spPr>
        <p:txBody>
          <a:bodyPr/>
          <a:lstStyle/>
          <a:p>
            <a:r>
              <a:rPr lang="ru-RU" dirty="0"/>
              <a:t>.</a:t>
            </a:r>
          </a:p>
        </p:txBody>
      </p:sp>
      <p:pic>
        <p:nvPicPr>
          <p:cNvPr id="4" name="Содержимое 3" descr="Risunok-1.jpg"/>
          <p:cNvPicPr>
            <a:picLocks noGrp="1" noChangeAspect="1"/>
          </p:cNvPicPr>
          <p:nvPr>
            <p:ph idx="1"/>
          </p:nvPr>
        </p:nvPicPr>
        <p:blipFill>
          <a:blip r:embed="rId2" cstate="print"/>
          <a:stretch>
            <a:fillRect/>
          </a:stretch>
        </p:blipFill>
        <p:spPr>
          <a:xfrm>
            <a:off x="137190" y="-504056"/>
            <a:ext cx="8892480" cy="7173416"/>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Требования к качеству семян</a:t>
            </a:r>
            <a:r>
              <a:rPr lang="ru-RU" dirty="0"/>
              <a:t>.</a:t>
            </a:r>
          </a:p>
        </p:txBody>
      </p:sp>
      <p:sp>
        <p:nvSpPr>
          <p:cNvPr id="3" name="Объект 2"/>
          <p:cNvSpPr>
            <a:spLocks noGrp="1"/>
          </p:cNvSpPr>
          <p:nvPr>
            <p:ph idx="1"/>
          </p:nvPr>
        </p:nvSpPr>
        <p:spPr>
          <a:xfrm>
            <a:off x="179512" y="1100628"/>
            <a:ext cx="8164388" cy="3579849"/>
          </a:xfrm>
        </p:spPr>
        <p:txBody>
          <a:bodyPr>
            <a:normAutofit/>
          </a:bodyPr>
          <a:lstStyle/>
          <a:p>
            <a:r>
              <a:rPr lang="ru-RU" sz="2800" dirty="0">
                <a:latin typeface="Times New Roman" pitchFamily="18" charset="0"/>
                <a:cs typeface="Times New Roman" pitchFamily="18" charset="0"/>
              </a:rPr>
              <a:t>Изучение курса растениеводства начинается с раздела семеноведения и семенного контроля, т. е. с изучения семян сельскохозяйственных растений, так как они являются исходным материалом для возделывания и получения урожая сельскохозяйственных культур.</a:t>
            </a:r>
          </a:p>
        </p:txBody>
      </p:sp>
    </p:spTree>
    <p:extLst>
      <p:ext uri="{BB962C8B-B14F-4D97-AF65-F5344CB8AC3E}">
        <p14:creationId xmlns:p14="http://schemas.microsoft.com/office/powerpoint/2010/main" val="1109448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1.По сортовым качествам</a:t>
            </a:r>
            <a:endParaRPr lang="ru-RU" dirty="0"/>
          </a:p>
        </p:txBody>
      </p:sp>
      <p:sp>
        <p:nvSpPr>
          <p:cNvPr id="3" name="Объект 2"/>
          <p:cNvSpPr>
            <a:spLocks noGrp="1"/>
          </p:cNvSpPr>
          <p:nvPr>
            <p:ph idx="1"/>
          </p:nvPr>
        </p:nvSpPr>
        <p:spPr>
          <a:xfrm>
            <a:off x="611560" y="1052736"/>
            <a:ext cx="7520940" cy="3579849"/>
          </a:xfrm>
        </p:spPr>
        <p:txBody>
          <a:bodyPr/>
          <a:lstStyle/>
          <a:p>
            <a:r>
              <a:rPr lang="ru-RU" sz="2800" dirty="0">
                <a:latin typeface="Times New Roman" pitchFamily="18" charset="0"/>
                <a:cs typeface="Times New Roman" pitchFamily="18" charset="0"/>
              </a:rPr>
              <a:t>семена должны отвечать требованиям сортовой чистоты, типичности и репродукции, а также не превышать имеющихся норм по степени засоренности и зараженности болезнями. 95 %</a:t>
            </a:r>
          </a:p>
          <a:p>
            <a:endParaRPr lang="ru-RU" dirty="0"/>
          </a:p>
        </p:txBody>
      </p:sp>
    </p:spTree>
    <p:extLst>
      <p:ext uri="{BB962C8B-B14F-4D97-AF65-F5344CB8AC3E}">
        <p14:creationId xmlns:p14="http://schemas.microsoft.com/office/powerpoint/2010/main" val="6925255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5362" name="Picture 2" descr="http://xn----etbb1assde.xn--p1ai/images/188/6959-598687.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403648"/>
            <a:ext cx="9352962" cy="9261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140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0" y="188913"/>
            <a:ext cx="8893175" cy="6669087"/>
          </a:xfrm>
        </p:spPr>
        <p:txBody>
          <a:bodyPr>
            <a:normAutofit fontScale="25000" lnSpcReduction="20000"/>
          </a:bodyPr>
          <a:lstStyle/>
          <a:p>
            <a:r>
              <a:rPr lang="ru-RU" b="1" dirty="0"/>
              <a:t> </a:t>
            </a:r>
          </a:p>
          <a:p>
            <a:r>
              <a:rPr lang="ru-RU" sz="6400" b="1" dirty="0" err="1">
                <a:latin typeface="Times New Roman" pitchFamily="18" charset="0"/>
                <a:cs typeface="Times New Roman" pitchFamily="18" charset="0"/>
              </a:rPr>
              <a:t>Сельхозформирование</a:t>
            </a:r>
            <a:r>
              <a:rPr lang="ru-RU" sz="6400" b="1" dirty="0">
                <a:latin typeface="Times New Roman" pitchFamily="18" charset="0"/>
                <a:cs typeface="Times New Roman" pitchFamily="18" charset="0"/>
              </a:rPr>
              <a:t> ______________________________________                                                               форма № 197</a:t>
            </a:r>
          </a:p>
          <a:p>
            <a:r>
              <a:rPr lang="ru-RU" sz="6400" dirty="0">
                <a:latin typeface="Times New Roman" pitchFamily="18" charset="0"/>
                <a:cs typeface="Times New Roman" pitchFamily="18" charset="0"/>
              </a:rPr>
              <a:t>                                                           Наименование   </a:t>
            </a:r>
          </a:p>
          <a:p>
            <a:r>
              <a:rPr lang="ru-RU" sz="6400" dirty="0">
                <a:latin typeface="Times New Roman" pitchFamily="18" charset="0"/>
                <a:cs typeface="Times New Roman" pitchFamily="18" charset="0"/>
              </a:rPr>
              <a:t> </a:t>
            </a:r>
          </a:p>
          <a:p>
            <a:r>
              <a:rPr lang="ru-RU" sz="6400" dirty="0">
                <a:latin typeface="Times New Roman" pitchFamily="18" charset="0"/>
                <a:cs typeface="Times New Roman" pitchFamily="18" charset="0"/>
              </a:rPr>
              <a:t> </a:t>
            </a:r>
          </a:p>
          <a:p>
            <a:pPr algn="ctr"/>
            <a:r>
              <a:rPr lang="ru-RU" sz="6400" b="1" dirty="0">
                <a:latin typeface="Times New Roman" pitchFamily="18" charset="0"/>
                <a:cs typeface="Times New Roman" pitchFamily="18" charset="0"/>
              </a:rPr>
              <a:t>АКТ АПРОБАЦИИ №</a:t>
            </a:r>
          </a:p>
          <a:p>
            <a:r>
              <a:rPr lang="ru-RU" sz="6400" dirty="0">
                <a:latin typeface="Times New Roman" pitchFamily="18" charset="0"/>
                <a:cs typeface="Times New Roman" pitchFamily="18" charset="0"/>
              </a:rPr>
              <a:t> </a:t>
            </a:r>
          </a:p>
          <a:p>
            <a:r>
              <a:rPr lang="ru-RU" sz="6400" dirty="0">
                <a:latin typeface="Times New Roman" pitchFamily="18" charset="0"/>
                <a:cs typeface="Times New Roman" pitchFamily="18" charset="0"/>
              </a:rPr>
              <a:t> </a:t>
            </a:r>
          </a:p>
          <a:p>
            <a:r>
              <a:rPr lang="ru-RU" sz="6400" dirty="0">
                <a:latin typeface="Times New Roman" pitchFamily="18" charset="0"/>
                <a:cs typeface="Times New Roman" pitchFamily="18" charset="0"/>
              </a:rPr>
              <a:t>«____» _______________ 200__ г. комиссией в составе: ____________________________________________________ </a:t>
            </a:r>
          </a:p>
          <a:p>
            <a:r>
              <a:rPr lang="ru-RU" sz="6400" dirty="0">
                <a:latin typeface="Times New Roman" pitchFamily="18" charset="0"/>
                <a:cs typeface="Times New Roman" pitchFamily="18" charset="0"/>
              </a:rPr>
              <a:t>________________________________________________________________________________________________________________________________________________________________________________________________________ </a:t>
            </a:r>
          </a:p>
          <a:p>
            <a:r>
              <a:rPr lang="ru-RU" sz="6400" dirty="0">
                <a:latin typeface="Times New Roman" pitchFamily="18" charset="0"/>
                <a:cs typeface="Times New Roman" pitchFamily="18" charset="0"/>
              </a:rPr>
              <a:t>фамилия, имя, отчество, занимаемая должность</a:t>
            </a:r>
          </a:p>
          <a:p>
            <a:r>
              <a:rPr lang="ru-RU" sz="6400" dirty="0">
                <a:latin typeface="Times New Roman" pitchFamily="18" charset="0"/>
                <a:cs typeface="Times New Roman" pitchFamily="18" charset="0"/>
              </a:rPr>
              <a:t>проведена апробация посева ___________________________________________________________________________ </a:t>
            </a:r>
          </a:p>
          <a:p>
            <a:r>
              <a:rPr lang="ru-RU" sz="6400" dirty="0">
                <a:latin typeface="Times New Roman" pitchFamily="18" charset="0"/>
                <a:cs typeface="Times New Roman" pitchFamily="18" charset="0"/>
              </a:rPr>
              <a:t>находящегося на полях _______________________________________________________________________________ </a:t>
            </a:r>
          </a:p>
          <a:p>
            <a:r>
              <a:rPr lang="ru-RU" sz="6400" dirty="0">
                <a:latin typeface="Times New Roman" pitchFamily="18" charset="0"/>
                <a:cs typeface="Times New Roman" pitchFamily="18" charset="0"/>
              </a:rPr>
              <a:t>                                                                                                 элитного хозяйства </a:t>
            </a:r>
          </a:p>
          <a:p>
            <a:r>
              <a:rPr lang="ru-RU" sz="6400" dirty="0">
                <a:latin typeface="Times New Roman" pitchFamily="18" charset="0"/>
                <a:cs typeface="Times New Roman" pitchFamily="18" charset="0"/>
              </a:rPr>
              <a:t>___________________________________________________________________________________________________ </a:t>
            </a:r>
          </a:p>
          <a:p>
            <a:r>
              <a:rPr lang="ru-RU" sz="6400" dirty="0">
                <a:latin typeface="Times New Roman" pitchFamily="18" charset="0"/>
                <a:cs typeface="Times New Roman" pitchFamily="18" charset="0"/>
              </a:rPr>
              <a:t>название научно-исследовательского учреждения, учебно-опытного хозяйства</a:t>
            </a:r>
          </a:p>
          <a:p>
            <a:r>
              <a:rPr lang="ru-RU" sz="6400" dirty="0">
                <a:latin typeface="Times New Roman" pitchFamily="18" charset="0"/>
                <a:cs typeface="Times New Roman" pitchFamily="18" charset="0"/>
              </a:rPr>
              <a:t>районного территориального управления _______________________________________________________________ </a:t>
            </a:r>
          </a:p>
          <a:p>
            <a:r>
              <a:rPr lang="ru-RU" sz="6400" dirty="0">
                <a:latin typeface="Times New Roman" pitchFamily="18" charset="0"/>
                <a:cs typeface="Times New Roman" pitchFamily="18" charset="0"/>
              </a:rPr>
              <a:t>области, края, республики ____________________________________________________________________________ </a:t>
            </a:r>
          </a:p>
          <a:p>
            <a:r>
              <a:rPr lang="ru-RU" sz="6400" dirty="0">
                <a:latin typeface="Times New Roman" pitchFamily="18" charset="0"/>
                <a:cs typeface="Times New Roman" pitchFamily="18" charset="0"/>
              </a:rPr>
              <a:t>для получения семян _________________________________________________________________________________</a:t>
            </a:r>
          </a:p>
          <a:p>
            <a:r>
              <a:rPr lang="ru-RU" sz="6400" dirty="0">
                <a:latin typeface="Times New Roman" pitchFamily="18" charset="0"/>
                <a:cs typeface="Times New Roman" pitchFamily="18" charset="0"/>
              </a:rPr>
              <a:t>питомника размножения, суперэлиты, элиты или</a:t>
            </a:r>
          </a:p>
          <a:p>
            <a:r>
              <a:rPr lang="ru-RU" sz="6400" dirty="0">
                <a:latin typeface="Times New Roman" pitchFamily="18" charset="0"/>
                <a:cs typeface="Times New Roman" pitchFamily="18" charset="0"/>
              </a:rPr>
              <a:t> </a:t>
            </a:r>
          </a:p>
          <a:p>
            <a:r>
              <a:rPr lang="ru-RU" sz="6400" b="1" dirty="0">
                <a:latin typeface="Times New Roman" pitchFamily="18" charset="0"/>
                <a:cs typeface="Times New Roman" pitchFamily="18" charset="0"/>
              </a:rPr>
              <a:t>При апробации установлено: </a:t>
            </a:r>
            <a:endParaRPr lang="ru-RU" sz="6400" dirty="0">
              <a:latin typeface="Times New Roman" pitchFamily="18" charset="0"/>
              <a:cs typeface="Times New Roman" pitchFamily="18" charset="0"/>
            </a:endParaRPr>
          </a:p>
          <a:p>
            <a:r>
              <a:rPr lang="ru-RU" sz="6400" b="1" dirty="0">
                <a:latin typeface="Times New Roman" pitchFamily="18" charset="0"/>
                <a:cs typeface="Times New Roman" pitchFamily="18" charset="0"/>
              </a:rPr>
              <a:t> </a:t>
            </a:r>
            <a:endParaRPr lang="ru-RU" sz="6400" dirty="0">
              <a:latin typeface="Times New Roman" pitchFamily="18" charset="0"/>
              <a:cs typeface="Times New Roman" pitchFamily="18" charset="0"/>
            </a:endParaRPr>
          </a:p>
          <a:p>
            <a:pPr lvl="0"/>
            <a:r>
              <a:rPr lang="ru-RU" sz="6400" dirty="0">
                <a:latin typeface="Times New Roman" pitchFamily="18" charset="0"/>
                <a:cs typeface="Times New Roman" pitchFamily="18" charset="0"/>
              </a:rPr>
              <a:t>Название сорта (линии) ___________________________ ботаническая разновидность _______________________ </a:t>
            </a:r>
          </a:p>
          <a:p>
            <a:pPr lvl="0"/>
            <a:r>
              <a:rPr lang="ru-RU" sz="6400" dirty="0">
                <a:latin typeface="Times New Roman" pitchFamily="18" charset="0"/>
                <a:cs typeface="Times New Roman" pitchFamily="18" charset="0"/>
              </a:rPr>
              <a:t>Место посева __________________________________________ площадь _______________________________ га.</a:t>
            </a:r>
          </a:p>
          <a:p>
            <a:r>
              <a:rPr lang="ru-RU" sz="6400" dirty="0">
                <a:latin typeface="Times New Roman" pitchFamily="18" charset="0"/>
                <a:cs typeface="Times New Roman" pitchFamily="18" charset="0"/>
              </a:rPr>
              <a:t>                                     Указать номер селекционного участка в поле</a:t>
            </a:r>
          </a:p>
          <a:p>
            <a:r>
              <a:rPr lang="ru-RU" sz="6400" dirty="0">
                <a:latin typeface="Times New Roman" pitchFamily="18" charset="0"/>
                <a:cs typeface="Times New Roman" pitchFamily="18" charset="0"/>
              </a:rPr>
              <a:t> </a:t>
            </a:r>
          </a:p>
          <a:p>
            <a:r>
              <a:rPr lang="ru-RU" sz="6400" b="1" dirty="0">
                <a:latin typeface="Times New Roman" pitchFamily="18" charset="0"/>
                <a:cs typeface="Times New Roman" pitchFamily="18" charset="0"/>
              </a:rPr>
              <a:t>Основные сведения о сорте</a:t>
            </a:r>
          </a:p>
          <a:p>
            <a:r>
              <a:rPr lang="ru-RU" sz="6400" dirty="0">
                <a:latin typeface="Times New Roman" pitchFamily="18" charset="0"/>
                <a:cs typeface="Times New Roman" pitchFamily="18" charset="0"/>
              </a:rPr>
              <a:t> </a:t>
            </a:r>
          </a:p>
          <a:p>
            <a:pPr lvl="0"/>
            <a:r>
              <a:rPr lang="ru-RU" sz="6400" dirty="0">
                <a:latin typeface="Times New Roman" pitchFamily="18" charset="0"/>
                <a:cs typeface="Times New Roman" pitchFamily="18" charset="0"/>
              </a:rPr>
              <a:t>Сорт (линия) выведен _____________________________________________________________________________ </a:t>
            </a:r>
          </a:p>
          <a:p>
            <a:r>
              <a:rPr lang="ru-RU" sz="6400" dirty="0">
                <a:latin typeface="Times New Roman" pitchFamily="18" charset="0"/>
                <a:cs typeface="Times New Roman" pitchFamily="18" charset="0"/>
              </a:rPr>
              <a:t>                                                        Название </a:t>
            </a:r>
            <a:r>
              <a:rPr lang="ru-RU" sz="6400" dirty="0" err="1">
                <a:latin typeface="Times New Roman" pitchFamily="18" charset="0"/>
                <a:cs typeface="Times New Roman" pitchFamily="18" charset="0"/>
              </a:rPr>
              <a:t>селекционно</a:t>
            </a:r>
            <a:r>
              <a:rPr lang="ru-RU" sz="6400" dirty="0">
                <a:latin typeface="Times New Roman" pitchFamily="18" charset="0"/>
                <a:cs typeface="Times New Roman" pitchFamily="18" charset="0"/>
              </a:rPr>
              <a:t>-опытного учреждения </a:t>
            </a:r>
          </a:p>
          <a:p>
            <a:pPr lvl="0"/>
            <a:r>
              <a:rPr lang="ru-RU" sz="6400" dirty="0">
                <a:latin typeface="Times New Roman" pitchFamily="18" charset="0"/>
                <a:cs typeface="Times New Roman" pitchFamily="18" charset="0"/>
              </a:rPr>
              <a:t>Если сорт (линия) выведен на другой станции, то с какого года начата </a:t>
            </a:r>
            <a:r>
              <a:rPr lang="ru-RU" sz="6400" dirty="0" err="1">
                <a:latin typeface="Times New Roman" pitchFamily="18" charset="0"/>
                <a:cs typeface="Times New Roman" pitchFamily="18" charset="0"/>
              </a:rPr>
              <a:t>селекционно</a:t>
            </a:r>
            <a:r>
              <a:rPr lang="ru-RU" sz="6400" dirty="0">
                <a:latin typeface="Times New Roman" pitchFamily="18" charset="0"/>
                <a:cs typeface="Times New Roman" pitchFamily="18" charset="0"/>
              </a:rPr>
              <a:t>-семеноводческая работа с этим сортом ____________________________________ в данном учреждении ______________________________ </a:t>
            </a:r>
          </a:p>
          <a:p>
            <a:r>
              <a:rPr lang="ru-RU" sz="6400" dirty="0">
                <a:latin typeface="Times New Roman" pitchFamily="18" charset="0"/>
                <a:cs typeface="Times New Roman" pitchFamily="18" charset="0"/>
              </a:rPr>
              <a:t> </a:t>
            </a:r>
          </a:p>
          <a:p>
            <a:pPr lvl="0"/>
            <a:r>
              <a:rPr lang="ru-RU" sz="6400" dirty="0">
                <a:latin typeface="Times New Roman" pitchFamily="18" charset="0"/>
                <a:cs typeface="Times New Roman" pitchFamily="18" charset="0"/>
              </a:rPr>
              <a:t>Откуда, в каком году и сколько станции / </a:t>
            </a:r>
            <a:r>
              <a:rPr lang="ru-RU" sz="6400" b="1" u="sng" dirty="0">
                <a:latin typeface="Times New Roman" pitchFamily="18" charset="0"/>
                <a:cs typeface="Times New Roman" pitchFamily="18" charset="0"/>
              </a:rPr>
              <a:t>элитное хозяйство</a:t>
            </a:r>
            <a:r>
              <a:rPr lang="ru-RU" sz="6400" u="sng" dirty="0">
                <a:latin typeface="Times New Roman" pitchFamily="18" charset="0"/>
                <a:cs typeface="Times New Roman" pitchFamily="18" charset="0"/>
              </a:rPr>
              <a:t> </a:t>
            </a:r>
            <a:r>
              <a:rPr lang="ru-RU" sz="6400" dirty="0">
                <a:latin typeface="Times New Roman" pitchFamily="18" charset="0"/>
                <a:cs typeface="Times New Roman" pitchFamily="18" charset="0"/>
              </a:rPr>
              <a:t> получила семян этого сорта, послужившего исходным материалом для данного посева (указать сортовые качества исходного материала)________________  ________________________________________________________________________________________________ </a:t>
            </a:r>
          </a:p>
          <a:p>
            <a:r>
              <a:rPr lang="ru-RU" sz="6400" dirty="0">
                <a:latin typeface="Times New Roman" pitchFamily="18" charset="0"/>
                <a:cs typeface="Times New Roman" pitchFamily="18" charset="0"/>
              </a:rPr>
              <a:t> </a:t>
            </a:r>
          </a:p>
          <a:p>
            <a:pPr lvl="0"/>
            <a:r>
              <a:rPr lang="ru-RU" sz="6400" dirty="0">
                <a:latin typeface="Times New Roman" pitchFamily="18" charset="0"/>
                <a:cs typeface="Times New Roman" pitchFamily="18" charset="0"/>
              </a:rPr>
              <a:t>В чем заключается </a:t>
            </a:r>
            <a:r>
              <a:rPr lang="ru-RU" sz="6400" dirty="0" err="1">
                <a:latin typeface="Times New Roman" pitchFamily="18" charset="0"/>
                <a:cs typeface="Times New Roman" pitchFamily="18" charset="0"/>
              </a:rPr>
              <a:t>селекционно</a:t>
            </a:r>
            <a:r>
              <a:rPr lang="ru-RU" sz="6400" dirty="0">
                <a:latin typeface="Times New Roman" pitchFamily="18" charset="0"/>
                <a:cs typeface="Times New Roman" pitchFamily="18" charset="0"/>
              </a:rPr>
              <a:t>-семеноводческая работа с апробируемым сортом:________________________ ________________________________________________________________________________________________ </a:t>
            </a:r>
          </a:p>
          <a:p>
            <a:r>
              <a:rPr lang="ru-RU" sz="6400" dirty="0">
                <a:latin typeface="Times New Roman" pitchFamily="18" charset="0"/>
                <a:cs typeface="Times New Roman" pitchFamily="18" charset="0"/>
              </a:rPr>
              <a:t> </a:t>
            </a:r>
          </a:p>
          <a:p>
            <a:r>
              <a:rPr lang="ru-RU" sz="6400" dirty="0">
                <a:latin typeface="Times New Roman" pitchFamily="18" charset="0"/>
                <a:cs typeface="Times New Roman" pitchFamily="18" charset="0"/>
              </a:rPr>
              <a:t> </a:t>
            </a:r>
          </a:p>
          <a:p>
            <a:pPr lvl="0"/>
            <a:r>
              <a:rPr lang="ru-RU" sz="6400" dirty="0">
                <a:latin typeface="Times New Roman" pitchFamily="18" charset="0"/>
                <a:cs typeface="Times New Roman" pitchFamily="18" charset="0"/>
              </a:rPr>
              <a:t>Каким материалом засеян апробируемый участок (питомник размножения, суперэлита, элита и </a:t>
            </a:r>
            <a:r>
              <a:rPr lang="en-US" sz="6400" dirty="0">
                <a:latin typeface="Times New Roman" pitchFamily="18" charset="0"/>
                <a:cs typeface="Times New Roman" pitchFamily="18" charset="0"/>
              </a:rPr>
              <a:t>I </a:t>
            </a:r>
            <a:r>
              <a:rPr lang="ru-RU" sz="6400" dirty="0">
                <a:latin typeface="Times New Roman" pitchFamily="18" charset="0"/>
                <a:cs typeface="Times New Roman" pitchFamily="18" charset="0"/>
              </a:rPr>
              <a:t>репродукция, указать сортовые качества этого семенного материала и поражение болезнями и вредителями) ________________________________________________________________________________________________ </a:t>
            </a:r>
          </a:p>
          <a:p>
            <a:r>
              <a:rPr lang="ru-RU" sz="6400" dirty="0">
                <a:latin typeface="Times New Roman" pitchFamily="18" charset="0"/>
                <a:cs typeface="Times New Roman" pitchFamily="18" charset="0"/>
              </a:rPr>
              <a:t>                                                     Наименование, номер и дата документа и высеянные семена</a:t>
            </a:r>
          </a:p>
          <a:p>
            <a:r>
              <a:rPr lang="ru-RU" sz="6400" dirty="0">
                <a:latin typeface="Times New Roman" pitchFamily="18" charset="0"/>
                <a:cs typeface="Times New Roman" pitchFamily="18" charset="0"/>
              </a:rPr>
              <a:t>        </a:t>
            </a:r>
          </a:p>
          <a:p>
            <a:r>
              <a:rPr lang="ru-RU" sz="6400" dirty="0">
                <a:latin typeface="Times New Roman" pitchFamily="18" charset="0"/>
                <a:cs typeface="Times New Roman" pitchFamily="18" charset="0"/>
              </a:rPr>
              <a:t> </a:t>
            </a:r>
          </a:p>
          <a:p>
            <a:r>
              <a:rPr lang="ru-RU" sz="6400" b="1" dirty="0">
                <a:latin typeface="Times New Roman" pitchFamily="18" charset="0"/>
                <a:cs typeface="Times New Roman" pitchFamily="18" charset="0"/>
              </a:rPr>
              <a:t>Состояние апробируемого посева</a:t>
            </a:r>
          </a:p>
          <a:p>
            <a:r>
              <a:rPr lang="ru-RU" sz="6400" dirty="0">
                <a:latin typeface="Times New Roman" pitchFamily="18" charset="0"/>
                <a:cs typeface="Times New Roman" pitchFamily="18" charset="0"/>
              </a:rPr>
              <a:t> </a:t>
            </a:r>
          </a:p>
          <a:p>
            <a:pPr lvl="0"/>
            <a:r>
              <a:rPr lang="ru-RU" sz="6400" dirty="0">
                <a:latin typeface="Times New Roman" pitchFamily="18" charset="0"/>
                <a:cs typeface="Times New Roman" pitchFamily="18" charset="0"/>
              </a:rPr>
              <a:t>Пространственная изоляция посева: </a:t>
            </a:r>
          </a:p>
          <a:p>
            <a:r>
              <a:rPr lang="ru-RU" sz="6400" dirty="0">
                <a:latin typeface="Times New Roman" pitchFamily="18" charset="0"/>
                <a:cs typeface="Times New Roman" pitchFamily="18" charset="0"/>
              </a:rPr>
              <a:t>а) от посева других сортов этой культуры __________________________________________________________ м </a:t>
            </a:r>
          </a:p>
          <a:p>
            <a:r>
              <a:rPr lang="ru-RU" sz="6400" dirty="0">
                <a:latin typeface="Times New Roman" pitchFamily="18" charset="0"/>
                <a:cs typeface="Times New Roman" pitchFamily="18" charset="0"/>
              </a:rPr>
              <a:t>б) от посева этого же сорта, но худших сортов качеств _______________________________________________ м </a:t>
            </a:r>
          </a:p>
          <a:p>
            <a:pPr lvl="0"/>
            <a:r>
              <a:rPr lang="ru-RU" dirty="0"/>
              <a:t>Предшественники посева _________________________________________________________________________</a:t>
            </a:r>
          </a:p>
          <a:p>
            <a:pPr lvl="0"/>
            <a:r>
              <a:rPr lang="ru-RU" dirty="0"/>
              <a:t>Глазомерная оценка засоренности посева сорняками (по шкале) _________________________________________ </a:t>
            </a:r>
          </a:p>
          <a:p>
            <a:pPr lvl="0"/>
            <a:r>
              <a:rPr lang="ru-RU" dirty="0"/>
              <a:t>Ожидаемый урожай с 1 га _________________________________________________________________________ </a:t>
            </a:r>
          </a:p>
          <a:p>
            <a:pPr lvl="0"/>
            <a:r>
              <a:rPr lang="ru-RU" dirty="0"/>
              <a:t>Фаза развития растений в момент апробации _________________________________________________________ </a:t>
            </a:r>
          </a:p>
          <a:p>
            <a:r>
              <a:rPr lang="ru-RU" dirty="0"/>
              <a:t> </a:t>
            </a:r>
          </a:p>
          <a:p>
            <a:r>
              <a:rPr lang="ru-RU" dirty="0"/>
              <a:t> </a:t>
            </a:r>
          </a:p>
          <a:p>
            <a:r>
              <a:rPr lang="ru-RU" dirty="0"/>
              <a:t> </a:t>
            </a:r>
          </a:p>
          <a:p>
            <a:r>
              <a:rPr lang="ru-RU" dirty="0"/>
              <a:t> </a:t>
            </a:r>
          </a:p>
          <a:p>
            <a:r>
              <a:rPr lang="ru-RU" dirty="0"/>
              <a:t> </a:t>
            </a:r>
          </a:p>
          <a:p>
            <a:r>
              <a:rPr lang="ru-RU" dirty="0"/>
              <a:t>По диагонали формы № 197 должна быть красная полоса        </a:t>
            </a:r>
          </a:p>
          <a:p>
            <a:endParaRPr lang="ru-RU" dirty="0"/>
          </a:p>
        </p:txBody>
      </p:sp>
    </p:spTree>
    <p:extLst>
      <p:ext uri="{BB962C8B-B14F-4D97-AF65-F5344CB8AC3E}">
        <p14:creationId xmlns:p14="http://schemas.microsoft.com/office/powerpoint/2010/main" val="1610282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457200" y="3478062"/>
          <a:ext cx="8229599" cy="770238"/>
        </p:xfrm>
        <a:graphic>
          <a:graphicData uri="http://schemas.openxmlformats.org/drawingml/2006/table">
            <a:tbl>
              <a:tblPr>
                <a:tableStyleId>{5C22544A-7EE6-4342-B048-85BDC9FD1C3A}</a:tableStyleId>
              </a:tblPr>
              <a:tblGrid>
                <a:gridCol w="1011189">
                  <a:extLst>
                    <a:ext uri="{9D8B030D-6E8A-4147-A177-3AD203B41FA5}">
                      <a16:colId xmlns:a16="http://schemas.microsoft.com/office/drawing/2014/main" val="20000"/>
                    </a:ext>
                  </a:extLst>
                </a:gridCol>
                <a:gridCol w="1011189">
                  <a:extLst>
                    <a:ext uri="{9D8B030D-6E8A-4147-A177-3AD203B41FA5}">
                      <a16:colId xmlns:a16="http://schemas.microsoft.com/office/drawing/2014/main" val="20001"/>
                    </a:ext>
                  </a:extLst>
                </a:gridCol>
                <a:gridCol w="1227690">
                  <a:extLst>
                    <a:ext uri="{9D8B030D-6E8A-4147-A177-3AD203B41FA5}">
                      <a16:colId xmlns:a16="http://schemas.microsoft.com/office/drawing/2014/main" val="20002"/>
                    </a:ext>
                  </a:extLst>
                </a:gridCol>
                <a:gridCol w="1227690">
                  <a:extLst>
                    <a:ext uri="{9D8B030D-6E8A-4147-A177-3AD203B41FA5}">
                      <a16:colId xmlns:a16="http://schemas.microsoft.com/office/drawing/2014/main" val="20003"/>
                    </a:ext>
                  </a:extLst>
                </a:gridCol>
                <a:gridCol w="863458">
                  <a:extLst>
                    <a:ext uri="{9D8B030D-6E8A-4147-A177-3AD203B41FA5}">
                      <a16:colId xmlns:a16="http://schemas.microsoft.com/office/drawing/2014/main" val="20004"/>
                    </a:ext>
                  </a:extLst>
                </a:gridCol>
                <a:gridCol w="794178">
                  <a:extLst>
                    <a:ext uri="{9D8B030D-6E8A-4147-A177-3AD203B41FA5}">
                      <a16:colId xmlns:a16="http://schemas.microsoft.com/office/drawing/2014/main" val="20005"/>
                    </a:ext>
                  </a:extLst>
                </a:gridCol>
                <a:gridCol w="2094205">
                  <a:extLst>
                    <a:ext uri="{9D8B030D-6E8A-4147-A177-3AD203B41FA5}">
                      <a16:colId xmlns:a16="http://schemas.microsoft.com/office/drawing/2014/main" val="20006"/>
                    </a:ext>
                  </a:extLst>
                </a:gridCol>
              </a:tblGrid>
              <a:tr h="110034">
                <a:tc rowSpan="3">
                  <a:txBody>
                    <a:bodyPr/>
                    <a:lstStyle/>
                    <a:p>
                      <a:pPr algn="ctr">
                        <a:spcAft>
                          <a:spcPts val="0"/>
                        </a:spcAft>
                      </a:pPr>
                      <a:r>
                        <a:rPr lang="ru-RU" sz="700">
                          <a:effectLst/>
                        </a:rPr>
                        <a:t>№ снопа  (образца)</a:t>
                      </a:r>
                      <a:endParaRPr lang="ru-RU" sz="800">
                        <a:effectLst/>
                        <a:latin typeface="Times New Roman"/>
                        <a:ea typeface="Times New Roman"/>
                      </a:endParaRPr>
                    </a:p>
                  </a:txBody>
                  <a:tcPr marL="55017" marR="55017" marT="0" marB="0" anchor="ctr"/>
                </a:tc>
                <a:tc gridSpan="2">
                  <a:txBody>
                    <a:bodyPr/>
                    <a:lstStyle/>
                    <a:p>
                      <a:pPr algn="ctr">
                        <a:spcAft>
                          <a:spcPts val="0"/>
                        </a:spcAft>
                      </a:pPr>
                      <a:r>
                        <a:rPr lang="ru-RU" sz="700">
                          <a:effectLst/>
                        </a:rPr>
                        <a:t>Основной сорт</a:t>
                      </a:r>
                      <a:endParaRPr lang="ru-RU" sz="800">
                        <a:effectLst/>
                        <a:latin typeface="Times New Roman"/>
                        <a:ea typeface="Times New Roman"/>
                      </a:endParaRPr>
                    </a:p>
                  </a:txBody>
                  <a:tcPr marL="55017" marR="55017" marT="0" marB="0" anchor="ctr"/>
                </a:tc>
                <a:tc hMerge="1">
                  <a:txBody>
                    <a:bodyPr/>
                    <a:lstStyle/>
                    <a:p>
                      <a:endParaRPr lang="ru-RU"/>
                    </a:p>
                  </a:txBody>
                  <a:tcPr/>
                </a:tc>
                <a:tc gridSpan="3">
                  <a:txBody>
                    <a:bodyPr/>
                    <a:lstStyle/>
                    <a:p>
                      <a:pPr algn="ctr">
                        <a:spcAft>
                          <a:spcPts val="0"/>
                        </a:spcAft>
                      </a:pPr>
                      <a:r>
                        <a:rPr lang="ru-RU" sz="700">
                          <a:effectLst/>
                        </a:rPr>
                        <a:t>Состав сортовой засоренности</a:t>
                      </a:r>
                      <a:endParaRPr lang="ru-RU" sz="800">
                        <a:effectLst/>
                        <a:latin typeface="Times New Roman"/>
                        <a:ea typeface="Times New Roman"/>
                      </a:endParaRPr>
                    </a:p>
                  </a:txBody>
                  <a:tcPr marL="55017" marR="55017" marT="0" marB="0" anchor="ctr"/>
                </a:tc>
                <a:tc hMerge="1">
                  <a:txBody>
                    <a:bodyPr/>
                    <a:lstStyle/>
                    <a:p>
                      <a:endParaRPr lang="ru-RU"/>
                    </a:p>
                  </a:txBody>
                  <a:tcPr/>
                </a:tc>
                <a:tc hMerge="1">
                  <a:txBody>
                    <a:bodyPr/>
                    <a:lstStyle/>
                    <a:p>
                      <a:endParaRPr lang="ru-RU"/>
                    </a:p>
                  </a:txBody>
                  <a:tcPr/>
                </a:tc>
                <a:tc rowSpan="3">
                  <a:txBody>
                    <a:bodyPr/>
                    <a:lstStyle/>
                    <a:p>
                      <a:pPr algn="ctr">
                        <a:spcAft>
                          <a:spcPts val="0"/>
                        </a:spcAft>
                      </a:pPr>
                      <a:r>
                        <a:rPr lang="ru-RU" sz="700">
                          <a:effectLst/>
                        </a:rPr>
                        <a:t>Количество недоразвитых стеблей апробируемой культуры</a:t>
                      </a:r>
                      <a:endParaRPr lang="ru-RU" sz="800">
                        <a:effectLst/>
                        <a:latin typeface="Times New Roman"/>
                        <a:ea typeface="Times New Roman"/>
                      </a:endParaRPr>
                    </a:p>
                  </a:txBody>
                  <a:tcPr marL="55017" marR="55017" marT="0" marB="0" anchor="ctr"/>
                </a:tc>
                <a:extLst>
                  <a:ext uri="{0D108BD9-81ED-4DB2-BD59-A6C34878D82A}">
                    <a16:rowId xmlns:a16="http://schemas.microsoft.com/office/drawing/2014/main" val="10000"/>
                  </a:ext>
                </a:extLst>
              </a:tr>
              <a:tr h="110034">
                <a:tc vMerge="1">
                  <a:txBody>
                    <a:bodyPr/>
                    <a:lstStyle/>
                    <a:p>
                      <a:endParaRPr lang="ru-RU"/>
                    </a:p>
                  </a:txBody>
                  <a:tcPr/>
                </a:tc>
                <a:tc rowSpan="2">
                  <a:txBody>
                    <a:bodyPr/>
                    <a:lstStyle/>
                    <a:p>
                      <a:pPr algn="ctr">
                        <a:spcAft>
                          <a:spcPts val="0"/>
                        </a:spcAft>
                      </a:pPr>
                      <a:r>
                        <a:rPr lang="ru-RU" sz="700">
                          <a:effectLst/>
                        </a:rPr>
                        <a:t>Количество развитых стеблей</a:t>
                      </a:r>
                      <a:endParaRPr lang="ru-RU" sz="800">
                        <a:effectLst/>
                        <a:latin typeface="Times New Roman"/>
                        <a:ea typeface="Times New Roman"/>
                      </a:endParaRPr>
                    </a:p>
                  </a:txBody>
                  <a:tcPr marL="55017" marR="55017" marT="0" marB="0" anchor="ctr"/>
                </a:tc>
                <a:tc rowSpan="2">
                  <a:txBody>
                    <a:bodyPr/>
                    <a:lstStyle/>
                    <a:p>
                      <a:pPr algn="ctr">
                        <a:spcAft>
                          <a:spcPts val="0"/>
                        </a:spcAft>
                      </a:pPr>
                      <a:r>
                        <a:rPr lang="ru-RU" sz="700">
                          <a:effectLst/>
                        </a:rPr>
                        <a:t>%</a:t>
                      </a:r>
                      <a:endParaRPr lang="ru-RU" sz="800">
                        <a:effectLst/>
                        <a:latin typeface="Times New Roman"/>
                        <a:ea typeface="Times New Roman"/>
                      </a:endParaRPr>
                    </a:p>
                  </a:txBody>
                  <a:tcPr marL="55017" marR="55017" marT="0" marB="0" anchor="ctr"/>
                </a:tc>
                <a:tc rowSpan="2">
                  <a:txBody>
                    <a:bodyPr/>
                    <a:lstStyle/>
                    <a:p>
                      <a:pPr algn="ctr">
                        <a:spcAft>
                          <a:spcPts val="0"/>
                        </a:spcAft>
                      </a:pPr>
                      <a:r>
                        <a:rPr lang="ru-RU" sz="700">
                          <a:effectLst/>
                        </a:rPr>
                        <a:t>Название количество</a:t>
                      </a:r>
                      <a:endParaRPr lang="ru-RU" sz="800">
                        <a:effectLst/>
                        <a:latin typeface="Times New Roman"/>
                        <a:ea typeface="Times New Roman"/>
                      </a:endParaRPr>
                    </a:p>
                  </a:txBody>
                  <a:tcPr marL="55017" marR="55017" marT="0" marB="0" anchor="ctr"/>
                </a:tc>
                <a:tc gridSpan="2">
                  <a:txBody>
                    <a:bodyPr/>
                    <a:lstStyle/>
                    <a:p>
                      <a:pPr algn="ctr">
                        <a:spcAft>
                          <a:spcPts val="0"/>
                        </a:spcAft>
                      </a:pPr>
                      <a:r>
                        <a:rPr lang="ru-RU" sz="700">
                          <a:effectLst/>
                        </a:rPr>
                        <a:t>Всего</a:t>
                      </a:r>
                      <a:endParaRPr lang="ru-RU" sz="800">
                        <a:effectLst/>
                        <a:latin typeface="Times New Roman"/>
                        <a:ea typeface="Times New Roman"/>
                      </a:endParaRPr>
                    </a:p>
                  </a:txBody>
                  <a:tcPr marL="55017" marR="55017" marT="0" marB="0" anchor="ct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val="10001"/>
                  </a:ext>
                </a:extLst>
              </a:tr>
              <a:tr h="11003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700">
                          <a:effectLst/>
                        </a:rPr>
                        <a:t>Стеблей</a:t>
                      </a:r>
                      <a:endParaRPr lang="ru-RU" sz="800">
                        <a:effectLst/>
                        <a:latin typeface="Times New Roman"/>
                        <a:ea typeface="Times New Roman"/>
                      </a:endParaRPr>
                    </a:p>
                  </a:txBody>
                  <a:tcPr marL="55017" marR="55017" marT="0" marB="0" anchor="ctr"/>
                </a:tc>
                <a:tc>
                  <a:txBody>
                    <a:bodyPr/>
                    <a:lstStyle/>
                    <a:p>
                      <a:pPr algn="ctr">
                        <a:spcAft>
                          <a:spcPts val="0"/>
                        </a:spcAft>
                      </a:pPr>
                      <a:r>
                        <a:rPr lang="ru-RU" sz="700">
                          <a:effectLst/>
                        </a:rPr>
                        <a:t>%</a:t>
                      </a:r>
                      <a:endParaRPr lang="ru-RU" sz="800">
                        <a:effectLst/>
                        <a:latin typeface="Times New Roman"/>
                        <a:ea typeface="Times New Roman"/>
                      </a:endParaRPr>
                    </a:p>
                  </a:txBody>
                  <a:tcPr marL="55017" marR="55017" marT="0" marB="0" anchor="ctr"/>
                </a:tc>
                <a:tc vMerge="1">
                  <a:txBody>
                    <a:bodyPr/>
                    <a:lstStyle/>
                    <a:p>
                      <a:endParaRPr lang="ru-RU"/>
                    </a:p>
                  </a:txBody>
                  <a:tcPr/>
                </a:tc>
                <a:extLst>
                  <a:ext uri="{0D108BD9-81ED-4DB2-BD59-A6C34878D82A}">
                    <a16:rowId xmlns:a16="http://schemas.microsoft.com/office/drawing/2014/main" val="10002"/>
                  </a:ext>
                </a:extLst>
              </a:tr>
              <a:tr h="110034">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extLst>
                  <a:ext uri="{0D108BD9-81ED-4DB2-BD59-A6C34878D82A}">
                    <a16:rowId xmlns:a16="http://schemas.microsoft.com/office/drawing/2014/main" val="10003"/>
                  </a:ext>
                </a:extLst>
              </a:tr>
              <a:tr h="110034">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extLst>
                  <a:ext uri="{0D108BD9-81ED-4DB2-BD59-A6C34878D82A}">
                    <a16:rowId xmlns:a16="http://schemas.microsoft.com/office/drawing/2014/main" val="10004"/>
                  </a:ext>
                </a:extLst>
              </a:tr>
              <a:tr h="110034">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extLst>
                  <a:ext uri="{0D108BD9-81ED-4DB2-BD59-A6C34878D82A}">
                    <a16:rowId xmlns:a16="http://schemas.microsoft.com/office/drawing/2014/main" val="10005"/>
                  </a:ext>
                </a:extLst>
              </a:tr>
              <a:tr h="110034">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tc>
                  <a:txBody>
                    <a:bodyPr/>
                    <a:lstStyle/>
                    <a:p>
                      <a:pPr>
                        <a:spcAft>
                          <a:spcPts val="0"/>
                        </a:spcAft>
                      </a:pPr>
                      <a:r>
                        <a:rPr lang="ru-RU" sz="700">
                          <a:effectLst/>
                        </a:rPr>
                        <a:t> </a:t>
                      </a:r>
                      <a:endParaRPr lang="ru-RU" sz="800">
                        <a:effectLst/>
                        <a:latin typeface="Times New Roman"/>
                        <a:ea typeface="Times New Roman"/>
                      </a:endParaRPr>
                    </a:p>
                  </a:txBody>
                  <a:tcPr marL="55017" marR="55017" marT="0" marB="0"/>
                </a:tc>
                <a:extLst>
                  <a:ext uri="{0D108BD9-81ED-4DB2-BD59-A6C34878D82A}">
                    <a16:rowId xmlns:a16="http://schemas.microsoft.com/office/drawing/2014/main" val="10006"/>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367312049"/>
              </p:ext>
            </p:extLst>
          </p:nvPr>
        </p:nvGraphicFramePr>
        <p:xfrm>
          <a:off x="251519" y="404665"/>
          <a:ext cx="8712964" cy="6612940"/>
        </p:xfrm>
        <a:graphic>
          <a:graphicData uri="http://schemas.openxmlformats.org/drawingml/2006/table">
            <a:tbl>
              <a:tblPr>
                <a:tableStyleId>{5C22544A-7EE6-4342-B048-85BDC9FD1C3A}</a:tableStyleId>
              </a:tblPr>
              <a:tblGrid>
                <a:gridCol w="606179">
                  <a:extLst>
                    <a:ext uri="{9D8B030D-6E8A-4147-A177-3AD203B41FA5}">
                      <a16:colId xmlns:a16="http://schemas.microsoft.com/office/drawing/2014/main" val="20000"/>
                    </a:ext>
                  </a:extLst>
                </a:gridCol>
                <a:gridCol w="304425">
                  <a:extLst>
                    <a:ext uri="{9D8B030D-6E8A-4147-A177-3AD203B41FA5}">
                      <a16:colId xmlns:a16="http://schemas.microsoft.com/office/drawing/2014/main" val="20001"/>
                    </a:ext>
                  </a:extLst>
                </a:gridCol>
                <a:gridCol w="304425">
                  <a:extLst>
                    <a:ext uri="{9D8B030D-6E8A-4147-A177-3AD203B41FA5}">
                      <a16:colId xmlns:a16="http://schemas.microsoft.com/office/drawing/2014/main" val="20002"/>
                    </a:ext>
                  </a:extLst>
                </a:gridCol>
                <a:gridCol w="304425">
                  <a:extLst>
                    <a:ext uri="{9D8B030D-6E8A-4147-A177-3AD203B41FA5}">
                      <a16:colId xmlns:a16="http://schemas.microsoft.com/office/drawing/2014/main" val="20003"/>
                    </a:ext>
                  </a:extLst>
                </a:gridCol>
                <a:gridCol w="529807">
                  <a:extLst>
                    <a:ext uri="{9D8B030D-6E8A-4147-A177-3AD203B41FA5}">
                      <a16:colId xmlns:a16="http://schemas.microsoft.com/office/drawing/2014/main" val="20004"/>
                    </a:ext>
                  </a:extLst>
                </a:gridCol>
                <a:gridCol w="530341">
                  <a:extLst>
                    <a:ext uri="{9D8B030D-6E8A-4147-A177-3AD203B41FA5}">
                      <a16:colId xmlns:a16="http://schemas.microsoft.com/office/drawing/2014/main" val="20005"/>
                    </a:ext>
                  </a:extLst>
                </a:gridCol>
                <a:gridCol w="350890">
                  <a:extLst>
                    <a:ext uri="{9D8B030D-6E8A-4147-A177-3AD203B41FA5}">
                      <a16:colId xmlns:a16="http://schemas.microsoft.com/office/drawing/2014/main" val="20006"/>
                    </a:ext>
                  </a:extLst>
                </a:gridCol>
                <a:gridCol w="378128">
                  <a:extLst>
                    <a:ext uri="{9D8B030D-6E8A-4147-A177-3AD203B41FA5}">
                      <a16:colId xmlns:a16="http://schemas.microsoft.com/office/drawing/2014/main" val="20007"/>
                    </a:ext>
                  </a:extLst>
                </a:gridCol>
                <a:gridCol w="330595">
                  <a:extLst>
                    <a:ext uri="{9D8B030D-6E8A-4147-A177-3AD203B41FA5}">
                      <a16:colId xmlns:a16="http://schemas.microsoft.com/office/drawing/2014/main" val="20008"/>
                    </a:ext>
                  </a:extLst>
                </a:gridCol>
                <a:gridCol w="530341">
                  <a:extLst>
                    <a:ext uri="{9D8B030D-6E8A-4147-A177-3AD203B41FA5}">
                      <a16:colId xmlns:a16="http://schemas.microsoft.com/office/drawing/2014/main" val="20009"/>
                    </a:ext>
                  </a:extLst>
                </a:gridCol>
                <a:gridCol w="453967">
                  <a:extLst>
                    <a:ext uri="{9D8B030D-6E8A-4147-A177-3AD203B41FA5}">
                      <a16:colId xmlns:a16="http://schemas.microsoft.com/office/drawing/2014/main" val="20010"/>
                    </a:ext>
                  </a:extLst>
                </a:gridCol>
                <a:gridCol w="453967">
                  <a:extLst>
                    <a:ext uri="{9D8B030D-6E8A-4147-A177-3AD203B41FA5}">
                      <a16:colId xmlns:a16="http://schemas.microsoft.com/office/drawing/2014/main" val="20011"/>
                    </a:ext>
                  </a:extLst>
                </a:gridCol>
                <a:gridCol w="378662">
                  <a:extLst>
                    <a:ext uri="{9D8B030D-6E8A-4147-A177-3AD203B41FA5}">
                      <a16:colId xmlns:a16="http://schemas.microsoft.com/office/drawing/2014/main" val="20012"/>
                    </a:ext>
                  </a:extLst>
                </a:gridCol>
                <a:gridCol w="681484">
                  <a:extLst>
                    <a:ext uri="{9D8B030D-6E8A-4147-A177-3AD203B41FA5}">
                      <a16:colId xmlns:a16="http://schemas.microsoft.com/office/drawing/2014/main" val="20013"/>
                    </a:ext>
                  </a:extLst>
                </a:gridCol>
                <a:gridCol w="453967">
                  <a:extLst>
                    <a:ext uri="{9D8B030D-6E8A-4147-A177-3AD203B41FA5}">
                      <a16:colId xmlns:a16="http://schemas.microsoft.com/office/drawing/2014/main" val="20014"/>
                    </a:ext>
                  </a:extLst>
                </a:gridCol>
                <a:gridCol w="454501">
                  <a:extLst>
                    <a:ext uri="{9D8B030D-6E8A-4147-A177-3AD203B41FA5}">
                      <a16:colId xmlns:a16="http://schemas.microsoft.com/office/drawing/2014/main" val="20015"/>
                    </a:ext>
                  </a:extLst>
                </a:gridCol>
                <a:gridCol w="454501">
                  <a:extLst>
                    <a:ext uri="{9D8B030D-6E8A-4147-A177-3AD203B41FA5}">
                      <a16:colId xmlns:a16="http://schemas.microsoft.com/office/drawing/2014/main" val="20016"/>
                    </a:ext>
                  </a:extLst>
                </a:gridCol>
                <a:gridCol w="453967">
                  <a:extLst>
                    <a:ext uri="{9D8B030D-6E8A-4147-A177-3AD203B41FA5}">
                      <a16:colId xmlns:a16="http://schemas.microsoft.com/office/drawing/2014/main" val="20017"/>
                    </a:ext>
                  </a:extLst>
                </a:gridCol>
                <a:gridCol w="453967">
                  <a:extLst>
                    <a:ext uri="{9D8B030D-6E8A-4147-A177-3AD203B41FA5}">
                      <a16:colId xmlns:a16="http://schemas.microsoft.com/office/drawing/2014/main" val="20018"/>
                    </a:ext>
                  </a:extLst>
                </a:gridCol>
                <a:gridCol w="304425">
                  <a:extLst>
                    <a:ext uri="{9D8B030D-6E8A-4147-A177-3AD203B41FA5}">
                      <a16:colId xmlns:a16="http://schemas.microsoft.com/office/drawing/2014/main" val="20019"/>
                    </a:ext>
                  </a:extLst>
                </a:gridCol>
              </a:tblGrid>
              <a:tr h="1740692">
                <a:tc rowSpan="3">
                  <a:txBody>
                    <a:bodyPr/>
                    <a:lstStyle/>
                    <a:p>
                      <a:pPr>
                        <a:spcAft>
                          <a:spcPts val="0"/>
                        </a:spcAft>
                      </a:pPr>
                      <a:r>
                        <a:rPr lang="ru-RU" sz="1800" dirty="0">
                          <a:effectLst/>
                        </a:rPr>
                        <a:t>№ снопа (образца)</a:t>
                      </a:r>
                      <a:endParaRPr lang="ru-RU" sz="1800" dirty="0">
                        <a:effectLst/>
                        <a:latin typeface="Times New Roman"/>
                        <a:ea typeface="Times New Roman"/>
                      </a:endParaRPr>
                    </a:p>
                  </a:txBody>
                  <a:tcPr marL="54481" marR="54481" marT="0" marB="0" anchor="ctr"/>
                </a:tc>
                <a:tc gridSpan="5">
                  <a:txBody>
                    <a:bodyPr/>
                    <a:lstStyle/>
                    <a:p>
                      <a:pPr algn="ctr">
                        <a:spcAft>
                          <a:spcPts val="0"/>
                        </a:spcAft>
                      </a:pPr>
                      <a:r>
                        <a:rPr lang="ru-RU" sz="1800" dirty="0">
                          <a:effectLst/>
                        </a:rPr>
                        <a:t>Примесь трудноотделимых культурных растений</a:t>
                      </a:r>
                      <a:endParaRPr lang="ru-RU" sz="1800" dirty="0">
                        <a:effectLst/>
                        <a:latin typeface="Times New Roman"/>
                        <a:ea typeface="Times New Roman"/>
                      </a:endParaRPr>
                    </a:p>
                  </a:txBody>
                  <a:tcPr marL="54481" marR="54481"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5">
                  <a:txBody>
                    <a:bodyPr/>
                    <a:lstStyle/>
                    <a:p>
                      <a:pPr algn="ctr">
                        <a:spcAft>
                          <a:spcPts val="0"/>
                        </a:spcAft>
                      </a:pPr>
                      <a:r>
                        <a:rPr lang="ru-RU" sz="1800" dirty="0">
                          <a:effectLst/>
                        </a:rPr>
                        <a:t>Засоренность трудноотделимыми сорняками </a:t>
                      </a:r>
                      <a:endParaRPr lang="ru-RU" sz="1800" dirty="0">
                        <a:effectLst/>
                        <a:latin typeface="Times New Roman"/>
                        <a:ea typeface="Times New Roman"/>
                      </a:endParaRPr>
                    </a:p>
                  </a:txBody>
                  <a:tcPr marL="54481" marR="54481"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3">
                  <a:txBody>
                    <a:bodyPr/>
                    <a:lstStyle/>
                    <a:p>
                      <a:pPr algn="ctr">
                        <a:spcAft>
                          <a:spcPts val="0"/>
                        </a:spcAft>
                      </a:pPr>
                      <a:r>
                        <a:rPr lang="ru-RU" sz="1800">
                          <a:effectLst/>
                        </a:rPr>
                        <a:t>Засоренность карантинными и злостными сорняками</a:t>
                      </a:r>
                      <a:endParaRPr lang="ru-RU" sz="1800">
                        <a:effectLst/>
                        <a:latin typeface="Times New Roman"/>
                        <a:ea typeface="Times New Roman"/>
                      </a:endParaRPr>
                    </a:p>
                  </a:txBody>
                  <a:tcPr marL="54481" marR="54481" marT="0" marB="0" anchor="ctr"/>
                </a:tc>
                <a:tc hMerge="1">
                  <a:txBody>
                    <a:bodyPr/>
                    <a:lstStyle/>
                    <a:p>
                      <a:endParaRPr lang="ru-RU"/>
                    </a:p>
                  </a:txBody>
                  <a:tcPr/>
                </a:tc>
                <a:tc hMerge="1">
                  <a:txBody>
                    <a:bodyPr/>
                    <a:lstStyle/>
                    <a:p>
                      <a:endParaRPr lang="ru-RU"/>
                    </a:p>
                  </a:txBody>
                  <a:tcPr/>
                </a:tc>
                <a:tc gridSpan="6">
                  <a:txBody>
                    <a:bodyPr/>
                    <a:lstStyle/>
                    <a:p>
                      <a:pPr algn="ctr">
                        <a:spcAft>
                          <a:spcPts val="0"/>
                        </a:spcAft>
                      </a:pPr>
                      <a:r>
                        <a:rPr lang="ru-RU" sz="1800">
                          <a:effectLst/>
                        </a:rPr>
                        <a:t>Зараженность болезнями и вредителями сельскохозяйственных растений</a:t>
                      </a:r>
                      <a:endParaRPr lang="ru-RU" sz="1800">
                        <a:effectLst/>
                        <a:latin typeface="Times New Roman"/>
                        <a:ea typeface="Times New Roman"/>
                      </a:endParaRPr>
                    </a:p>
                  </a:txBody>
                  <a:tcPr marL="54481" marR="54481"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160461">
                <a:tc vMerge="1">
                  <a:txBody>
                    <a:bodyPr/>
                    <a:lstStyle/>
                    <a:p>
                      <a:endParaRPr lang="ru-RU"/>
                    </a:p>
                  </a:txBody>
                  <a:tcPr/>
                </a:tc>
                <a:tc rowSpan="2" gridSpan="3">
                  <a:txBody>
                    <a:bodyPr/>
                    <a:lstStyle/>
                    <a:p>
                      <a:pPr algn="ctr">
                        <a:spcAft>
                          <a:spcPts val="0"/>
                        </a:spcAft>
                      </a:pPr>
                      <a:r>
                        <a:rPr lang="ru-RU" sz="1800">
                          <a:effectLst/>
                        </a:rPr>
                        <a:t>Название и количество</a:t>
                      </a:r>
                      <a:endParaRPr lang="ru-RU" sz="1800">
                        <a:effectLst/>
                        <a:latin typeface="Times New Roman"/>
                        <a:ea typeface="Times New Roman"/>
                      </a:endParaRPr>
                    </a:p>
                  </a:txBody>
                  <a:tcPr marL="54481" marR="54481" marT="0" marB="0" anchor="ctr"/>
                </a:tc>
                <a:tc rowSpan="2" hMerge="1">
                  <a:txBody>
                    <a:bodyPr/>
                    <a:lstStyle/>
                    <a:p>
                      <a:endParaRPr lang="ru-RU"/>
                    </a:p>
                  </a:txBody>
                  <a:tcPr/>
                </a:tc>
                <a:tc rowSpan="2" hMerge="1">
                  <a:txBody>
                    <a:bodyPr/>
                    <a:lstStyle/>
                    <a:p>
                      <a:endParaRPr lang="ru-RU"/>
                    </a:p>
                  </a:txBody>
                  <a:tcPr/>
                </a:tc>
                <a:tc gridSpan="2">
                  <a:txBody>
                    <a:bodyPr/>
                    <a:lstStyle/>
                    <a:p>
                      <a:pPr algn="ctr">
                        <a:spcAft>
                          <a:spcPts val="0"/>
                        </a:spcAft>
                      </a:pPr>
                      <a:r>
                        <a:rPr lang="ru-RU" sz="1800" dirty="0">
                          <a:effectLst/>
                        </a:rPr>
                        <a:t>Всего</a:t>
                      </a:r>
                      <a:endParaRPr lang="ru-RU" sz="1800" dirty="0">
                        <a:effectLst/>
                        <a:latin typeface="Times New Roman"/>
                        <a:ea typeface="Times New Roman"/>
                      </a:endParaRPr>
                    </a:p>
                  </a:txBody>
                  <a:tcPr marL="54481" marR="54481" marT="0" marB="0" anchor="ctr"/>
                </a:tc>
                <a:tc hMerge="1">
                  <a:txBody>
                    <a:bodyPr/>
                    <a:lstStyle/>
                    <a:p>
                      <a:endParaRPr lang="ru-RU"/>
                    </a:p>
                  </a:txBody>
                  <a:tcPr/>
                </a:tc>
                <a:tc rowSpan="2" gridSpan="3">
                  <a:txBody>
                    <a:bodyPr/>
                    <a:lstStyle/>
                    <a:p>
                      <a:pPr algn="ctr">
                        <a:spcAft>
                          <a:spcPts val="0"/>
                        </a:spcAft>
                      </a:pPr>
                      <a:r>
                        <a:rPr lang="ru-RU" sz="1800" dirty="0">
                          <a:effectLst/>
                        </a:rPr>
                        <a:t>Название и количество</a:t>
                      </a:r>
                      <a:endParaRPr lang="ru-RU" sz="1800" dirty="0">
                        <a:effectLst/>
                        <a:latin typeface="Times New Roman"/>
                        <a:ea typeface="Times New Roman"/>
                      </a:endParaRPr>
                    </a:p>
                  </a:txBody>
                  <a:tcPr marL="54481" marR="54481" marT="0" marB="0" anchor="ctr"/>
                </a:tc>
                <a:tc rowSpan="2" hMerge="1">
                  <a:txBody>
                    <a:bodyPr/>
                    <a:lstStyle/>
                    <a:p>
                      <a:endParaRPr lang="ru-RU"/>
                    </a:p>
                  </a:txBody>
                  <a:tcPr/>
                </a:tc>
                <a:tc rowSpan="2" hMerge="1">
                  <a:txBody>
                    <a:bodyPr/>
                    <a:lstStyle/>
                    <a:p>
                      <a:endParaRPr lang="ru-RU"/>
                    </a:p>
                  </a:txBody>
                  <a:tcPr/>
                </a:tc>
                <a:tc gridSpan="2">
                  <a:txBody>
                    <a:bodyPr/>
                    <a:lstStyle/>
                    <a:p>
                      <a:pPr algn="ctr">
                        <a:spcAft>
                          <a:spcPts val="0"/>
                        </a:spcAft>
                      </a:pPr>
                      <a:r>
                        <a:rPr lang="ru-RU" sz="1800">
                          <a:effectLst/>
                        </a:rPr>
                        <a:t>Всего</a:t>
                      </a:r>
                      <a:endParaRPr lang="ru-RU" sz="1800">
                        <a:effectLst/>
                        <a:latin typeface="Times New Roman"/>
                        <a:ea typeface="Times New Roman"/>
                      </a:endParaRPr>
                    </a:p>
                  </a:txBody>
                  <a:tcPr marL="54481" marR="54481" marT="0" marB="0" anchor="ctr"/>
                </a:tc>
                <a:tc hMerge="1">
                  <a:txBody>
                    <a:bodyPr/>
                    <a:lstStyle/>
                    <a:p>
                      <a:endParaRPr lang="ru-RU"/>
                    </a:p>
                  </a:txBody>
                  <a:tcPr/>
                </a:tc>
                <a:tc rowSpan="2" gridSpan="3">
                  <a:txBody>
                    <a:bodyPr/>
                    <a:lstStyle/>
                    <a:p>
                      <a:pPr algn="ctr">
                        <a:spcAft>
                          <a:spcPts val="0"/>
                        </a:spcAft>
                      </a:pPr>
                      <a:r>
                        <a:rPr lang="ru-RU" sz="1800">
                          <a:effectLst/>
                        </a:rPr>
                        <a:t>Название и количество</a:t>
                      </a:r>
                      <a:endParaRPr lang="ru-RU" sz="1800">
                        <a:effectLst/>
                        <a:latin typeface="Times New Roman"/>
                        <a:ea typeface="Times New Roman"/>
                      </a:endParaRPr>
                    </a:p>
                  </a:txBody>
                  <a:tcPr marL="54481" marR="54481" marT="0" marB="0" anchor="ctr"/>
                </a:tc>
                <a:tc rowSpan="2" hMerge="1">
                  <a:txBody>
                    <a:bodyPr/>
                    <a:lstStyle/>
                    <a:p>
                      <a:endParaRPr lang="ru-RU"/>
                    </a:p>
                  </a:txBody>
                  <a:tcPr/>
                </a:tc>
                <a:tc rowSpan="2" hMerge="1">
                  <a:txBody>
                    <a:bodyPr/>
                    <a:lstStyle/>
                    <a:p>
                      <a:endParaRPr lang="ru-RU"/>
                    </a:p>
                  </a:txBody>
                  <a:tcPr/>
                </a:tc>
                <a:tc gridSpan="6">
                  <a:txBody>
                    <a:bodyPr/>
                    <a:lstStyle/>
                    <a:p>
                      <a:pPr algn="ctr">
                        <a:spcAft>
                          <a:spcPts val="0"/>
                        </a:spcAft>
                      </a:pPr>
                      <a:r>
                        <a:rPr lang="ru-RU" sz="1800">
                          <a:effectLst/>
                        </a:rPr>
                        <a:t>Название болезней и вредителей сельскохозяйственных растений</a:t>
                      </a:r>
                      <a:endParaRPr lang="ru-RU" sz="1800">
                        <a:effectLst/>
                        <a:latin typeface="Times New Roman"/>
                        <a:ea typeface="Times New Roman"/>
                      </a:endParaRPr>
                    </a:p>
                  </a:txBody>
                  <a:tcPr marL="54481" marR="54481" marT="0"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870345">
                <a:tc vMerge="1">
                  <a:txBody>
                    <a:bodyPr/>
                    <a:lstStyle/>
                    <a:p>
                      <a:endParaRPr lang="ru-RU"/>
                    </a:p>
                  </a:txBody>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algn="ctr">
                        <a:spcAft>
                          <a:spcPts val="0"/>
                        </a:spcAft>
                      </a:pPr>
                      <a:r>
                        <a:rPr lang="ru-RU" sz="1800">
                          <a:effectLst/>
                        </a:rPr>
                        <a:t>Кол-во</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dirty="0">
                          <a:effectLst/>
                        </a:rPr>
                        <a:t>%</a:t>
                      </a:r>
                      <a:endParaRPr lang="ru-RU" sz="1800" dirty="0">
                        <a:effectLst/>
                        <a:latin typeface="Times New Roman"/>
                        <a:ea typeface="Times New Roman"/>
                      </a:endParaRPr>
                    </a:p>
                  </a:txBody>
                  <a:tcPr marL="54481" marR="54481" marT="0" marB="0" anchor="ct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algn="ctr">
                        <a:spcAft>
                          <a:spcPts val="0"/>
                        </a:spcAft>
                      </a:pPr>
                      <a:r>
                        <a:rPr lang="ru-RU" sz="1800">
                          <a:effectLst/>
                        </a:rPr>
                        <a:t>Кол-во</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a:t>
                      </a:r>
                      <a:endParaRPr lang="ru-RU" sz="1800">
                        <a:effectLst/>
                        <a:latin typeface="Times New Roman"/>
                        <a:ea typeface="Times New Roman"/>
                      </a:endParaRPr>
                    </a:p>
                  </a:txBody>
                  <a:tcPr marL="54481" marR="54481" marT="0" marB="0" anchor="ct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a:txBody>
                    <a:bodyPr/>
                    <a:lstStyle/>
                    <a:p>
                      <a:pPr algn="ctr">
                        <a:spcAft>
                          <a:spcPts val="0"/>
                        </a:spcAft>
                      </a:pPr>
                      <a:r>
                        <a:rPr lang="ru-RU" sz="1800">
                          <a:effectLst/>
                        </a:rPr>
                        <a:t>Кол-во</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Кол-во</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Кол-во</a:t>
                      </a:r>
                      <a:endParaRPr lang="ru-RU" sz="1800">
                        <a:effectLst/>
                        <a:latin typeface="Times New Roman"/>
                        <a:ea typeface="Times New Roman"/>
                      </a:endParaRPr>
                    </a:p>
                  </a:txBody>
                  <a:tcPr marL="54481" marR="54481" marT="0" marB="0" anchor="ctr"/>
                </a:tc>
                <a:tc>
                  <a:txBody>
                    <a:bodyPr/>
                    <a:lstStyle/>
                    <a:p>
                      <a:pPr algn="ctr">
                        <a:spcAft>
                          <a:spcPts val="0"/>
                        </a:spcAft>
                      </a:pPr>
                      <a:r>
                        <a:rPr lang="ru-RU" sz="1800">
                          <a:effectLst/>
                        </a:rPr>
                        <a:t>%</a:t>
                      </a:r>
                      <a:endParaRPr lang="ru-RU" sz="1800">
                        <a:effectLst/>
                        <a:latin typeface="Times New Roman"/>
                        <a:ea typeface="Times New Roman"/>
                      </a:endParaRPr>
                    </a:p>
                  </a:txBody>
                  <a:tcPr marL="54481" marR="54481" marT="0" marB="0" anchor="ctr"/>
                </a:tc>
                <a:extLst>
                  <a:ext uri="{0D108BD9-81ED-4DB2-BD59-A6C34878D82A}">
                    <a16:rowId xmlns:a16="http://schemas.microsoft.com/office/drawing/2014/main" val="10002"/>
                  </a:ext>
                </a:extLst>
              </a:tr>
              <a:tr h="421716">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extLst>
                  <a:ext uri="{0D108BD9-81ED-4DB2-BD59-A6C34878D82A}">
                    <a16:rowId xmlns:a16="http://schemas.microsoft.com/office/drawing/2014/main" val="10003"/>
                  </a:ext>
                </a:extLst>
              </a:tr>
              <a:tr h="421716">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extLst>
                  <a:ext uri="{0D108BD9-81ED-4DB2-BD59-A6C34878D82A}">
                    <a16:rowId xmlns:a16="http://schemas.microsoft.com/office/drawing/2014/main" val="10004"/>
                  </a:ext>
                </a:extLst>
              </a:tr>
              <a:tr h="421716">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a:effectLst/>
                        </a:rPr>
                        <a:t> </a:t>
                      </a:r>
                      <a:endParaRPr lang="ru-RU" sz="180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tc>
                  <a:txBody>
                    <a:bodyPr/>
                    <a:lstStyle/>
                    <a:p>
                      <a:pPr>
                        <a:spcAft>
                          <a:spcPts val="0"/>
                        </a:spcAft>
                      </a:pPr>
                      <a:r>
                        <a:rPr lang="ru-RU" sz="1800" dirty="0">
                          <a:effectLst/>
                        </a:rPr>
                        <a:t> </a:t>
                      </a:r>
                      <a:endParaRPr lang="ru-RU" sz="1800" dirty="0">
                        <a:effectLst/>
                        <a:latin typeface="Times New Roman"/>
                        <a:ea typeface="Times New Roman"/>
                      </a:endParaRPr>
                    </a:p>
                  </a:txBody>
                  <a:tcPr marL="54481" marR="54481" marT="0" marB="0"/>
                </a:tc>
                <a:extLst>
                  <a:ext uri="{0D108BD9-81ED-4DB2-BD59-A6C34878D82A}">
                    <a16:rowId xmlns:a16="http://schemas.microsoft.com/office/drawing/2014/main" val="10005"/>
                  </a:ext>
                </a:extLst>
              </a:tr>
              <a:tr h="1576294">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dirty="0">
                          <a:effectLst/>
                        </a:rPr>
                        <a:t> </a:t>
                      </a:r>
                      <a:endParaRPr lang="ru-RU" sz="800" dirty="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a:effectLst/>
                        </a:rPr>
                        <a:t> </a:t>
                      </a:r>
                      <a:endParaRPr lang="ru-RU" sz="800">
                        <a:effectLst/>
                        <a:latin typeface="Times New Roman"/>
                        <a:ea typeface="Times New Roman"/>
                      </a:endParaRPr>
                    </a:p>
                  </a:txBody>
                  <a:tcPr marL="54481" marR="54481" marT="0" marB="0"/>
                </a:tc>
                <a:tc>
                  <a:txBody>
                    <a:bodyPr/>
                    <a:lstStyle/>
                    <a:p>
                      <a:pPr>
                        <a:spcAft>
                          <a:spcPts val="0"/>
                        </a:spcAft>
                      </a:pPr>
                      <a:r>
                        <a:rPr lang="ru-RU" sz="700" dirty="0">
                          <a:effectLst/>
                        </a:rPr>
                        <a:t> </a:t>
                      </a:r>
                      <a:endParaRPr lang="ru-RU" sz="800" dirty="0">
                        <a:effectLst/>
                        <a:latin typeface="Times New Roman"/>
                        <a:ea typeface="Times New Roman"/>
                      </a:endParaRPr>
                    </a:p>
                  </a:txBody>
                  <a:tcPr marL="54481" marR="54481" marT="0" marB="0"/>
                </a:tc>
                <a:extLst>
                  <a:ext uri="{0D108BD9-81ED-4DB2-BD59-A6C34878D82A}">
                    <a16:rowId xmlns:a16="http://schemas.microsoft.com/office/drawing/2014/main" val="10006"/>
                  </a:ext>
                </a:extLst>
              </a:tr>
            </a:tbl>
          </a:graphicData>
        </a:graphic>
      </p:graphicFrame>
      <p:sp>
        <p:nvSpPr>
          <p:cNvPr id="4" name="Rectangle 1"/>
          <p:cNvSpPr>
            <a:spLocks noChangeArrowheads="1"/>
          </p:cNvSpPr>
          <p:nvPr/>
        </p:nvSpPr>
        <p:spPr bwMode="auto">
          <a:xfrm>
            <a:off x="457200" y="-16396"/>
            <a:ext cx="505090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Arial" pitchFamily="34" charset="0"/>
                <a:ea typeface="Times New Roman" pitchFamily="18" charset="0"/>
                <a:cs typeface="Arial" pitchFamily="34" charset="0"/>
              </a:rPr>
              <a:t>13. Результаты анализа а) снопа (растений</a:t>
            </a:r>
            <a:r>
              <a:rPr kumimoji="0" lang="ru-RU" sz="900" b="0" i="0" u="none" strike="noStrike" cap="none" normalizeH="0" baseline="0" dirty="0">
                <a:ln>
                  <a:noFill/>
                </a:ln>
                <a:solidFill>
                  <a:schemeClr val="tx1"/>
                </a:solidFill>
                <a:effectLst/>
                <a:latin typeface="Arial" pitchFamily="34" charset="0"/>
                <a:ea typeface="Times New Roman" pitchFamily="18" charset="0"/>
                <a:cs typeface="Arial" pitchFamily="34" charset="0"/>
              </a:rPr>
              <a:t>) </a:t>
            </a:r>
            <a:endParaRPr kumimoji="0" lang="ru-RU" sz="8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70562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Посевные качества</a:t>
            </a:r>
            <a:endParaRPr lang="ru-RU" dirty="0"/>
          </a:p>
        </p:txBody>
      </p:sp>
      <p:sp>
        <p:nvSpPr>
          <p:cNvPr id="3" name="Объект 2"/>
          <p:cNvSpPr>
            <a:spLocks noGrp="1"/>
          </p:cNvSpPr>
          <p:nvPr>
            <p:ph idx="1"/>
          </p:nvPr>
        </p:nvSpPr>
        <p:spPr>
          <a:xfrm>
            <a:off x="467544" y="1100628"/>
            <a:ext cx="7876356" cy="3579849"/>
          </a:xfrm>
        </p:spPr>
        <p:txBody>
          <a:bodyPr/>
          <a:lstStyle/>
          <a:p>
            <a:r>
              <a:rPr lang="ru-RU" dirty="0"/>
              <a:t>— </a:t>
            </a:r>
            <a:r>
              <a:rPr lang="ru-RU" sz="2400" dirty="0">
                <a:latin typeface="Times New Roman" pitchFamily="18" charset="0"/>
                <a:cs typeface="Times New Roman" pitchFamily="18" charset="0"/>
              </a:rPr>
              <a:t>совокупность свойств семян, характеризующих степень их пригодности для посева</a:t>
            </a:r>
          </a:p>
          <a:p>
            <a:r>
              <a:rPr lang="ru-RU" sz="2400" dirty="0">
                <a:latin typeface="Times New Roman" pitchFamily="18" charset="0"/>
                <a:cs typeface="Times New Roman" pitchFamily="18" charset="0"/>
              </a:rPr>
              <a:t> (чистота, </a:t>
            </a:r>
          </a:p>
          <a:p>
            <a:r>
              <a:rPr lang="ru-RU" sz="2400" dirty="0">
                <a:latin typeface="Times New Roman" pitchFamily="18" charset="0"/>
                <a:cs typeface="Times New Roman" pitchFamily="18" charset="0"/>
              </a:rPr>
              <a:t>энергия прорастания и всхожесть,</a:t>
            </a:r>
          </a:p>
          <a:p>
            <a:r>
              <a:rPr lang="ru-RU" sz="2400" dirty="0">
                <a:latin typeface="Times New Roman" pitchFamily="18" charset="0"/>
                <a:cs typeface="Times New Roman" pitchFamily="18" charset="0"/>
              </a:rPr>
              <a:t> сила роста и жизнеспособность,</a:t>
            </a:r>
          </a:p>
          <a:p>
            <a:r>
              <a:rPr lang="ru-RU" sz="2400" dirty="0">
                <a:latin typeface="Times New Roman" pitchFamily="18" charset="0"/>
                <a:cs typeface="Times New Roman" pitchFamily="18" charset="0"/>
              </a:rPr>
              <a:t> отсутствие болезней и вредителей,</a:t>
            </a:r>
          </a:p>
          <a:p>
            <a:r>
              <a:rPr lang="ru-RU" sz="2400" dirty="0">
                <a:latin typeface="Times New Roman" pitchFamily="18" charset="0"/>
                <a:cs typeface="Times New Roman" pitchFamily="18" charset="0"/>
              </a:rPr>
              <a:t> масса 1000 семян). </a:t>
            </a:r>
          </a:p>
        </p:txBody>
      </p:sp>
    </p:spTree>
    <p:extLst>
      <p:ext uri="{BB962C8B-B14F-4D97-AF65-F5344CB8AC3E}">
        <p14:creationId xmlns:p14="http://schemas.microsoft.com/office/powerpoint/2010/main" val="3035735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4338" name="Picture 2" descr="http://files.stroyinf.ru/Data2/1/4293853/4293853613.files/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6832" y="-603448"/>
            <a:ext cx="15625736" cy="9117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529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3314" name="Picture 2" descr="http://referatyk.com/uploads/bestreferat/images-ref-88-513488.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60648"/>
            <a:ext cx="8424936" cy="6312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648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8434" name="Picture 2" descr="http://img.findpatent.ru/img_data/1040/10409799.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2657" y="0"/>
            <a:ext cx="11881321" cy="86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154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12290" name="Picture 2" descr="http://rsc26.ru/images/protocol_2_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394"/>
            <a:ext cx="8424936" cy="975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4963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Под урожайными свойствами</a:t>
            </a:r>
            <a:endParaRPr lang="ru-RU" dirty="0"/>
          </a:p>
        </p:txBody>
      </p:sp>
      <p:sp>
        <p:nvSpPr>
          <p:cNvPr id="3" name="Объект 2"/>
          <p:cNvSpPr>
            <a:spLocks noGrp="1"/>
          </p:cNvSpPr>
          <p:nvPr>
            <p:ph idx="1"/>
          </p:nvPr>
        </p:nvSpPr>
        <p:spPr>
          <a:xfrm>
            <a:off x="0" y="1100628"/>
            <a:ext cx="8892480" cy="5352708"/>
          </a:xfrm>
        </p:spPr>
        <p:txBody>
          <a:bodyPr>
            <a:normAutofit fontScale="85000" lnSpcReduction="20000"/>
          </a:bodyPr>
          <a:lstStyle/>
          <a:p>
            <a:r>
              <a:rPr lang="ru-RU" sz="2800" dirty="0"/>
              <a:t>семян, подразумевается их способность давать урожай, величина которого определяется наследственностью,  из­менчивостью, возникающей под влиянием условий выращивания. Различные семена одного генотипа (сорта) при одинаковых агротехнических условиях возделывания могут давать разный урожай. Урожайные свойства семян проявляются через выросшие из них растения, которые формируют тот или иной урожай. Семена, обладающие высокими сортовыми и посевными качествами и урожайными свойствами, при хорошей агротехнике обеспечивают получение высокого и высококачествен­ного урожая.</a:t>
            </a:r>
          </a:p>
          <a:p>
            <a:r>
              <a:rPr lang="ru-RU" sz="2800" b="0" dirty="0"/>
              <a:t>В практике </a:t>
            </a:r>
            <a:r>
              <a:rPr lang="ru-RU" sz="2800" dirty="0"/>
              <a:t>многие агрономы путают сортовые и посевные свойства семян, не улавливают разницы между посевными и урожайными свойствами семян, путают урожайный потенциал сорта и урожайный потенциал семян.</a:t>
            </a:r>
          </a:p>
          <a:p>
            <a:endParaRPr lang="ru-RU" dirty="0"/>
          </a:p>
        </p:txBody>
      </p:sp>
    </p:spTree>
    <p:extLst>
      <p:ext uri="{BB962C8B-B14F-4D97-AF65-F5344CB8AC3E}">
        <p14:creationId xmlns:p14="http://schemas.microsoft.com/office/powerpoint/2010/main" val="328014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251520" y="188640"/>
            <a:ext cx="8092380" cy="4491837"/>
          </a:xfrm>
        </p:spPr>
        <p:txBody>
          <a:bodyPr>
            <a:normAutofit lnSpcReduction="10000"/>
          </a:bodyPr>
          <a:lstStyle/>
          <a:p>
            <a:r>
              <a:rPr lang="ru-RU" b="0" dirty="0"/>
              <a:t> </a:t>
            </a:r>
            <a:r>
              <a:rPr lang="ru-RU" sz="2400" dirty="0">
                <a:latin typeface="Times New Roman" pitchFamily="18" charset="0"/>
                <a:cs typeface="Times New Roman" pitchFamily="18" charset="0"/>
              </a:rPr>
              <a:t>Биологически полноценный, энергично развивающийся проросток быстро переходит на корневое питание, уходит от болезней и неблагоприятных условий среды при прорастании</a:t>
            </a:r>
            <a:r>
              <a:rPr lang="ru-RU" sz="2400" b="0" dirty="0">
                <a:latin typeface="Times New Roman" pitchFamily="18" charset="0"/>
                <a:cs typeface="Times New Roman" pitchFamily="18" charset="0"/>
              </a:rPr>
              <a:t>.</a:t>
            </a:r>
          </a:p>
          <a:p>
            <a:r>
              <a:rPr lang="ru-RU" sz="2400" b="0" dirty="0">
                <a:latin typeface="Times New Roman" pitchFamily="18" charset="0"/>
                <a:cs typeface="Times New Roman" pitchFamily="18" charset="0"/>
              </a:rPr>
              <a:t>Показателями, которые дают полную характеристику биологической полноценности семян, являются </a:t>
            </a:r>
            <a:r>
              <a:rPr lang="ru-RU" sz="2400" dirty="0">
                <a:latin typeface="Times New Roman" pitchFamily="18" charset="0"/>
                <a:cs typeface="Times New Roman" pitchFamily="18" charset="0"/>
              </a:rPr>
              <a:t>урожайные свойства семян</a:t>
            </a:r>
            <a:r>
              <a:rPr lang="ru-RU" sz="2400" b="0" dirty="0">
                <a:latin typeface="Times New Roman" pitchFamily="18" charset="0"/>
                <a:cs typeface="Times New Roman" pitchFamily="18" charset="0"/>
              </a:rPr>
              <a:t>. Эти показатели должны давать характеристику наследственной информации генотипа, модифицированной условиями внешней среды. Уровень этой модификации будет критерием урожайных свойств семян (биологической полноценности) и при годности их для посева.</a:t>
            </a:r>
          </a:p>
          <a:p>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320041"/>
            <a:ext cx="7520940" cy="45719"/>
          </a:xfrm>
        </p:spPr>
        <p:txBody>
          <a:bodyPr/>
          <a:lstStyle/>
          <a:p>
            <a:r>
              <a:rPr lang="ru-RU" dirty="0"/>
              <a:t>.</a:t>
            </a:r>
          </a:p>
        </p:txBody>
      </p:sp>
      <p:sp>
        <p:nvSpPr>
          <p:cNvPr id="3" name="Содержимое 2"/>
          <p:cNvSpPr>
            <a:spLocks noGrp="1"/>
          </p:cNvSpPr>
          <p:nvPr>
            <p:ph idx="1"/>
          </p:nvPr>
        </p:nvSpPr>
        <p:spPr>
          <a:xfrm>
            <a:off x="251520" y="188640"/>
            <a:ext cx="8640960" cy="6336704"/>
          </a:xfrm>
        </p:spPr>
        <p:txBody>
          <a:bodyPr>
            <a:normAutofit fontScale="92500"/>
          </a:bodyPr>
          <a:lstStyle/>
          <a:p>
            <a:r>
              <a:rPr lang="ru-RU" sz="2800" b="0" dirty="0"/>
              <a:t>Влияние свойств семян, характеризующихся указанными показателями, на урожайность происходит через уровень полевой всхожести и выживаемость растений, либо через продуктивность самого растения.</a:t>
            </a:r>
          </a:p>
          <a:p>
            <a:r>
              <a:rPr lang="ru-RU" sz="2800" b="0" dirty="0"/>
              <a:t>Из показателей качества семян имеет особое значение </a:t>
            </a:r>
            <a:r>
              <a:rPr lang="ru-RU" sz="2800" dirty="0"/>
              <a:t>генотип и фенотип</a:t>
            </a:r>
            <a:r>
              <a:rPr lang="ru-RU" sz="2800" b="0" dirty="0"/>
              <a:t> этого семени (</a:t>
            </a:r>
            <a:r>
              <a:rPr lang="ru-RU" sz="2800" dirty="0"/>
              <a:t>потенциальные возможности сорта семени</a:t>
            </a:r>
            <a:r>
              <a:rPr lang="ru-RU" sz="2800" b="0" dirty="0"/>
              <a:t>). Прибавка урожая может составлять </a:t>
            </a:r>
            <a:r>
              <a:rPr lang="ru-RU" sz="2800" dirty="0"/>
              <a:t>от 3 до 7 </a:t>
            </a:r>
            <a:r>
              <a:rPr lang="ru-RU" sz="2800" dirty="0" err="1"/>
              <a:t>ц</a:t>
            </a:r>
            <a:r>
              <a:rPr lang="ru-RU" sz="2800" dirty="0"/>
              <a:t>/га</a:t>
            </a:r>
            <a:r>
              <a:rPr lang="ru-RU" sz="2800" b="0" dirty="0"/>
              <a:t>.</a:t>
            </a:r>
          </a:p>
          <a:p>
            <a:r>
              <a:rPr lang="ru-RU" sz="2800" b="0" dirty="0"/>
              <a:t>Генотип сорта практически не действует на полевую всхожесть семян, а оказывает большое влияние на продуктивность растения </a:t>
            </a:r>
            <a:r>
              <a:rPr lang="ru-RU" sz="2800" dirty="0"/>
              <a:t>.</a:t>
            </a:r>
            <a:r>
              <a:rPr lang="ru-RU" sz="2800" b="0" dirty="0"/>
              <a:t> Все остальные свойства семян и определяющие их показатели действуют в двух направлениях – полевую всхожесть и продуктивность растения.</a:t>
            </a:r>
          </a:p>
          <a:p>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1026" name="Picture 2" descr="C:\Users\Komp\Pictures\тукымтану\Risunok-2.jpg"/>
          <p:cNvPicPr>
            <a:picLocks noChangeAspect="1" noChangeArrowheads="1"/>
          </p:cNvPicPr>
          <p:nvPr/>
        </p:nvPicPr>
        <p:blipFill>
          <a:blip r:embed="rId2" cstate="print"/>
          <a:srcRect/>
          <a:stretch>
            <a:fillRect/>
          </a:stretch>
        </p:blipFill>
        <p:spPr bwMode="auto">
          <a:xfrm>
            <a:off x="0" y="-171400"/>
            <a:ext cx="9144000" cy="6857999"/>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320041"/>
            <a:ext cx="7520940" cy="45719"/>
          </a:xfrm>
        </p:spPr>
        <p:txBody>
          <a:bodyPr/>
          <a:lstStyle/>
          <a:p>
            <a:r>
              <a:rPr lang="ru-RU" dirty="0"/>
              <a:t>.</a:t>
            </a:r>
          </a:p>
        </p:txBody>
      </p:sp>
      <p:sp>
        <p:nvSpPr>
          <p:cNvPr id="3" name="Содержимое 2"/>
          <p:cNvSpPr>
            <a:spLocks noGrp="1"/>
          </p:cNvSpPr>
          <p:nvPr>
            <p:ph idx="1"/>
          </p:nvPr>
        </p:nvSpPr>
        <p:spPr>
          <a:xfrm>
            <a:off x="0" y="332656"/>
            <a:ext cx="8343900" cy="4347821"/>
          </a:xfrm>
        </p:spPr>
        <p:txBody>
          <a:bodyPr>
            <a:normAutofit fontScale="92500" lnSpcReduction="10000"/>
          </a:bodyPr>
          <a:lstStyle/>
          <a:p>
            <a:r>
              <a:rPr lang="ru-RU" sz="2400" b="0" dirty="0"/>
              <a:t>Используя на посев первоклассные семена (лабораторная всхожесть 95-97%) сортов мягкой пшеницы, полевая всхожесть в среднем за 3 года составляла от 60 до 66%, </a:t>
            </a:r>
            <a:r>
              <a:rPr lang="ru-RU" sz="2400" dirty="0"/>
              <a:t>1/3 семян практически выбрасывалась</a:t>
            </a:r>
            <a:r>
              <a:rPr lang="ru-RU" sz="2400" b="0" dirty="0"/>
              <a:t>.</a:t>
            </a:r>
          </a:p>
          <a:p>
            <a:r>
              <a:rPr lang="ru-RU" sz="2400" b="0" dirty="0"/>
              <a:t>Каковы причины столь значительных расхождений между показателями лабораторной и полевой всхожести? Попытка свалить все на плохие погодные условия в период прорастания семян не всегда себя оправдывает, так как </a:t>
            </a:r>
            <a:r>
              <a:rPr lang="ru-RU" sz="2400" dirty="0"/>
              <a:t>даже в годы благоприятные по температурному режиму и влагообеспеченности полевая всхожесть в условиях Северного Казахстана редко превышает 75%</a:t>
            </a:r>
            <a:r>
              <a:rPr lang="ru-RU" sz="2400" b="0" dirty="0"/>
              <a:t>. А снижение полевой всхожести на 1% влечет за собой уменьшение урожая зерновых на 1,5-2%</a:t>
            </a:r>
          </a:p>
          <a:p>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a:t>
            </a:r>
          </a:p>
        </p:txBody>
      </p:sp>
      <p:sp>
        <p:nvSpPr>
          <p:cNvPr id="3" name="Содержимое 2"/>
          <p:cNvSpPr>
            <a:spLocks noGrp="1"/>
          </p:cNvSpPr>
          <p:nvPr>
            <p:ph idx="1"/>
          </p:nvPr>
        </p:nvSpPr>
        <p:spPr>
          <a:xfrm>
            <a:off x="0" y="0"/>
            <a:ext cx="9144000" cy="4680477"/>
          </a:xfrm>
        </p:spPr>
        <p:txBody>
          <a:bodyPr>
            <a:noAutofit/>
          </a:bodyPr>
          <a:lstStyle/>
          <a:p>
            <a:r>
              <a:rPr lang="ru-RU" sz="2400" b="0" dirty="0">
                <a:latin typeface="Times New Roman" pitchFamily="18" charset="0"/>
                <a:cs typeface="Times New Roman" pitchFamily="18" charset="0"/>
              </a:rPr>
              <a:t>Взаимосвязь между </a:t>
            </a:r>
            <a:r>
              <a:rPr lang="ru-RU" sz="2400" dirty="0">
                <a:latin typeface="Times New Roman" pitchFamily="18" charset="0"/>
                <a:cs typeface="Times New Roman" pitchFamily="18" charset="0"/>
              </a:rPr>
              <a:t>крупностью</a:t>
            </a:r>
            <a:r>
              <a:rPr lang="ru-RU" sz="2400" b="0" dirty="0">
                <a:latin typeface="Times New Roman" pitchFamily="18" charset="0"/>
                <a:cs typeface="Times New Roman" pitchFamily="18" charset="0"/>
              </a:rPr>
              <a:t> (массой 1000 зерен) семян и урожайностью четко проявляется в экстремальных условиях (сухая весна, более глубокая заделка семян): полевая всхожесть выше у крупных семян.</a:t>
            </a:r>
          </a:p>
          <a:p>
            <a:r>
              <a:rPr lang="ru-RU" sz="2400" dirty="0" err="1">
                <a:latin typeface="Times New Roman" pitchFamily="18" charset="0"/>
                <a:cs typeface="Times New Roman" pitchFamily="18" charset="0"/>
              </a:rPr>
              <a:t>Травмированность</a:t>
            </a:r>
            <a:r>
              <a:rPr lang="ru-RU" sz="2400" b="0" dirty="0">
                <a:latin typeface="Times New Roman" pitchFamily="18" charset="0"/>
                <a:cs typeface="Times New Roman" pitchFamily="18" charset="0"/>
              </a:rPr>
              <a:t> семян существенно отражается на уровне урожайности – травмированные семена имеют более низкую полевую всхожесть.</a:t>
            </a:r>
          </a:p>
          <a:p>
            <a:r>
              <a:rPr lang="ru-RU" sz="2400" b="0" dirty="0">
                <a:latin typeface="Times New Roman" pitchFamily="18" charset="0"/>
                <a:cs typeface="Times New Roman" pitchFamily="18" charset="0"/>
              </a:rPr>
              <a:t>Семена с большей </a:t>
            </a:r>
            <a:r>
              <a:rPr lang="ru-RU" sz="2400" dirty="0">
                <a:latin typeface="Times New Roman" pitchFamily="18" charset="0"/>
                <a:cs typeface="Times New Roman" pitchFamily="18" charset="0"/>
              </a:rPr>
              <a:t>силой роста</a:t>
            </a:r>
            <a:r>
              <a:rPr lang="ru-RU" sz="2400" b="0" dirty="0">
                <a:latin typeface="Times New Roman" pitchFamily="18" charset="0"/>
                <a:cs typeface="Times New Roman" pitchFamily="18" charset="0"/>
              </a:rPr>
              <a:t> обладают и большей мощностью развития растения, что сказывается на продуктивности растения. </a:t>
            </a:r>
            <a:r>
              <a:rPr lang="ru-RU" sz="2400" dirty="0">
                <a:latin typeface="Times New Roman" pitchFamily="18" charset="0"/>
                <a:cs typeface="Times New Roman" pitchFamily="18" charset="0"/>
              </a:rPr>
              <a:t>Прибавка в урожае может достигать за счет семян с высокой силой роста до 20%.</a:t>
            </a:r>
            <a:endParaRPr lang="ru-RU" sz="2400" b="0" dirty="0">
              <a:latin typeface="Times New Roman" pitchFamily="18" charset="0"/>
              <a:cs typeface="Times New Roman" pitchFamily="18" charset="0"/>
            </a:endParaRPr>
          </a:p>
          <a:p>
            <a:r>
              <a:rPr lang="ru-RU" sz="2400" b="0" dirty="0">
                <a:latin typeface="Times New Roman" pitchFamily="18" charset="0"/>
                <a:cs typeface="Times New Roman" pitchFamily="18" charset="0"/>
              </a:rPr>
              <a:t>Совершенно понятно, что из больных поврежденных вредителями семян не могут развиваться высокопродуктивные растения.</a:t>
            </a:r>
          </a:p>
          <a:p>
            <a:r>
              <a:rPr lang="ru-RU" sz="2400" b="0" dirty="0">
                <a:latin typeface="Times New Roman" pitchFamily="18" charset="0"/>
                <a:cs typeface="Times New Roman" pitchFamily="18" charset="0"/>
              </a:rPr>
              <a:t>Еще один фактор повышения урожайности –</a:t>
            </a:r>
            <a:r>
              <a:rPr lang="ru-RU" sz="2400" dirty="0">
                <a:latin typeface="Times New Roman" pitchFamily="18" charset="0"/>
                <a:cs typeface="Times New Roman" pitchFamily="18" charset="0"/>
              </a:rPr>
              <a:t> стимуляция различными химическими и физическими приемами</a:t>
            </a:r>
            <a:r>
              <a:rPr lang="ru-RU" sz="2400" b="0" dirty="0">
                <a:latin typeface="Times New Roman" pitchFamily="18" charset="0"/>
                <a:cs typeface="Times New Roman" pitchFamily="18" charset="0"/>
              </a:rPr>
              <a:t>. Эти факторы могут в значительной степени интенсифицировать стартовые реакции в период прорастания и становления проростка и если в дальнейшем будут созданы оптимальные условия, то такие стимулированные семена могут повысить урожайность на 2-5 </a:t>
            </a:r>
            <a:r>
              <a:rPr lang="ru-RU" sz="2400" b="0" dirty="0" err="1">
                <a:latin typeface="Times New Roman" pitchFamily="18" charset="0"/>
                <a:cs typeface="Times New Roman" pitchFamily="18" charset="0"/>
              </a:rPr>
              <a:t>ц</a:t>
            </a:r>
            <a:r>
              <a:rPr lang="ru-RU" sz="2400" b="0" dirty="0">
                <a:latin typeface="Times New Roman" pitchFamily="18" charset="0"/>
                <a:cs typeface="Times New Roman" pitchFamily="18" charset="0"/>
              </a:rPr>
              <a:t>/га.</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179512" y="188640"/>
            <a:ext cx="8712968" cy="3600400"/>
          </a:xfrm>
        </p:spPr>
        <p:txBody>
          <a:bodyPr>
            <a:noAutofit/>
          </a:bodyPr>
          <a:lstStyle/>
          <a:p>
            <a:r>
              <a:rPr lang="ru-RU" sz="2000" b="0" dirty="0"/>
              <a:t>Урожайные свойства семян необходимо оценивать по их органам, тесно </a:t>
            </a:r>
            <a:r>
              <a:rPr lang="ru-RU" sz="2000" b="0" dirty="0" err="1"/>
              <a:t>коррелирующим</a:t>
            </a:r>
            <a:r>
              <a:rPr lang="ru-RU" sz="2000" b="0" dirty="0"/>
              <a:t> с урожайностью посевов.</a:t>
            </a:r>
          </a:p>
          <a:p>
            <a:r>
              <a:rPr lang="ru-RU" sz="2000" b="0" dirty="0"/>
              <a:t>Исследования таких параметров, как </a:t>
            </a:r>
            <a:r>
              <a:rPr lang="ru-RU" sz="2000" dirty="0"/>
              <a:t>длина </a:t>
            </a:r>
            <a:r>
              <a:rPr lang="ru-RU" sz="2000" dirty="0" err="1"/>
              <a:t>колеоптиля</a:t>
            </a:r>
            <a:r>
              <a:rPr lang="ru-RU" sz="2000" dirty="0"/>
              <a:t> </a:t>
            </a:r>
            <a:r>
              <a:rPr lang="ru-RU" sz="2000" b="0" dirty="0"/>
              <a:t>и</a:t>
            </a:r>
            <a:r>
              <a:rPr lang="ru-RU" sz="2000" dirty="0"/>
              <a:t> процент дефектности семян с длиной </a:t>
            </a:r>
            <a:r>
              <a:rPr lang="ru-RU" sz="2000" dirty="0" err="1"/>
              <a:t>колеоптиля</a:t>
            </a:r>
            <a:r>
              <a:rPr lang="ru-RU" sz="2000" dirty="0"/>
              <a:t> меньше 3 см</a:t>
            </a:r>
            <a:r>
              <a:rPr lang="ru-RU" sz="2000" b="0" dirty="0"/>
              <a:t> в качестве критерия более надежно для оценки урожайных свойств и урожайного потенциала семян в сравнении с принятыми способами.</a:t>
            </a:r>
          </a:p>
          <a:p>
            <a:r>
              <a:rPr lang="ru-RU" sz="2000" b="0" dirty="0"/>
              <a:t>При оценке урожайного потенциала очень важно определить варьирование органов проростков, выравненность показателей того или иного органа, а не только величину его среднего значения.</a:t>
            </a:r>
          </a:p>
          <a:p>
            <a:r>
              <a:rPr lang="ru-RU" sz="2000" b="0" dirty="0"/>
              <a:t>Установление интервала преобладающей длины </a:t>
            </a:r>
            <a:r>
              <a:rPr lang="ru-RU" sz="2000" b="0" dirty="0" err="1"/>
              <a:t>колеоптиля</a:t>
            </a:r>
            <a:r>
              <a:rPr lang="ru-RU" sz="2000" b="0" dirty="0"/>
              <a:t> у каждой партии семян того или иного сорта </a:t>
            </a:r>
            <a:r>
              <a:rPr lang="ru-RU" sz="2000" dirty="0"/>
              <a:t>позволит определить оптимальную глубину их заделки при посеве. </a:t>
            </a:r>
            <a:r>
              <a:rPr lang="ru-RU" sz="2000" b="0" dirty="0"/>
              <a:t>Это будет способствовать повышению полевой всхожести и урожайности пшеницы в целом.</a:t>
            </a:r>
            <a:endParaRPr lang="ru-RU"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323528" y="260648"/>
            <a:ext cx="8020372" cy="4419829"/>
          </a:xfrm>
        </p:spPr>
        <p:txBody>
          <a:bodyPr/>
          <a:lstStyle/>
          <a:p>
            <a:r>
              <a:rPr lang="ru-RU" sz="2000" b="0" dirty="0"/>
              <a:t>К числу наиболее информативных показателей, тесно связанных с полевой всхожестью семян и урожайными свойствами их, относится </a:t>
            </a:r>
            <a:r>
              <a:rPr lang="ru-RU" sz="2000" dirty="0"/>
              <a:t>процент проростков с длиной </a:t>
            </a:r>
            <a:r>
              <a:rPr lang="ru-RU" sz="2000" dirty="0" err="1"/>
              <a:t>колеоптиля</a:t>
            </a:r>
            <a:r>
              <a:rPr lang="ru-RU" sz="2000" dirty="0"/>
              <a:t> больше 2,5</a:t>
            </a:r>
            <a:r>
              <a:rPr lang="ru-RU" sz="2000" b="0" dirty="0"/>
              <a:t> см.</a:t>
            </a:r>
          </a:p>
          <a:p>
            <a:r>
              <a:rPr lang="ru-RU" sz="2000" b="0" dirty="0"/>
              <a:t>В основе методики определения длины ростка, длины </a:t>
            </a:r>
            <a:r>
              <a:rPr lang="ru-RU" sz="2000" b="0" dirty="0" err="1"/>
              <a:t>колеоптиля</a:t>
            </a:r>
            <a:r>
              <a:rPr lang="ru-RU" sz="2000" b="0" dirty="0"/>
              <a:t>, </a:t>
            </a:r>
            <a:r>
              <a:rPr lang="ru-RU" sz="2000" b="0" dirty="0" err="1"/>
              <a:t>длины</a:t>
            </a:r>
            <a:r>
              <a:rPr lang="ru-RU" sz="2000" b="0" dirty="0"/>
              <a:t> зародышевых корешков и их количества лежит</a:t>
            </a:r>
            <a:r>
              <a:rPr lang="ru-RU" sz="2000" dirty="0"/>
              <a:t> методика определения силы роста с небольшой модификацией</a:t>
            </a:r>
            <a:r>
              <a:rPr lang="ru-RU" sz="2000" b="0" dirty="0"/>
              <a:t>. Семена проращиваются в сосудах с песком, увлажненным до 60% его полной </a:t>
            </a:r>
            <a:r>
              <a:rPr lang="ru-RU" sz="2000" b="0" dirty="0" err="1"/>
              <a:t>влагоемкости</a:t>
            </a:r>
            <a:r>
              <a:rPr lang="ru-RU" sz="2000" b="0" dirty="0"/>
              <a:t> при температуре 200 С в двух кратной повторности. Определяется сила роста семян (количество проростков, пробившихся на поверхность преодолевших 3, 5 и 8-ми сантиметровый рубеж, их масса в пересчете на 100 проростков) на 10 сутки.</a:t>
            </a:r>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0" y="188640"/>
            <a:ext cx="9144000" cy="4491837"/>
          </a:xfrm>
        </p:spPr>
        <p:txBody>
          <a:bodyPr/>
          <a:lstStyle/>
          <a:p>
            <a:r>
              <a:rPr lang="ru-RU" sz="2000" b="0" dirty="0"/>
              <a:t>Определяя длину ростков, </a:t>
            </a:r>
            <a:r>
              <a:rPr lang="ru-RU" sz="2000" b="0" dirty="0" err="1"/>
              <a:t>колеоптиля</a:t>
            </a:r>
            <a:r>
              <a:rPr lang="ru-RU" sz="2000" b="0" dirty="0"/>
              <a:t>, зародышевых корней, ранжируя их группами, устанавливаем интервалы градации по этим признакам. По преобладающим группам делаются соответствующие выводы и оценки партий семян.</a:t>
            </a:r>
          </a:p>
          <a:p>
            <a:r>
              <a:rPr lang="ru-RU" sz="2000" b="0" dirty="0"/>
              <a:t>Для определения соотношения органов проростка используется рулонный способ: на фильтровальную бумагу закладываются семена по 20-40 штук в трех </a:t>
            </a:r>
            <a:r>
              <a:rPr lang="ru-RU" sz="2000" b="0" dirty="0" err="1"/>
              <a:t>повторностях</a:t>
            </a:r>
            <a:r>
              <a:rPr lang="ru-RU" sz="2000" b="0" dirty="0"/>
              <a:t>. Посев семян в рулоны осуществляется по одной линии через 2-3 см, что обеспечивает достаточно быстрое и сравнимое изучение органов проростка.</a:t>
            </a:r>
          </a:p>
          <a:p>
            <a:r>
              <a:rPr lang="ru-RU" sz="2000" dirty="0"/>
              <a:t>Соотношение длины ростка и зародышевых корешков</a:t>
            </a:r>
            <a:r>
              <a:rPr lang="ru-RU" sz="2000" b="0" dirty="0"/>
              <a:t> у проростка показывает коэффициент симметричности роста и зависит от условий формирования семян на материнском растении.</a:t>
            </a:r>
          </a:p>
          <a:p>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365760"/>
            <a:ext cx="7520940" cy="45719"/>
          </a:xfrm>
        </p:spPr>
        <p:txBody>
          <a:bodyPr/>
          <a:lstStyle/>
          <a:p>
            <a:r>
              <a:rPr lang="ru-RU" dirty="0"/>
              <a:t>.</a:t>
            </a:r>
          </a:p>
        </p:txBody>
      </p:sp>
      <p:sp>
        <p:nvSpPr>
          <p:cNvPr id="3" name="Содержимое 2"/>
          <p:cNvSpPr>
            <a:spLocks noGrp="1"/>
          </p:cNvSpPr>
          <p:nvPr>
            <p:ph idx="1"/>
          </p:nvPr>
        </p:nvSpPr>
        <p:spPr>
          <a:xfrm>
            <a:off x="179512" y="188640"/>
            <a:ext cx="8964488" cy="4680520"/>
          </a:xfrm>
        </p:spPr>
        <p:txBody>
          <a:bodyPr/>
          <a:lstStyle/>
          <a:p>
            <a:r>
              <a:rPr lang="ru-RU" sz="2000" dirty="0"/>
              <a:t>Коэффициент симметричности роста является основой для определения сроков сева каждой партии семян, точнее сказать, температуры почвы</a:t>
            </a:r>
            <a:r>
              <a:rPr lang="ru-RU" sz="2000" b="0" dirty="0"/>
              <a:t>. Посев в биологически обоснованные сроки обеспечивает синхронный рост надземной части проростка в поле.</a:t>
            </a:r>
          </a:p>
          <a:p>
            <a:r>
              <a:rPr lang="ru-RU" sz="2000" b="0" dirty="0"/>
              <a:t>Высокое число зародышевых корешков характеризует партию семян с позиции эффективности перехода всходов к автотрофному питанию в почве.</a:t>
            </a:r>
          </a:p>
          <a:p>
            <a:r>
              <a:rPr lang="ru-RU" sz="2000" dirty="0"/>
              <a:t>Сила роста по глубинам 3, 5, 8 см наиболее тесно связана с будущей полевой всхожестью, выравненностью всходов</a:t>
            </a:r>
            <a:r>
              <a:rPr lang="ru-RU" sz="2000" b="0" dirty="0"/>
              <a:t>. На основе этого показателя агроном корректирует предпосевную подготовку поля, норму высева, глубину посева, что во многом определяет урожайность будущих посевов.</a:t>
            </a:r>
          </a:p>
          <a:p>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320041"/>
            <a:ext cx="7520940" cy="45719"/>
          </a:xfrm>
        </p:spPr>
        <p:txBody>
          <a:bodyPr/>
          <a:lstStyle/>
          <a:p>
            <a:r>
              <a:rPr lang="ru-RU" dirty="0"/>
              <a:t>.</a:t>
            </a:r>
          </a:p>
        </p:txBody>
      </p:sp>
      <p:sp>
        <p:nvSpPr>
          <p:cNvPr id="3" name="Содержимое 2"/>
          <p:cNvSpPr>
            <a:spLocks noGrp="1"/>
          </p:cNvSpPr>
          <p:nvPr>
            <p:ph idx="1"/>
          </p:nvPr>
        </p:nvSpPr>
        <p:spPr>
          <a:xfrm>
            <a:off x="179512" y="332656"/>
            <a:ext cx="8164388" cy="4347821"/>
          </a:xfrm>
        </p:spPr>
        <p:txBody>
          <a:bodyPr>
            <a:normAutofit/>
          </a:bodyPr>
          <a:lstStyle/>
          <a:p>
            <a:r>
              <a:rPr lang="ru-RU" sz="2000" b="0" dirty="0"/>
              <a:t>Необходимо определять </a:t>
            </a:r>
            <a:r>
              <a:rPr lang="ru-RU" sz="2000" dirty="0"/>
              <a:t>инфицированность семян</a:t>
            </a:r>
            <a:r>
              <a:rPr lang="ru-RU" sz="2000" b="0" dirty="0"/>
              <a:t> (на основе подсчета семян, загнивших, заросших мицелием грибов). Согласно принятым трем порогам вредоносности определяется </a:t>
            </a:r>
            <a:r>
              <a:rPr lang="ru-RU" sz="2000" dirty="0"/>
              <a:t>необходимость протравливания</a:t>
            </a:r>
            <a:r>
              <a:rPr lang="ru-RU" sz="2000" b="0" dirty="0"/>
              <a:t> партий семян:</a:t>
            </a:r>
          </a:p>
          <a:p>
            <a:r>
              <a:rPr lang="ru-RU" sz="2000" b="0" dirty="0"/>
              <a:t>— </a:t>
            </a:r>
            <a:r>
              <a:rPr lang="ru-RU" sz="2000" dirty="0" err="1"/>
              <a:t>пораженность</a:t>
            </a:r>
            <a:r>
              <a:rPr lang="ru-RU" sz="2000" dirty="0"/>
              <a:t> не более 10%</a:t>
            </a:r>
            <a:r>
              <a:rPr lang="ru-RU" sz="2000" b="0" dirty="0"/>
              <a:t> — отсутствует необходимость протравливания;</a:t>
            </a:r>
          </a:p>
          <a:p>
            <a:r>
              <a:rPr lang="ru-RU" sz="2000" b="0" dirty="0"/>
              <a:t>— </a:t>
            </a:r>
            <a:r>
              <a:rPr lang="ru-RU" sz="2000" dirty="0"/>
              <a:t>от 11 до 20%</a:t>
            </a:r>
            <a:r>
              <a:rPr lang="ru-RU" sz="2000" b="0" dirty="0"/>
              <a:t> — протравливание желательно;</a:t>
            </a:r>
          </a:p>
          <a:p>
            <a:r>
              <a:rPr lang="ru-RU" sz="2000" b="0" dirty="0"/>
              <a:t>— </a:t>
            </a:r>
            <a:r>
              <a:rPr lang="ru-RU" sz="2000" dirty="0"/>
              <a:t>более 20%</a:t>
            </a:r>
            <a:r>
              <a:rPr lang="ru-RU" sz="2000" b="0" dirty="0"/>
              <a:t> — протравливание обязательно.</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V="1">
            <a:off x="822960" y="320041"/>
            <a:ext cx="7520940" cy="45719"/>
          </a:xfrm>
        </p:spPr>
        <p:txBody>
          <a:bodyPr/>
          <a:lstStyle/>
          <a:p>
            <a:r>
              <a:rPr lang="ru-RU" dirty="0"/>
              <a:t>.</a:t>
            </a:r>
          </a:p>
        </p:txBody>
      </p:sp>
      <p:sp>
        <p:nvSpPr>
          <p:cNvPr id="3" name="Содержимое 2"/>
          <p:cNvSpPr>
            <a:spLocks noGrp="1"/>
          </p:cNvSpPr>
          <p:nvPr>
            <p:ph idx="1"/>
          </p:nvPr>
        </p:nvSpPr>
        <p:spPr>
          <a:xfrm>
            <a:off x="179512" y="188640"/>
            <a:ext cx="8712968" cy="4536504"/>
          </a:xfrm>
        </p:spPr>
        <p:txBody>
          <a:bodyPr>
            <a:normAutofit/>
          </a:bodyPr>
          <a:lstStyle/>
          <a:p>
            <a:r>
              <a:rPr lang="ru-RU" sz="2000" b="0" dirty="0">
                <a:latin typeface="Times New Roman" pitchFamily="18" charset="0"/>
                <a:cs typeface="Times New Roman" pitchFamily="18" charset="0"/>
              </a:rPr>
              <a:t>Оценка определения урожайных свойств включает определение </a:t>
            </a:r>
            <a:r>
              <a:rPr lang="ru-RU" sz="2000" dirty="0">
                <a:latin typeface="Times New Roman" pitchFamily="18" charset="0"/>
                <a:cs typeface="Times New Roman" pitchFamily="18" charset="0"/>
              </a:rPr>
              <a:t>выравненности семян по размерам</a:t>
            </a:r>
            <a:r>
              <a:rPr lang="ru-RU" sz="2000" b="0" dirty="0">
                <a:latin typeface="Times New Roman" pitchFamily="18" charset="0"/>
                <a:cs typeface="Times New Roman" pitchFamily="18" charset="0"/>
              </a:rPr>
              <a:t>:</a:t>
            </a:r>
          </a:p>
          <a:p>
            <a:r>
              <a:rPr lang="ru-RU" sz="2000" dirty="0">
                <a:latin typeface="Times New Roman" pitchFamily="18" charset="0"/>
                <a:cs typeface="Times New Roman" pitchFamily="18" charset="0"/>
              </a:rPr>
              <a:t>— высокая выравненность семян</a:t>
            </a:r>
            <a:r>
              <a:rPr lang="ru-RU" sz="2000" b="0" dirty="0">
                <a:latin typeface="Times New Roman" pitchFamily="18" charset="0"/>
                <a:cs typeface="Times New Roman" pitchFamily="18" charset="0"/>
              </a:rPr>
              <a:t> считается в случае, если на двух смежных ситах находится более 80% семян;</a:t>
            </a:r>
          </a:p>
          <a:p>
            <a:r>
              <a:rPr lang="ru-RU" sz="2000" dirty="0">
                <a:latin typeface="Times New Roman" pitchFamily="18" charset="0"/>
                <a:cs typeface="Times New Roman" pitchFamily="18" charset="0"/>
              </a:rPr>
              <a:t>— средняя </a:t>
            </a:r>
            <a:r>
              <a:rPr lang="ru-RU" sz="2000" b="0" dirty="0">
                <a:latin typeface="Times New Roman" pitchFamily="18" charset="0"/>
                <a:cs typeface="Times New Roman" pitchFamily="18" charset="0"/>
              </a:rPr>
              <a:t>— если 70-80% на двух смежных ситах, в этих случаях желательно проводить дополнительное фракционирование;</a:t>
            </a:r>
          </a:p>
          <a:p>
            <a:r>
              <a:rPr lang="ru-RU" sz="2000" dirty="0">
                <a:latin typeface="Times New Roman" pitchFamily="18" charset="0"/>
                <a:cs typeface="Times New Roman" pitchFamily="18" charset="0"/>
              </a:rPr>
              <a:t>— низкая — </a:t>
            </a:r>
            <a:r>
              <a:rPr lang="ru-RU" sz="2000" b="0" dirty="0">
                <a:latin typeface="Times New Roman" pitchFamily="18" charset="0"/>
                <a:cs typeface="Times New Roman" pitchFamily="18" charset="0"/>
              </a:rPr>
              <a:t>до 70% семян на двух смежных ситах — рекомендуется обязательное фракционирование.</a:t>
            </a:r>
          </a:p>
          <a:p>
            <a:r>
              <a:rPr lang="ru-RU" sz="2000" b="0" dirty="0">
                <a:latin typeface="Times New Roman" pitchFamily="18" charset="0"/>
                <a:cs typeface="Times New Roman" pitchFamily="18" charset="0"/>
              </a:rPr>
              <a:t>Комплексная оценка семян каждой партии дает всестороннюю картину степени развития всех органов проростков и объективную, прямую, а не косвенную характеристику с позиции их реальных возможностей дать мощные хорошо развитые всходы </a:t>
            </a:r>
            <a:r>
              <a:rPr lang="ru-RU" b="0" dirty="0"/>
              <a:t>в поле, причем в почти точном количестве (%) с лабораторными показателями.</a:t>
            </a:r>
          </a:p>
          <a:p>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4" name="Содержимое 3" descr="Risunok-4.jpg"/>
          <p:cNvPicPr>
            <a:picLocks noGrp="1" noChangeAspect="1"/>
          </p:cNvPicPr>
          <p:nvPr>
            <p:ph idx="1"/>
          </p:nvPr>
        </p:nvPicPr>
        <p:blipFill>
          <a:blip r:embed="rId2" cstate="print"/>
          <a:stretch>
            <a:fillRect/>
          </a:stretch>
        </p:blipFill>
        <p:spPr>
          <a:xfrm>
            <a:off x="395536" y="260648"/>
            <a:ext cx="8748464" cy="6597352"/>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Углы">
  <a:themeElements>
    <a:clrScheme name="Углы">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Углы">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Углы">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292</TotalTime>
  <Words>2333</Words>
  <Application>Microsoft Office PowerPoint</Application>
  <PresentationFormat>Экран (4:3)</PresentationFormat>
  <Paragraphs>285</Paragraphs>
  <Slides>39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39</vt:i4>
      </vt:variant>
    </vt:vector>
  </HeadingPairs>
  <TitlesOfParts>
    <vt:vector size="46" baseType="lpstr">
      <vt:lpstr>Arial</vt:lpstr>
      <vt:lpstr>Cuprum</vt:lpstr>
      <vt:lpstr>Franklin Gothic Book</vt:lpstr>
      <vt:lpstr>Franklin Gothic Medium</vt:lpstr>
      <vt:lpstr>Times New Roman</vt:lpstr>
      <vt:lpstr>Wingdings</vt:lpstr>
      <vt:lpstr>Углы</vt:lpstr>
      <vt:lpstr>Семеноведение как наука. </vt:lpstr>
      <vt:lpstr>Презентация PowerPoint</vt:lpstr>
      <vt:lpstr>-</vt:lpstr>
      <vt:lpstr>   Литература Гриценко В.В.;КалошинаЗ.М. Семеноведение полевых культур.М.Колос, 1984  Нургалиев А.Н., Сорокина Т.А., Аринов К.К., Искаков М.А. Вопросы семеноведения зерновых культур в Северном Казахстане (учебное пособие). Целиноград, 1984 г.  </vt:lpstr>
      <vt:lpstr>Семеноведение</vt:lpstr>
      <vt:lpstr>Презентация PowerPoint</vt:lpstr>
      <vt:lpstr>Презентация PowerPoint</vt:lpstr>
      <vt:lpstr>-</vt:lpstr>
      <vt:lpstr>.</vt:lpstr>
      <vt:lpstr>.</vt:lpstr>
      <vt:lpstr>История развитие семеноведения.</vt:lpstr>
      <vt:lpstr>Связь дисциплины с другими науками</vt:lpstr>
      <vt:lpstr>Презентация PowerPoint</vt:lpstr>
      <vt:lpstr>Презентация PowerPoint</vt:lpstr>
      <vt:lpstr>Презентация PowerPoint</vt:lpstr>
      <vt:lpstr>.</vt:lpstr>
      <vt:lpstr>Требования к качеству семян.</vt:lpstr>
      <vt:lpstr>1.По сортовым качествам</vt:lpstr>
      <vt:lpstr>Презентация PowerPoint</vt:lpstr>
      <vt:lpstr>Презентация PowerPoint</vt:lpstr>
      <vt:lpstr>Презентация PowerPoint</vt:lpstr>
      <vt:lpstr>Посевные качества</vt:lpstr>
      <vt:lpstr>Презентация PowerPoint</vt:lpstr>
      <vt:lpstr>Презентация PowerPoint</vt:lpstr>
      <vt:lpstr>Презентация PowerPoint</vt:lpstr>
      <vt:lpstr>Презентация PowerPoint</vt:lpstr>
      <vt:lpstr>Под урожайными свойствами</vt:lpstr>
      <vt:lpstr>.</vt:lpstr>
      <vt:lpstr>.</vt:lpstr>
      <vt:lpstr>Презентация PowerPoint</vt:lpstr>
      <vt:lpstr>.</vt:lpstr>
      <vt:lpstr>.</vt:lpstr>
      <vt:lpstr>.</vt:lpstr>
      <vt:lpstr>.</vt:lpstr>
      <vt:lpstr>.</vt:lpstr>
      <vt:lpstr>.</vt:lpstr>
      <vt:lpstr>.</vt:lpstr>
      <vt:lpstr>.</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auzhanovam@bk.ru</cp:lastModifiedBy>
  <cp:revision>18</cp:revision>
  <dcterms:created xsi:type="dcterms:W3CDTF">2017-01-08T16:37:31Z</dcterms:created>
  <dcterms:modified xsi:type="dcterms:W3CDTF">2024-09-13T07:20:33Z</dcterms:modified>
</cp:coreProperties>
</file>