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276" r:id="rId2"/>
    <p:sldId id="311" r:id="rId3"/>
    <p:sldId id="256" r:id="rId4"/>
    <p:sldId id="287" r:id="rId5"/>
    <p:sldId id="257" r:id="rId6"/>
    <p:sldId id="288" r:id="rId7"/>
    <p:sldId id="297" r:id="rId8"/>
    <p:sldId id="296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258" r:id="rId23"/>
    <p:sldId id="259" r:id="rId24"/>
    <p:sldId id="260" r:id="rId25"/>
    <p:sldId id="263" r:id="rId26"/>
    <p:sldId id="264" r:id="rId27"/>
    <p:sldId id="265" r:id="rId28"/>
    <p:sldId id="295" r:id="rId29"/>
    <p:sldId id="266" r:id="rId30"/>
    <p:sldId id="267" r:id="rId31"/>
    <p:sldId id="268" r:id="rId32"/>
    <p:sldId id="269" r:id="rId33"/>
    <p:sldId id="270" r:id="rId34"/>
    <p:sldId id="271" r:id="rId35"/>
    <p:sldId id="289" r:id="rId36"/>
    <p:sldId id="272" r:id="rId37"/>
    <p:sldId id="294" r:id="rId38"/>
    <p:sldId id="274" r:id="rId39"/>
    <p:sldId id="273" r:id="rId40"/>
    <p:sldId id="275" r:id="rId41"/>
    <p:sldId id="277" r:id="rId42"/>
    <p:sldId id="278" r:id="rId43"/>
    <p:sldId id="279" r:id="rId44"/>
    <p:sldId id="280" r:id="rId45"/>
    <p:sldId id="281" r:id="rId46"/>
    <p:sldId id="282" r:id="rId47"/>
    <p:sldId id="290" r:id="rId48"/>
    <p:sldId id="283" r:id="rId49"/>
    <p:sldId id="291" r:id="rId50"/>
    <p:sldId id="292" r:id="rId51"/>
    <p:sldId id="284" r:id="rId52"/>
    <p:sldId id="293" r:id="rId53"/>
    <p:sldId id="285" r:id="rId54"/>
    <p:sldId id="286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82" autoAdjust="0"/>
    <p:restoredTop sz="94624" autoAdjust="0"/>
  </p:normalViewPr>
  <p:slideViewPr>
    <p:cSldViewPr>
      <p:cViewPr>
        <p:scale>
          <a:sx n="60" d="100"/>
          <a:sy n="60" d="100"/>
        </p:scale>
        <p:origin x="1776" y="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12.12.2023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 spd="med">
    <p:checker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zakon.kz/Document/?doc_id=34020401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adilet.zan.kz/rus/docs/V1500011839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-195952"/>
            <a:ext cx="864096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Способы хранения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901700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Классификация способов хранения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901700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Требования, предъявляемые к зернохранилищам и их характеристика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901700" algn="l"/>
              </a:tabLst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приема, размещения зерна  для хранения. Показатели и периодичность наблюдений. Учет зерна при хранении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Литература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Трисвятский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Л.А.  и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Хранение и технология с/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продуктов. М. Колос, 1983,1991.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Мусынов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К.М., Гордеева Е.А. Технология хранения и переработки продукции растениеводства, Астана, 2007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Трисвятский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Л.А. Хранение зерна. – М.: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Агропромиздат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1986.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Трисвятский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Л.А., Мельник Б.Е. Технология приема, обработки, хранения зерна и продуктов его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переработки.-М.:Колос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1983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C7520-5955-4A85-8B8C-69F80BFA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EF783B-1448-42E8-B006-41C63FCA8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009531"/>
          </a:xfrm>
        </p:spPr>
        <p:txBody>
          <a:bodyPr/>
          <a:lstStyle/>
          <a:p>
            <a:r>
              <a:rPr lang="ru-RU" dirty="0"/>
              <a:t>Уборочная площадь 5,3 </a:t>
            </a:r>
            <a:r>
              <a:rPr lang="ru-RU" dirty="0" err="1"/>
              <a:t>млн.га</a:t>
            </a:r>
            <a:r>
              <a:rPr lang="ru-RU" dirty="0"/>
              <a:t>. В том числе 4,9 млн. зерновые.186 ,7 </a:t>
            </a:r>
            <a:r>
              <a:rPr lang="ru-RU" dirty="0" err="1"/>
              <a:t>тыс</a:t>
            </a:r>
            <a:r>
              <a:rPr lang="ru-RU" dirty="0"/>
              <a:t> га масличные  223 ,4 кормовые,15.2 </a:t>
            </a:r>
            <a:r>
              <a:rPr lang="ru-RU" dirty="0" err="1"/>
              <a:t>тыс</a:t>
            </a:r>
            <a:r>
              <a:rPr lang="ru-RU" dirty="0"/>
              <a:t> овощи и картофель.</a:t>
            </a:r>
          </a:p>
          <a:p>
            <a:r>
              <a:rPr lang="ru-RU" dirty="0"/>
              <a:t>Намолочено 3 млн. урожайность 6,4 </a:t>
            </a:r>
            <a:r>
              <a:rPr lang="ru-RU" dirty="0" err="1"/>
              <a:t>гаВ</a:t>
            </a:r>
            <a:r>
              <a:rPr lang="ru-RU" dirty="0"/>
              <a:t> 2023 году в 70 хлебоприемных предприятиях </a:t>
            </a:r>
            <a:r>
              <a:rPr lang="ru-RU" dirty="0" err="1"/>
              <a:t>Акмолиской</a:t>
            </a:r>
            <a:r>
              <a:rPr lang="ru-RU" dirty="0"/>
              <a:t> области принято 2млн тонн зерна, из которых  495 </a:t>
            </a:r>
            <a:r>
              <a:rPr lang="ru-RU" dirty="0" err="1"/>
              <a:t>тыс</a:t>
            </a:r>
            <a:r>
              <a:rPr lang="ru-RU" dirty="0"/>
              <a:t> -3 классом.842,5 </a:t>
            </a:r>
            <a:r>
              <a:rPr lang="ru-RU" dirty="0" err="1"/>
              <a:t>тыс</a:t>
            </a:r>
            <a:r>
              <a:rPr lang="ru-RU" dirty="0"/>
              <a:t> тонн </a:t>
            </a:r>
            <a:r>
              <a:rPr lang="ru-RU" dirty="0" err="1"/>
              <a:t>некласное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31110957"/>
      </p:ext>
    </p:extLst>
  </p:cSld>
  <p:clrMapOvr>
    <a:masterClrMapping/>
  </p:clrMapOvr>
  <p:transition spd="med"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51520" y="346020"/>
            <a:ext cx="864096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Классификация способов хранения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сезонности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Временное  хранение по продолжительности исчисляется от нескольких суток до нескольких месяцев ( на токах или открытых площадках в бунтах). 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Длительное хранение продолжается от нескольких месяцев до нескольких лет( специальные хранилища).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зависимости от размещения при хранении в хранилищах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Хранение в таре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Хранения без тары(насыпью)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закромное( в закромах малой вместимости, в бункерах и силосах ,т.е. зернохранилище, у которого высота более чем в 1,5 раза превышает его поперечный размер. ) 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напольное (в наземных хранилищах с полным или ограниченным доступом воздуха</a:t>
            </a:r>
            <a:endParaRPr kumimoji="0" lang="ru-RU" sz="3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36724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u="sng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Хранение насыпью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основной способ хранения. Преимущества способа: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Полнее используется площадь и вместимость хранилищ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Больше возможностей для механического перемещения зерна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3.Облегчается борьба с вредителями хлебных запасов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4.Удобнее организовывать наблюдение  за показателями качества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5.Отпадают дополнительные расходы на тару и перекладывание продуктов</a:t>
            </a:r>
          </a:p>
        </p:txBody>
      </p:sp>
      <p:pic>
        <p:nvPicPr>
          <p:cNvPr id="45058" name="Picture 2" descr="http://www.new-market.su/jpg/21naves_zernoskl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60648"/>
            <a:ext cx="5000625" cy="2905125"/>
          </a:xfrm>
          <a:prstGeom prst="rect">
            <a:avLst/>
          </a:prstGeom>
          <a:noFill/>
        </p:spPr>
      </p:pic>
      <p:pic>
        <p:nvPicPr>
          <p:cNvPr id="45060" name="Picture 4" descr="http://cdn14.img22.ria.ru/images/48864/30/4886430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429000"/>
            <a:ext cx="5333781" cy="32385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-642356"/>
            <a:ext cx="9289032" cy="40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sng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Хранение в таре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используют для:</a:t>
            </a:r>
            <a:endParaRPr kumimoji="0" lang="ru-RU" sz="11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1.Элитных семян и семян первой репродукции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2.Семена с хрупкой оболочкой (арахис ) или легко раскалывающиеся при пересыпании (бобовые)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3.Семена, содержащие эфирные масла (кориандр, фенхель, тмин) и мелкосеменные культуры (мак, табак и </a:t>
            </a:r>
            <a:r>
              <a:rPr kumimoji="0" lang="ru-RU" sz="2800" b="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др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Калиброванные и протравленные семена кукурузы (обработанные на спец.заводах)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omp\Pictures\Семена_готовые_к_реализации_1a8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8640959" cy="37170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35283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Хранение в бунтах.</a:t>
            </a:r>
            <a:r>
              <a:rPr lang="ru-RU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Бунтами называют партии зерна, уложенные по определенным правилам вне хранилищ (под открытым небом) , в насыпи и реже таре. Насыпи придается форма конуса, пирамиды, усеченной пирамиды, трехгранной призмы или другой конфигурации, дающей возможность легчен укрыть бунт и обеспечить сток атмосферных осадков. Хранят только продовольственное и кормовое зерно.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http://stylepolymer.ru.host1509055.serv65.hostland.pro/pict/behlen/behlen-10-b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780928"/>
            <a:ext cx="5085607" cy="3816424"/>
          </a:xfrm>
          <a:prstGeom prst="rect">
            <a:avLst/>
          </a:prstGeom>
          <a:noFill/>
        </p:spPr>
      </p:pic>
      <p:pic>
        <p:nvPicPr>
          <p:cNvPr id="4" name="Picture 3" descr="http://gengruz.com/uploads/posts/2013-06/1370961257_hranenie-zernovyh-v-punktah-perevalki.jpg"/>
          <p:cNvPicPr>
            <a:picLocks noChangeAspect="1" noChangeArrowheads="1"/>
          </p:cNvPicPr>
          <p:nvPr/>
        </p:nvPicPr>
        <p:blipFill>
          <a:blip r:embed="rId3" cstate="print"/>
          <a:srcRect t="28235" r="1429"/>
          <a:stretch>
            <a:fillRect/>
          </a:stretch>
        </p:blipFill>
        <p:spPr bwMode="auto">
          <a:xfrm>
            <a:off x="3923928" y="260648"/>
            <a:ext cx="4968552" cy="25622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mp\Pictures\pic0003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77800"/>
            <a:ext cx="8128000" cy="6502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www.belpg.com/uploads/%D0%B7%D0%B0%D0%B3%D1%80_1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640960" cy="62976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/>
              <a:t>Приказ Министра сельского хозяйства Республики Казахстан от 26 июня 2015 года № 4-1/573</a:t>
            </a:r>
            <a:br>
              <a:rPr lang="ru-RU" sz="2800" b="1" dirty="0"/>
            </a:br>
            <a:r>
              <a:rPr lang="ru-RU" sz="2800" b="1" dirty="0"/>
              <a:t>Об утверждении Правил хранения зерна</a:t>
            </a:r>
            <a:endParaRPr lang="ru-RU" sz="2800" dirty="0"/>
          </a:p>
          <a:p>
            <a:pPr fontAlgn="base"/>
            <a:r>
              <a:rPr lang="ru-RU" sz="2800" i="1" dirty="0"/>
              <a:t>(с </a:t>
            </a:r>
            <a:r>
              <a:rPr lang="ru-RU" sz="2800" i="1" u="sng" dirty="0">
                <a:hlinkClick r:id="rId2"/>
              </a:rPr>
              <a:t>изменениями и дополнениями</a:t>
            </a:r>
            <a:r>
              <a:rPr lang="ru-RU" sz="2800" i="1" dirty="0"/>
              <a:t> по состоянию на 30.05.2019 г.)</a:t>
            </a:r>
            <a:endParaRPr lang="ru-RU" sz="2800" dirty="0"/>
          </a:p>
        </p:txBody>
      </p:sp>
    </p:spTree>
  </p:cSld>
  <p:clrMapOvr>
    <a:masterClrMapping/>
  </p:clrMapOvr>
  <p:transition spd="med">
    <p:check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964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 </a:t>
            </a:r>
            <a:r>
              <a:rPr lang="ru-RU" sz="2800" dirty="0"/>
              <a:t>До начала приемки зерна технологические линии зернохранилища (элеватора, хлебоприемного пункта) должны быть приведены в исправное состояние, очищены от вредителей хлебных запасов, в том числе карантинных, и подготовлены к работе:</a:t>
            </a:r>
          </a:p>
          <a:p>
            <a:pPr fontAlgn="base"/>
            <a:r>
              <a:rPr lang="ru-RU" sz="2800" dirty="0"/>
              <a:t>1) производственно-технологическая лаборатория (далее - ПТЛ) - обеспечена надлежащими приборами, лабораторным оборудованием и обслуживающим персоналом для отбора проб и проведения анализов зерна;</a:t>
            </a:r>
          </a:p>
          <a:p>
            <a:pPr fontAlgn="base"/>
            <a:r>
              <a:rPr lang="ru-RU" sz="2800" dirty="0"/>
              <a:t>2) весовое оборудование и </a:t>
            </a:r>
            <a:r>
              <a:rPr lang="ru-RU" sz="2800" dirty="0" err="1"/>
              <a:t>весоизмерительные</a:t>
            </a:r>
            <a:r>
              <a:rPr lang="ru-RU" sz="2800" dirty="0"/>
              <a:t> приборы - проверены (иметь клеймо или документ, подтверждающий факт проверки);</a:t>
            </a:r>
          </a:p>
        </p:txBody>
      </p:sp>
    </p:spTree>
  </p:cSld>
  <p:clrMapOvr>
    <a:masterClrMapping/>
  </p:clrMapOvr>
  <p:transition spd="med">
    <p:check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/>
              <a:t>Глава 2. Порядок приемки и взвешивания зерна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7. Формирование однородных партий зерна и его размещение осуществляется в соответствии с национальными и (или) межгосударственными стандартами (далее – стандарты).</a:t>
            </a:r>
          </a:p>
        </p:txBody>
      </p:sp>
    </p:spTree>
  </p:cSld>
  <p:clrMapOvr>
    <a:masterClrMapping/>
  </p:clrMapOvr>
  <p:transition spd="med">
    <p:check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8. При формировании партий зерна (кроме риса, рапса, подсолнечника, кукурузы, проса и сои) по состояниям влажности и сорной примеси до обработки допускается размещать: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91264" cy="4353347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/>
              <a:t>по влажности:</a:t>
            </a:r>
          </a:p>
          <a:p>
            <a:pPr marL="514350" indent="-514350">
              <a:buNone/>
            </a:pPr>
            <a:r>
              <a:rPr lang="ru-RU" dirty="0"/>
              <a:t>сухое и средней сухости – вместе;</a:t>
            </a:r>
          </a:p>
          <a:p>
            <a:r>
              <a:rPr lang="ru-RU" dirty="0"/>
              <a:t> влажное;</a:t>
            </a:r>
          </a:p>
          <a:p>
            <a:r>
              <a:rPr lang="ru-RU" dirty="0"/>
              <a:t> сырое до 22 %, при применении показателя "расчетная натура" – до 23 %;</a:t>
            </a:r>
          </a:p>
          <a:p>
            <a:r>
              <a:rPr lang="ru-RU" dirty="0"/>
              <a:t> сырое свыше 22 % с интервалом в 6 %, для кукурузы в зерне – 5 %;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dirty="0"/>
              <a:t>2) по сорной примеси: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r>
              <a:rPr lang="ru-RU" dirty="0"/>
              <a:t>      чистое и средней чистоты;</a:t>
            </a:r>
          </a:p>
          <a:p>
            <a:r>
              <a:rPr lang="ru-RU" dirty="0"/>
              <a:t>      сорное до ограничительных норм согласно стандарту;</a:t>
            </a:r>
          </a:p>
          <a:p>
            <a:r>
              <a:rPr lang="ru-RU" dirty="0"/>
              <a:t>      сорное свыше ограничительных норм согласно стандарту. </a:t>
            </a:r>
          </a:p>
          <a:p>
            <a:r>
              <a:rPr lang="ru-RU" dirty="0"/>
              <a:t>(Приложение 2)</a:t>
            </a:r>
          </a:p>
        </p:txBody>
      </p:sp>
    </p:spTree>
  </p:cSld>
  <p:clrMapOvr>
    <a:masterClrMapping/>
  </p:clrMapOvr>
  <p:transition spd="med">
    <p:check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04664"/>
          </a:xfrm>
        </p:spPr>
        <p:txBody>
          <a:bodyPr/>
          <a:lstStyle/>
          <a:p>
            <a:r>
              <a:rPr lang="ru-RU" sz="2400" dirty="0"/>
              <a:t>9. Характеристика состояния зерновых, зернобобовых и масличных культур по влажности, сорной и зерновой примеси приведена в </a:t>
            </a:r>
            <a:r>
              <a:rPr lang="ru-RU" sz="2400" dirty="0">
                <a:hlinkClick r:id="rId2"/>
              </a:rPr>
              <a:t>приложении 3</a:t>
            </a:r>
            <a:r>
              <a:rPr lang="ru-RU" sz="2400" dirty="0"/>
              <a:t> к настоящим </a:t>
            </a:r>
            <a:r>
              <a:rPr lang="ru-RU" sz="2400" dirty="0" err="1"/>
              <a:t>Правилам.Приложение</a:t>
            </a:r>
            <a:r>
              <a:rPr lang="ru-RU" sz="2400" dirty="0"/>
              <a:t> 3.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577685"/>
          <a:ext cx="9144000" cy="6235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5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0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7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06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влажности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3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сухое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средней сухости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влажное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сырое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56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Пшеница яровая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14 до 15,5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15,5 до 17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356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Рожь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14 до 15,5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15,5 до 17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356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Ячмень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14 до 15,5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15,5 до 17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17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56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Овес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14 до 15,5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15,5 до 17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17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5878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Семя льняное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8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8 до 10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10 до 13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5082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Рапс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8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8 до 10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10 до 12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heck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423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1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32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316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748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spc="5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2000" b="1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 сорной примеси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 hMerge="1">
                  <a:txBody>
                    <a:bodyPr/>
                    <a:lstStyle/>
                    <a:p>
                      <a:pPr fontAlgn="base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5" marR="42545" marT="25400" marB="25400"/>
                </a:tc>
                <a:tc hMerge="1">
                  <a:txBody>
                    <a:bodyPr/>
                    <a:lstStyle/>
                    <a:p>
                      <a:pPr fontAlgn="base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545" marR="42545" marT="25400" marB="25400"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5" dirty="0">
                          <a:solidFill>
                            <a:srgbClr val="000000"/>
                          </a:solidFill>
                          <a:latin typeface="Courier New"/>
                          <a:ea typeface="Times New Roman"/>
                          <a:cs typeface="Times New Roman"/>
                        </a:rPr>
                        <a:t>По зерновой (масличной) примеси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4028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Пшеница яровая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 до 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 до 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Рожь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 до 2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 до 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11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Ячмень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 до 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 до 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442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Овес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 до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 до 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4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8768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Семя льняное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2 до 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4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3 до 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4427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Рапс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1 до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 3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3 до 5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spc="5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Свыше 5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545" marR="42545" marT="25400" marB="25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heck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ru-RU" sz="2800" dirty="0"/>
              <a:t>12. Зерно, принимаемое по особо учитываемым признакам – морозобойное, головневое, </a:t>
            </a:r>
            <a:r>
              <a:rPr lang="ru-RU" sz="2800" dirty="0" err="1"/>
              <a:t>фузариозное</a:t>
            </a:r>
            <a:r>
              <a:rPr lang="ru-RU" sz="2800" dirty="0"/>
              <a:t>, поврежденное клопом-черепашкой, зараженное клещами, с несвойственным ему запахом, с наличием проросших зерен (свыше 5 %), а также засоренное вредными (головня, спорынья, горчак ползучий, софора </a:t>
            </a:r>
            <a:r>
              <a:rPr lang="ru-RU" sz="2800" dirty="0" err="1"/>
              <a:t>лисохвостная</a:t>
            </a:r>
            <a:r>
              <a:rPr lang="ru-RU" sz="2800" dirty="0"/>
              <a:t>, вязель разноцветный и другие) и трудноотделимыми примесями (овсюг, татарская гречиха, костер, галька и другие), с содержанием остаточных количеств пестицидов свыше допустимых норм – размещается и обрабатывается отдельно.</a:t>
            </a:r>
          </a:p>
        </p:txBody>
      </p:sp>
    </p:spTree>
  </p:cSld>
  <p:clrMapOvr>
    <a:masterClrMapping/>
  </p:clrMapOvr>
  <p:transition spd="med">
    <p:check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13. Зерно, засоренное примесями, придающими ему несвойственный запах (полынь, чеснок, кориандр, донник, головня и другие), а также зараженное вредителями хлебных запасов, в том числе карантинными, размещается и обрабатывается раздельно.</a:t>
            </a:r>
          </a:p>
        </p:txBody>
      </p:sp>
    </p:spTree>
  </p:cSld>
  <p:clrMapOvr>
    <a:masterClrMapping/>
  </p:clrMapOvr>
  <p:transition spd="med">
    <p:check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14. Партии пшеницы с числом падения ниже ограничительных норм согласно стандарту, партии ячменя, ржи, овса и проса с содержанием проросших зерен свыше ограничительных норм согласно стандарту, во влажном и сыром состояниях принимаются и обрабатываются раздельно.</a:t>
            </a:r>
          </a:p>
        </p:txBody>
      </p:sp>
    </p:spTree>
  </p:cSld>
  <p:clrMapOvr>
    <a:masterClrMapping/>
  </p:clrMapOvr>
  <p:transition spd="med">
    <p:check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ru-RU" dirty="0"/>
              <a:t>15. Не допускается объединение партий зерна урожая текущего года с зерном урожая прошлых лет, подвергавшегося фумигации, а также </a:t>
            </a:r>
            <a:r>
              <a:rPr lang="ru-RU" dirty="0" err="1"/>
              <a:t>самосогревавшегося</a:t>
            </a:r>
            <a:r>
              <a:rPr lang="ru-RU" dirty="0"/>
              <a:t> – с зерном в нормальном (здоровом) состоянии.</a:t>
            </a:r>
          </a:p>
          <a:p>
            <a:r>
              <a:rPr lang="ru-RU" dirty="0"/>
              <a:t>      16. Свежеубранное, влажное и сырое зерно до сушки размещается в местах хранения, оборудованных установками активного вентилирования.</a:t>
            </a:r>
          </a:p>
        </p:txBody>
      </p:sp>
    </p:spTree>
  </p:cSld>
  <p:clrMapOvr>
    <a:masterClrMapping/>
  </p:clrMapOvr>
  <p:transition spd="med">
    <p:check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19. Склады, предназначенные для хранения рапса, должны быть тщательно </a:t>
            </a:r>
            <a:r>
              <a:rPr lang="ru-RU" dirty="0" err="1"/>
              <a:t>загерметизированы</a:t>
            </a:r>
            <a:r>
              <a:rPr lang="ru-RU" dirty="0"/>
              <a:t>, все отверстия в дверных проемах – заделаны, места примыкания вентиляционных клапанов к полу – закрыты полосками из решетного полотна с отверстиями диаметром 0,8-1,0 миллиметра (далее – мм).</a:t>
            </a:r>
          </a:p>
        </p:txBody>
      </p:sp>
    </p:spTree>
  </p:cSld>
  <p:clrMapOvr>
    <a:masterClrMapping/>
  </p:clrMapOvr>
  <p:transition spd="med">
    <p:check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ru-RU" dirty="0"/>
              <a:t>79. Предельно допустимые сроки хранения зерна:</a:t>
            </a:r>
          </a:p>
          <a:p>
            <a:r>
              <a:rPr lang="ru-RU" dirty="0"/>
              <a:t>      1) для пшеницы и ржи - 4 года;</a:t>
            </a:r>
          </a:p>
          <a:p>
            <a:r>
              <a:rPr lang="ru-RU" dirty="0"/>
              <a:t>      2) для овса, гречихи, ячменя - 3 года;</a:t>
            </a:r>
          </a:p>
          <a:p>
            <a:r>
              <a:rPr lang="ru-RU" dirty="0"/>
              <a:t>      3) для риса необрушенного, фасоли, гороха, кукурузы в зерне (включая срок хранения в початках) - 2 года;</a:t>
            </a:r>
          </a:p>
          <a:p>
            <a:r>
              <a:rPr lang="ru-RU" dirty="0"/>
              <a:t>      4) для проса, сои и кукурузы в початках - 1 год.</a:t>
            </a:r>
          </a:p>
        </p:txBody>
      </p:sp>
    </p:spTree>
  </p:cSld>
  <p:clrMapOvr>
    <a:masterClrMapping/>
  </p:clrMapOvr>
  <p:transition spd="med">
    <p:check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49694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Характеристика хлебоприемных предприятий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best.kp.ru/stavropol/ipatov-r-n/images/3f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136904" cy="56373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066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хлебоприемные предприятия, которые являются технической базой системы государственного централизованного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хлебооборота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возложены следующие основные обязанности: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принимать зерно в зависимости от района выращивания в течение 15...30 дней;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обрабатывать зерно   (очищать, сушить, вентилировать и др.);   на послеуборочную обработку зерна приходится более 30% всех трудовых затрат при возделывании зерновых;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длительно хранить зерно (в зависимости от качества и его назначения);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принимать от семеноводческих хозяйств сортовое семенное зерно, семена трав, гибридные и сортовые семена кукурузы, обрабатывать их, хранить, снабжать ими хозяйства;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транспортировать зерно в районы потребления и экспорта;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обеспечивать зерном необходимого качества перерабатывающие предприятия (мукомольные, крупяные и др.);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снабжать (обеспечивать) население страны продуктами переработки зерна; в настоящее время из централизованных фондов снабжается более 90% населения страны;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хранить государственные запасы на случай неурожая, стихийных бедствий и др.</a:t>
            </a:r>
          </a:p>
        </p:txBody>
      </p:sp>
    </p:spTree>
  </p:cSld>
  <p:clrMapOvr>
    <a:masterClrMapping/>
  </p:clrMapOvr>
  <p:transition spd="med">
    <p:check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Зернохранилища и зерносушилки являются основными как при развитии технической базы хлебоприемных предприятий, так и при распределении выделенных лимитов капитальных вложений. Зернохранилищами располагают не только хлебоприемные, но и зерно перерабатывающие предприятия. Это элеваторы, зерновые склады, металлические силосы, более 95% которых оснащены средствами стационарной механизации.</a:t>
            </a:r>
          </a:p>
        </p:txBody>
      </p:sp>
      <p:pic>
        <p:nvPicPr>
          <p:cNvPr id="17412" name="Picture 4" descr="http://evende.ua/upload/resize_cache/iblock/79b/728_528_14535548d7dc7777ce457d9d832be9adf/79b9e6ca79840cc2f77f5c0fdeeb501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8374360" cy="44796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 системе хлебопродуктов имеются следующие предприятия, которые принимают, обрабатывают, хранят и отгружают зерно:</a:t>
            </a:r>
          </a:p>
          <a:p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Элеваторы - это предприятия для хранения и обработки зерна,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на которых основными производственными объектами являются зерновые элеваторы.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Хлебоприемные предприятия, на которых вся или основная часть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вместимости состоит из зерновых складов.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Реализационные базы — предприятия для снабжения мукой и крупой близлежащих потребителей.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Кукурузо-обрабатывающие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  заводы для подготовки гибридных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и сортовых семян кукурузы.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Мукомольные заводы - предприятия для производства муки.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Крупяные заводы — предприятия для производства крупы.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Комбикормовые заводы - предприятия, предназначенные для производства комбикормов и белково-витаминных добавок.</a:t>
            </a:r>
          </a:p>
        </p:txBody>
      </p:sp>
    </p:spTree>
  </p:cSld>
  <p:clrMapOvr>
    <a:masterClrMapping/>
  </p:clrMapOvr>
  <p:transition spd="med">
    <p:check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мукомольных, крупяных и комбикормовых заводах основными производственными объектами являются элеватор, перерабатывающий цех и цех (склад) готовой продукции.</a:t>
            </a:r>
          </a:p>
        </p:txBody>
      </p:sp>
      <p:pic>
        <p:nvPicPr>
          <p:cNvPr id="13314" name="Picture 2" descr="http://tpm-group.ru/upload/medialibrary/424/6-4-1320x6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062" y="1412777"/>
            <a:ext cx="8599813" cy="41044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5689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Комбинаты хлебопродуктов.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качестве основных производственных объектов имеют элеваторы и зерновые склады, мукомольные, комбикормовые или крупяные заводы, цехи (склады) готовой продукции.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зависимости от расположения хлебоприемных предприятий (элеваторов) они могут быть линейными (на линиях железных дорог), пристанскими (на речных пристанях), глубинными (расположенными вдали от железных дорог и пристаней).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характеру работы хлебоприемные предприятия (элеваторы) можно разделить на: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заготовительные, основное назначение которых производить приемку зерна от сельскохозяйственных предприятий по заготовкам, формировать однородные партии, обрабатывать, хранить и отгружать по назначению;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перевалочные, основное назначение которых производить приемку и перевалку зерна с одного вида транспорта на другой (с воды на железную дорогу или наоборот, с железной дороги узкой колеи на железную дорогу обычной колеи). На этих предприятиях зерно обрабатывают и хранят;</a:t>
            </a:r>
          </a:p>
        </p:txBody>
      </p:sp>
    </p:spTree>
  </p:cSld>
  <p:clrMapOvr>
    <a:masterClrMapping/>
  </p:clrMapOvr>
  <p:transition spd="med">
    <p:check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1"/>
            <a:ext cx="88924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   базисные, основное назначение которых - хранение крупных партий зерна. На этих предприятиях, помимо приемки и отгрузки, применяют очистку и сушку зерна. Базисные предприятия в ряде случаев выполняют функции заготовительных предприятий (элеваторов); 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портовые, основное назначение которых - приемка с железнодорожного транспорта крупных партий зерна и отгрузка его на морские суда. Обработка зерна осуществляется в основном до необходимых кондиций;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производственные, основное назначение - приемка зерна, обработка его до кондиций, требуемых для переработки и хранения определенных оперативных запасов зерна;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хлебные базы, основное назначение которых - приемка зерна, обработка и длительное его хранение.</a:t>
            </a:r>
          </a:p>
        </p:txBody>
      </p:sp>
    </p:spTree>
  </p:cSld>
  <p:clrMapOvr>
    <a:masterClrMapping/>
  </p:clrMapOvr>
  <p:transition spd="med">
    <p:check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Основной потребитель зерна — мукомольно-крупяная и комбикормовая промышленность, которая перерабатывает в муку, крупу и комбикорма более 80% всего товарного зерна. В качестве сырья зерно используют также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крахмало-паточной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спиртовой и пивоваренной и других отраслях промышленности, где в качестве основных производственных сооружений имеются зернохранилища, оснащенные необходимым технологическим и транспортным оборудованием.</a:t>
            </a:r>
          </a:p>
        </p:txBody>
      </p:sp>
      <p:pic>
        <p:nvPicPr>
          <p:cNvPr id="11266" name="Picture 2" descr="http://i.haqqin.az/70200_sr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988840"/>
            <a:ext cx="4455054" cy="2952327"/>
          </a:xfrm>
          <a:prstGeom prst="rect">
            <a:avLst/>
          </a:prstGeom>
          <a:noFill/>
        </p:spPr>
      </p:pic>
      <p:pic>
        <p:nvPicPr>
          <p:cNvPr id="11268" name="Picture 4" descr="http://www.simo.com.ua/upload/thumbs/examples/293_220_9dd2b782141b31ed0574dadeea10724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12976"/>
            <a:ext cx="4411470" cy="33123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365547" y="186408"/>
            <a:ext cx="64129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Склады для зерна и зерновых продуктов </a:t>
            </a:r>
            <a:endParaRPr kumimoji="0" lang="ru-RU" sz="3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20688"/>
            <a:ext cx="84969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Зерновые склады — это в основном специализированные хранилища, они не универсальны, как обычные промышленные склады. Большие поступления зерна и сезонность работы по приемке и обработке неизбежно связаны с механизацией технологических и транспортных операций, которая удорожает строительство, но вместе с тем удешевляет эксплуатацию.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Сезонность зернового производства вызывает необходимость иметь зернохранилища большой вместимости и загрузки их в короткий промежуток времени. Разгружают зернохранилища более равномерно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течение всего года.</a:t>
            </a:r>
          </a:p>
        </p:txBody>
      </p:sp>
      <p:pic>
        <p:nvPicPr>
          <p:cNvPr id="10243" name="Picture 3" descr="http://im1.kommersant.ru/Issues.photo/SF/2008/032/KMO_086671_00191_1_t2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429000"/>
            <a:ext cx="4876800" cy="32480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-337779"/>
            <a:ext cx="914400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Классификация зернохранилищ </a:t>
            </a:r>
            <a:endParaRPr kumimoji="0" lang="ru-RU" sz="16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4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Зернохранилища можно классифицировать по ряду показателей, характеризующих способ хранения, степень механизации, расположение, материал, который использовали при строительстве, продолжительность хранения и др.</a:t>
            </a:r>
            <a:endParaRPr kumimoji="0" lang="ru-RU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Зерно можно хранить как в таре, так и без нее, т.е. насыпью. Последнее, в свою очередь, подразделяют на 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напольное, 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складское закромное </a:t>
            </a:r>
            <a:endParaRPr lang="ru-RU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силосное хранение. 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Зерно в таре в настоящее время не хранят, кроме семенного отдельных культур.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напольного хранения используют временные хранилища, т.е. бунты на открытых площадках, склады напольного хранения (с горизонтальными или наклонными полами), оборудованные передвижной или стационарной механизацией. Напольное хранение может быть и в многоэтажных складах.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нашей стране напольное хранение достаточно широко распространено. К недостатку этого способа следует отнести то, что такое хранение ограничено высотой насыпи зерна (5,0-5,5 м) и при больших объемах его поступления требует значительных площадей и, следовательно, сравнительно больших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капиталовложений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>
    <p:check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3529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Наиболее прогрессивный способ хранения зерна - силосный, который занимает особое место в элеваторной промышленности. Под силосом понимают такое зернохранилище, у которого высота более чем в 1,5 раза превышает его поперечный размер. Силосное хранение обеспечивает 100 %-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ную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механизацию и наименьший уровень издержек на 1 т грузооборота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8196" name="Picture 4" descr="http://www.selmashservis.ru/bitrix/templates/selmash_template/img/silosi/conus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88840"/>
            <a:ext cx="5433120" cy="3883832"/>
          </a:xfrm>
          <a:prstGeom prst="rect">
            <a:avLst/>
          </a:prstGeom>
          <a:noFill/>
        </p:spPr>
      </p:pic>
      <p:pic>
        <p:nvPicPr>
          <p:cNvPr id="8198" name="Picture 6" descr="http://aquari-group.com.ua/images/sil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988840"/>
            <a:ext cx="2664296" cy="44522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1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 расположению зернохранилища бывают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надземные и подземные.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Надземные обладают определенными преимуществами по сравнению с подземными. Надземные зернохранилища строят на поверхности земли, что позволяет избежать появления грунтовых вод. Такие хранилища не испытывают давления грунта и значительно экономичнее. К недостатку надземных зернохранилищ следует отнести то, что зерновая масса быстрее изменяет температуру вслед за температурой окружающей среды. Температурный режим при подземном хранении зерна держится почти постоянным (6-10° С). Однако подземные зернохранилища могут быть построены только в районах с сухими грунтами, и из-за большой стоимости их не применяют</a:t>
            </a:r>
          </a:p>
        </p:txBody>
      </p:sp>
      <p:pic>
        <p:nvPicPr>
          <p:cNvPr id="7170" name="Picture 2" descr="http://www.bugaga.ru/uploads/posts/2011-12/1323249609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068960"/>
            <a:ext cx="4723284" cy="3789040"/>
          </a:xfrm>
          <a:prstGeom prst="rect">
            <a:avLst/>
          </a:prstGeom>
          <a:noFill/>
        </p:spPr>
      </p:pic>
      <p:pic>
        <p:nvPicPr>
          <p:cNvPr id="7172" name="Picture 4" descr="http://www.prommaterial.kiev.ua/upload/images/13892659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96952"/>
            <a:ext cx="3960440" cy="38610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52736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Зернохранилища могут быть деревянные, каменные, железобетонные, металлические и пленчатые (</a:t>
            </a:r>
            <a:r>
              <a:rPr lang="ru-RU" sz="2000" dirty="0" err="1"/>
              <a:t>пневмонадувные</a:t>
            </a:r>
            <a:r>
              <a:rPr lang="ru-RU" sz="2000" dirty="0"/>
              <a:t> и пневмокаркасные). Наибольшее распространение при строительстве получили такие материалы, как камень и железобетон. Деревянные зернохранилища, несмотря на свои преимущества (хорошая гигроскопичность, низкая тепло­проводность и др.), в настоящее время не строят из-за большой </a:t>
            </a:r>
            <a:r>
              <a:rPr lang="ru-RU" sz="2000" dirty="0" err="1"/>
              <a:t>пожароопасности</a:t>
            </a:r>
            <a:r>
              <a:rPr lang="ru-RU" sz="2000" dirty="0"/>
              <a:t> и дефицита дерева как строительного материала.</a:t>
            </a:r>
          </a:p>
          <a:p>
            <a:pPr algn="ctr"/>
            <a:r>
              <a:rPr lang="ru-RU" sz="2000" dirty="0"/>
              <a:t>Металлические зернохранилища до последнего времени в нашей стране широко не применяли. Это объясняется в основном тем, что металл хорошо проводит тепло и дефицитен. В последние годы наряду с железобетонными элеваторами нашли применение металлические силосы вместимостью 1500...3000 т, при строительстве которых в 1,5...2 раза сокращается срок ввода объектов в эксплуатацию и в 2...3 раза снижается трудоемкость строительных работ по сравнению с железобетонными.</a:t>
            </a:r>
          </a:p>
        </p:txBody>
      </p:sp>
    </p:spTree>
  </p:cSld>
  <p:clrMapOvr>
    <a:masterClrMapping/>
  </p:clrMapOvr>
  <p:transition spd="med">
    <p:check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info-tses.kz/upload/iblock/f61/8b3eea04a606d50332c994c003c7d37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822477" cy="3212976"/>
          </a:xfrm>
          <a:prstGeom prst="rect">
            <a:avLst/>
          </a:prstGeom>
          <a:noFill/>
        </p:spPr>
      </p:pic>
      <p:pic>
        <p:nvPicPr>
          <p:cNvPr id="3" name="Picture 6" descr="http://atmagro.ru/wp-content/uploads/2015/06/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0968"/>
            <a:ext cx="4901316" cy="3717032"/>
          </a:xfrm>
          <a:prstGeom prst="rect">
            <a:avLst/>
          </a:prstGeom>
          <a:noFill/>
        </p:spPr>
      </p:pic>
      <p:pic>
        <p:nvPicPr>
          <p:cNvPr id="4" name="Picture 4" descr="http://www.kubanmakler.ru/land/34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8818" y="0"/>
            <a:ext cx="4515182" cy="3356992"/>
          </a:xfrm>
          <a:prstGeom prst="rect">
            <a:avLst/>
          </a:prstGeom>
          <a:noFill/>
        </p:spPr>
      </p:pic>
      <p:pic>
        <p:nvPicPr>
          <p:cNvPr id="45058" name="Picture 2" descr="http://www.agro-ferma.ru/upload/medialibrary/a19/a198e34543c99c90d568d71c4ee3f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284984"/>
            <a:ext cx="4644008" cy="35730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640203" y="43934"/>
            <a:ext cx="58635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Требования, предъявляемые к зернохранилищам 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23528" y="476672"/>
            <a:ext cx="88710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технологические, конструктивные, эксплуатационные и экономические.</a:t>
            </a:r>
            <a:endParaRPr kumimoji="0" lang="ru-RU" sz="32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052736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первую очередь зернохранилище должно удовлетворять технологическим требованиям - обеспечивать количественную и качественную сохранность зерна. Биохимические особенности зерновой массы должны учитываться при приемке, обработке, хранении и отпуске. Влажность, температура зерна и развитие микроорганизмов - эти факторы действуют одновременно. Чем больше температура, тем активнее процесс дыхания и развитие микрофлоры. При достижении определенных пределов эти факторы вызывают самосогревание зерновой массы.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обеспечения сохранности качества зерна к стенам и полам предъявляют такие требования, как малая теплопроводность и хорошая гигроскопичность. Зернохранилища должны исключать проникновение влаги внутрь помещения. Во избежание проникновения грунтовых вод и увлажнения зерна между фундаментом и стеной прокладывают изоля­ционный слой. </a:t>
            </a:r>
          </a:p>
        </p:txBody>
      </p:sp>
    </p:spTree>
  </p:cSld>
  <p:clrMapOvr>
    <a:masterClrMapping/>
  </p:clrMapOvr>
  <p:transition spd="med">
    <p:checke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Зерно при хранении не должно нагреваться 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подвергаться резким изменениям температуры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 зернохранилищах должны исключаться условия, способствующие развитию вредителей.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Размещение отдельных партий зерна с учетом количественно-качественной характеристики требует того, чтобы в зернохранилищах были соответствующие силосы, бункера.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Очистка и сушка зерна обусловливают необходимость иметь в зернохранилищах зерноочистительное и сушильное оборудование. Состав и производительность технологического оборудования должны соответствовать количеству и качеству поступающего зерна.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Технологический процесс в зернохранилищах сопровождается выделением пыли и образованием отходов. Поэтому надо предусматривать аспирационные установки и специальные бункера для отходов. Зернохранилище должно быть прочным,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противодействовать давлению зерна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давлению ветра и разрушающему действию атмосферных условий.</a:t>
            </a:r>
          </a:p>
        </p:txBody>
      </p:sp>
    </p:spTree>
  </p:cSld>
  <p:clrMapOvr>
    <a:masterClrMapping/>
  </p:clrMapOvr>
  <p:transition spd="med">
    <p:check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51520" y="332656"/>
            <a:ext cx="871296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Семенохранилище используется в составе зерноочистительно-сушильных пунктов и семяобрабатывающих предприятий. Оно предназначено: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 временного  хранения  предварительно    очищенных сухих семян или консервации семян влажностью до 22%  в режиме активного вентилирования;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 длительного хранения  сухих  и  очищенных    семян зерновых, зерновых  бобовых:  крупяных и  масличных культур;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 протравливания,  затаривания  в   мешки  и  временного хранения семян в таре.</a:t>
            </a:r>
            <a:endParaRPr kumimoji="0" 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Загрузка, выгрузка и транспортировка семян в пределах хранилища полностью механизированы. Механизация осуществляется нориями, верхним и нижним ленточным транспортирами и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подгребателями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семян.</a:t>
            </a: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79512" y="692696"/>
            <a:ext cx="87849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Семенохранилище напольного типа емкостью 1300 и 2300 т с отделением протравливания и затаривания (типовой проект 823-137).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Основная часть семенохранилища представляет собой одноэтажное здание секционного типа.</a:t>
            </a:r>
            <a:r>
              <a:rPr kumimoji="0" lang="ru-RU" sz="2400" b="0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Размещение семян насыпью проводится в закромах емкостью 125т при высоте насыпи 2,5 м. Каждая секция из четырех закромов рассчитана на 500 т семян. Торцевая часть семенохранилища используется для раздельного складирования протравленных и непротравленных семян в мешках штабелями на поддонах всего 300 т.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Склады для хранения протравленных и непротравленных семян в таре отделены стенами друг от друга и от закромной части хранилища.</a:t>
            </a:r>
            <a:endParaRPr kumimoji="0" lang="ru-RU" sz="12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Отделение для приема, протравливания и затаривания семян размещено в двухэтажном   здании,    примыкающем к торцу склада.</a:t>
            </a:r>
            <a:endParaRPr kumimoji="0" lang="ru-RU" sz="3600" b="0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r="48665" b="9503"/>
          <a:stretch>
            <a:fillRect/>
          </a:stretch>
        </p:blipFill>
        <p:spPr bwMode="auto">
          <a:xfrm>
            <a:off x="0" y="2348880"/>
            <a:ext cx="5004048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0" y="3068960"/>
            <a:ext cx="4427984" cy="33239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Рисунок - Схема размещения технологического оборудования в семенохранилище на 1300 и 2300 т с отделением для протравливания семян(ТП 813-1,37):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1 - помещение для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выбоя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складирования протравленных семян в мешках; 2  - тоже, для непротравленных  семян;    3 - закром на   125т для    хранения семян насыпью,4 -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аэрожэлоба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для вентилирования и перемещения семян на нижний транспортер; 5 - нории ковшевые;    6 -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весовыбойный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аппарат    и мешкозашивочный аппарат; 7 - весы  автоматические;  8 -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транспартер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лен­точный    нижний;   9 -транспортер ленточный верхний    со сборной    тележ­кой;  10 - штабеля мешков; 11 - циклоны.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477297"/>
            <a:ext cx="3960440" cy="175432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MO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 - Схема механизированного семенохранилища напольного типа на 1300 и 2300 т с отделением для протравливания семян (ТП-813-317)</a:t>
            </a:r>
            <a:endParaRPr kumimoji="0" lang="ru-M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lum contrast="54000"/>
          </a:blip>
          <a:srcRect/>
          <a:stretch>
            <a:fillRect/>
          </a:stretch>
        </p:blipFill>
        <p:spPr bwMode="auto">
          <a:xfrm>
            <a:off x="4247456" y="0"/>
            <a:ext cx="4896544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 spd="med">
    <p:check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79512" y="188640"/>
            <a:ext cx="878497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помощью транспортерной галереи семенохранилище соединено с поточной линией для послеуборочной обработки семян.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Каждый   закром   семенохранилища   оборудован     системой активного вентилирования в виде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аэрожелобов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осевыми вентиляторами  СВМ-5 м. 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Аэрожелоба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являются  также средством транспортирования   семенного   материала внутри закромов обеспечивая разгрузку семенохранилища.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сохранения влажного семенного материала при временном хранении в семенохранилище предложена консервация влажных семян, охлажденных воздухом при помощи холодильной машины, которая подключается к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аэрожелобам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Каждая  секция семенохранилища   снабжена  системой   аспирации, которая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обеспыливает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насыпные лотки нижнего транспортера. Строительные  конструкции    включают    фундаменты из сборных железобетонных башмаков, железобетонных колонн и  прогонов, покрытия   и  перекрытия  из сборных  железобетонных панелей,  перегородки  кирпичные, полы  асфальтобетонные, кровля рулонная, трехслойная.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girls4gilrs.ru/uploads/posts/2012-06/1339186078_31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9080"/>
            <a:ext cx="7488832" cy="25562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79512" y="404664"/>
            <a:ext cx="878497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Семенохранилище емкостью 1500 т с металлическими бункерами, (типовой проект 813-127).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Семенохранилище предназначено для строительства в составе семя- 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зернообрабатывающих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комплексов и как исключение может быть построено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отдельностоящим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(рис.19).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Хранилище включает два отделения: бункерное хранилище общей емкостью 1500 т сухих семян и отделение для протравливания семян, затаривания в мешки и хранения их в штабеля (на 150 т).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 процессы, связанные с погрузкой, разгрузкой, протравливанием семян, полностью механизированы. Для этой цели предусмотрены нории, ленточные транспортеры,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весовыбойный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аппарат,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электроипабелер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машина для протравливания семян.</a:t>
            </a:r>
            <a:endParaRPr kumimoji="0" lang="ru-RU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Бункерное хранилище состоит из 44 металлических не­вентилируемых бункеров, установленных в четыре ряда. В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надбункерном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подбункерном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этажах хранилища установлено по два транспортера, каждый из которых обслуживает по два ряда бункеров. Верхние транспортеры имеют подвижные разгрузочные тележки. Имеющиеся средства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механизаци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позволяют обеспечить при необходимости быструю перегрузку зерна из бункера в бункер, а также подачу семян обратно в зерноочистительное отделение.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772816"/>
            <a:ext cx="5760640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51520" y="417753"/>
            <a:ext cx="8568952" cy="13234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86200" algn="l"/>
              </a:tabLst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19 - Схема семенохранилища на 1500т с металлическими бункерами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(ТП 813-127): </a:t>
            </a:r>
            <a:r>
              <a:rPr kumimoji="0" lang="ru-RU" sz="20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— силосный корпус для хранения семян насыпью; 2 —  отделение для протравливания, затаривания и хранения семян в мешках.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51520" y="483786"/>
            <a:ext cx="8640960" cy="487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вариант, в проекте предусмотрена консервация влажного зерна искусственно охлажденным воздухом. Для этой цели бункера дооборудуются системой воздухораспределительных труб, соединенных с воздухоохладительной установкой.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Отделение протравливания семян представляет собой одноэтажную пристройку к бункерному хранилищу, которая имеет помещение для протравливания семян, их взвешивания и затаривания, склад протравленных семян на 150 т, кладовую ядохимикатов, комнату для спецодежды и другие помещения.</a:t>
            </a: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Производительность хранилища для приема семян составляет 10 т/ч.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Строительные конструкции включают: фундамент в виде монолитной железобетонной плиты (в бункерной части), сборных железобетонных колонн и балок, кирпичные стены и перегородки,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надбункерные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перекрытия из рифленых листов стали по металлическим прогонам, кровлю из асбестоцементных листов, полы бетонные.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179512" y="0"/>
            <a:ext cx="8964488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Нормы естественной убыли при хранении зерна, продуктов его переработки и семян масличных культур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692696"/>
          <a:ext cx="8712967" cy="7789037"/>
        </p:xfrm>
        <a:graphic>
          <a:graphicData uri="http://schemas.openxmlformats.org/drawingml/2006/table">
            <a:tbl>
              <a:tblPr/>
              <a:tblGrid>
                <a:gridCol w="1964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7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06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91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11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Зерно и продукты его переработки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Срок хранения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складах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элевато-рах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На приспособленных для хранения площадках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3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Насыпью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 таре 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1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Пшеница, рожь, ячмень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Овес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0,17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Гречиха, рис необрушенный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0,15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Просо, сорго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0,19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0,14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Кукуруза  (зерно)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0,21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0,13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0,16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Горох, бобы, фасоль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0,08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0,07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Подсолнечник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0,30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0,20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0,18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0,23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0,24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0,30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Мука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3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6 мес.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До .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45697" marR="456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check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771426" y="43934"/>
            <a:ext cx="5601149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приема и размещения зерна при хранении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548681"/>
            <a:ext cx="849694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Поступающее    на    хлебоприемное    предприятие    зерно принимается   по   количеству   материально-ответственным  лицом после взвешивания на весах, прошедших в установленном порядке поверку. </a:t>
            </a:r>
          </a:p>
          <a:p>
            <a:r>
              <a:rPr lang="ru-RU" sz="2400" dirty="0"/>
              <a:t>Зерно, поступающее автомобильным транспортом, сопровождается </a:t>
            </a:r>
            <a:r>
              <a:rPr lang="ru-RU" sz="2400" b="1" dirty="0"/>
              <a:t>товарно-транспортными накладными</a:t>
            </a:r>
            <a:r>
              <a:rPr lang="ru-RU" sz="2400" dirty="0"/>
              <a:t>. Товарно-транспортная накладная выписывается на каждую автомобильную партию   (отдельный   автомобиль   или   автомобиль   (трактор)   с прицепом, автопоезд). Каждый автомобиль сопровождается тремя (четырьмя) экземплярами товарно-транспортных накладных.</a:t>
            </a:r>
          </a:p>
          <a:p>
            <a:r>
              <a:rPr lang="ru-RU" sz="2400" dirty="0"/>
              <a:t>Партия зерна, поступившая автомобильным транспортом с других хлебоприемных предприятий, сопровождается товарно-транспортной накладной и документом о качестве (</a:t>
            </a:r>
            <a:r>
              <a:rPr lang="ru-RU" sz="2400" b="1" dirty="0"/>
              <a:t>сертификатом качества зерна</a:t>
            </a:r>
            <a:r>
              <a:rPr lang="ru-RU" sz="2400" dirty="0"/>
              <a:t>, выданным в установленном порядке, или карточкой анализа зерна).</a:t>
            </a:r>
          </a:p>
        </p:txBody>
      </p:sp>
    </p:spTree>
  </p:cSld>
  <p:clrMapOvr>
    <a:masterClrMapping/>
  </p:clrMapOvr>
  <p:transition spd="med">
    <p:checke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74846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 каждой поступившей   автомобильной   партии   зерна специалистом производственно-технологической лаборатории (ПТЛ) </a:t>
            </a:r>
            <a:r>
              <a:rPr lang="ru-RU" sz="2800" b="1" dirty="0"/>
              <a:t>отбирается проба</a:t>
            </a:r>
            <a:r>
              <a:rPr lang="ru-RU" sz="2800" dirty="0"/>
              <a:t> для определения качества зерна в соответствии с  действующими  стандартами. </a:t>
            </a:r>
          </a:p>
          <a:p>
            <a:r>
              <a:rPr lang="ru-RU" sz="2800" dirty="0"/>
              <a:t>При  отборе  проб специалист проверяет соответствие государственного регистрационного номерного знака автомобиля и культуры данным товарно-транспортной накладной. По отобранной пробе производится предварительный анализ качества, необходимый для размещения зерна. По результатам предварительного анализа на первом экземпляре накладной указывается </a:t>
            </a:r>
            <a:r>
              <a:rPr lang="ru-RU" sz="2800" b="1" dirty="0"/>
              <a:t>точка разгрузки зерна.</a:t>
            </a:r>
          </a:p>
        </p:txBody>
      </p:sp>
    </p:spTree>
  </p:cSld>
  <p:clrMapOvr>
    <a:masterClrMapping/>
  </p:clrMapOvr>
  <p:transition spd="med">
    <p:check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 весовой все товарно-транспортные накладные передаются водителем   весовщику,   который   указывает   в   них   результаты взвешивания.    Данные    из    накладных    заносятся    в    журнал регистрации взвешивания грузов на автомобильных весах, который ведется отдельно по   четным   и   нечетным   числам.   Водителю   возвращаются  все накладные, кроме первого экземпляра.</a:t>
            </a:r>
          </a:p>
          <a:p>
            <a:r>
              <a:rPr lang="ru-RU" sz="2800" dirty="0"/>
              <a:t>При   поступлении   зерна   железнодорожным   транспортом проверяются целостность, герметичность вагона и наличие пломб. Поступившее железнодорожным транспортом зерно сопровождается железнодорожной накладной и документом о качестве (сертификатом качества зерна или карточкой анализа зерна), а если в пути был досмотр груза, то также актом о вскрытии вагона. По истечении суток весовщик сдает все товарно-транспортные накладные в бухгалтерию. </a:t>
            </a:r>
          </a:p>
        </p:txBody>
      </p:sp>
    </p:spTree>
  </p:cSld>
  <p:clrMapOvr>
    <a:masterClrMapping/>
  </p:clrMapOvr>
  <p:transition spd="med">
    <p:check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2047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Железнодорожная накладная и документ о качестве выписываются на каждый вагон. Результаты взвешивания заносятся в журнал регистрации взвешивания грузов на вагонных весах.</a:t>
            </a:r>
          </a:p>
          <a:p>
            <a:r>
              <a:rPr lang="ru-RU" sz="3200" dirty="0"/>
              <a:t>Определение   качества  поступившего   зерна  производится специалистами ПТЛ в соответствии со стандартами, указанными в договоре    на    хранение    зерна.    Результаты    анализа    пробы оформляются карточкой анализа зерна и регистрируются в журнале регистрации     результатов     </a:t>
            </a:r>
            <a:r>
              <a:rPr lang="ru-RU" sz="3200" dirty="0">
                <a:solidFill>
                  <a:schemeClr val="bg1"/>
                </a:solidFill>
              </a:rPr>
              <a:t>лабораторных     анализов</a:t>
            </a:r>
            <a:r>
              <a:rPr lang="ru-RU" sz="28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spd="med">
    <p:check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89248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 основании товарно-транспортных накладных, сгруппированных по каждому владельцу зерна и точке разгрузки зерна, составляется </a:t>
            </a:r>
            <a:r>
              <a:rPr lang="ru-RU" sz="2800" b="1" dirty="0"/>
              <a:t>в двух экземплярах реестр накладных</a:t>
            </a:r>
            <a:r>
              <a:rPr lang="ru-RU" sz="2800" dirty="0"/>
              <a:t> на принятое автомобильным транспортом зерно с определением качества по  среднесуточной пробе. После    составления    реестр    накладных    на    принятое автомобильным транспортом зерно с определением качества по среднесуточной    пробе    или   реестр    накладных    на   принятое железнодорожным   транспортом   зерно   передается   специалисту ПТЛ, который заносит в раздел </a:t>
            </a:r>
            <a:r>
              <a:rPr lang="en-US" sz="2800" dirty="0"/>
              <a:t>II</a:t>
            </a:r>
            <a:r>
              <a:rPr lang="ru-RU" sz="2800" dirty="0"/>
              <a:t> реестра результаты лабораторного анализа. Внесенные данные должны быть заверены подписью заведующего ПТЛ.</a:t>
            </a:r>
          </a:p>
        </p:txBody>
      </p:sp>
    </p:spTree>
  </p:cSld>
  <p:clrMapOvr>
    <a:masterClrMapping/>
  </p:clrMapOvr>
  <p:transition spd="med">
    <p:checke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23528" y="494697"/>
            <a:ext cx="864096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размещении партий зерна в хранилищах учитывают их состояние по влажности и засоренности. Выделяют четыре состояния зерна по влажности (сухое, средней сухости, влажное и сырое) и три — по засоренности (чистое, средней чистоты и сорное). Каждому состоянию в зависимости от вида зерна соответствует определенное процентное содержание влаги и сорной примеси. 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i.kapital.kz/c/f273dd6e2c2667a7d9871ca2975d5177/n/1024/768/1/c/b/6/0/cc41927f2ce84a1210b5987f5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4221088"/>
            <a:ext cx="3515883" cy="2636912"/>
          </a:xfrm>
          <a:prstGeom prst="rect">
            <a:avLst/>
          </a:prstGeom>
          <a:noFill/>
        </p:spPr>
      </p:pic>
      <p:pic>
        <p:nvPicPr>
          <p:cNvPr id="3076" name="Picture 4" descr="http://selhozteh.com.ua/wp-content/uploads/2014/08/zm_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933056"/>
            <a:ext cx="3810000" cy="2695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Партии зерна разной влажности складируют отдельно друг от друга. При необходимости допускается совместное хранение сухого зерна и зерна в состоянии средней сухости. Возможно временное совместное хранение влажного и сырого зерна, если влажность последнего не превышает 22%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Такие партии должны размещаться в складах, оборудованных системой активного вентилирования, и при первой же возможности подвергаться сушке. Высота насыпи влажного зерна не должна превышать 2 м, а сырого — 1 м. У зерна сухого и средней сухости она ограничивается техническим состоянием и оснащенностью складов и должна быть максимально возможной.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4005065"/>
          <a:ext cx="8856984" cy="2592285"/>
        </p:xfrm>
        <a:graphic>
          <a:graphicData uri="http://schemas.openxmlformats.org/drawingml/2006/table">
            <a:tbl>
              <a:tblPr/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9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1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457">
                <a:tc rowSpan="2"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Состояние зерна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Натура, г/л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Пшеница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Рожь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Ячмень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Овес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457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Высоконатурное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 785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&gt;730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&gt;605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&gt;510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457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Средненатурное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745—785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700-730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545-605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460—510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457"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Низконатурное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 745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&lt;700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 545</a:t>
                      </a:r>
                      <a:endParaRPr lang="ru-RU" sz="2000" b="1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&lt; 460</a:t>
                      </a:r>
                      <a:endParaRPr lang="ru-RU" sz="2000" b="1" dirty="0">
                        <a:latin typeface="Times New Roman"/>
                        <a:ea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882047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технологическим свойствам, учитываемым при размещении партий зерна, относятся количество и качество клейковины (для пшеницы) и натура. Зерно сильной мягкой и твердой пшеницы следует размещать отдельно по классам, не смешивая партии с разным содержанием клейковины. По возможности не следует смешивать партии зерна мягкой пшеницы, относящиеся к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III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классу, но содержащие разное количество клейковины (менее 25 % и 25 % и более), и партии твердой пшеницы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IV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класса, различающиеся по стекловидности (свыше 50 % и 50 % и менее).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Зерно пшеницы, ржи, ячменя и овса делится на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высоконатурное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средненатурное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низконатурное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. Партии, различающиеся по этому показателю, не следует смешивать при размещении их в хранилищах.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Характеристика состояния зерна по натуре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9512" y="-115361"/>
            <a:ext cx="864096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Кроме того, следует раздельно складировать партии, содержащие дефектное зерно (проросшее, морозобойное, головневое, с наличием посторонних запахов, поврежденное клопом-черепашкой), зерно, зараженное клещом, засоренное вредными и трудноотделимыми примесями. Партии зерна, однородные по качеству, но реализуемые на разные цели или разным потребителям, </a:t>
            </a: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подлежат раздельному хранению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Несоблюдение указанных правил приводит к снижению общего уровня качества зерна, а в случае совместного складирования партий, различающихся по влажности, — к снижению их стойкости при хранении.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Семенное зерно хранят с учетом его состояния по влажности и посевным характеристикам, к которым относят сорт, репродукцию, класс и сортовую чистоту. Стараются избегать размещения в соседних закромах семян трудноотделимых культур (например, ячменя и пшеницы).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	Необходимо предусмотреть страховую площадь в размере 10-15%.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hecker/>
  </p:transition>
</p:sld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вредители</Template>
  <TotalTime>847</TotalTime>
  <Words>4622</Words>
  <Application>Microsoft Office PowerPoint</Application>
  <PresentationFormat>Экран (4:3)</PresentationFormat>
  <Paragraphs>433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0" baseType="lpstr">
      <vt:lpstr>Arial</vt:lpstr>
      <vt:lpstr>Calibri</vt:lpstr>
      <vt:lpstr>Courier New</vt:lpstr>
      <vt:lpstr>Times New Roman</vt:lpstr>
      <vt:lpstr>Wingdings</vt:lpstr>
      <vt:lpstr>РЕЖИМЫ ХРАНЕНИЯ</vt:lpstr>
      <vt:lpstr>Презентация PowerPoint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Глава 2. Порядок приемки и взвешивания зерна</vt:lpstr>
      <vt:lpstr>8. При формировании партий зерна (кроме риса, рапса, подсолнечника, кукурузы, проса и сои) по состояниям влажности и сорной примеси до обработки допускается размещать:</vt:lpstr>
      <vt:lpstr>2) по сорной примеси:</vt:lpstr>
      <vt:lpstr>9. Характеристика состояния зерновых, зернобобовых и масличных культур по влажности, сорной и зерновой примеси приведена в приложении 3 к настоящим Правилам.Приложение 3.</vt:lpstr>
      <vt:lpstr>.</vt:lpstr>
      <vt:lpstr>.</vt:lpstr>
      <vt:lpstr>.</vt:lpstr>
      <vt:lpstr>.</vt:lpstr>
      <vt:lpstr>.</vt:lpstr>
      <vt:lpstr>.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Анель</dc:creator>
  <cp:lastModifiedBy>auzhanovam@bk.ru</cp:lastModifiedBy>
  <cp:revision>44</cp:revision>
  <dcterms:created xsi:type="dcterms:W3CDTF">2016-11-27T18:11:01Z</dcterms:created>
  <dcterms:modified xsi:type="dcterms:W3CDTF">2023-12-12T07:56:56Z</dcterms:modified>
</cp:coreProperties>
</file>