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27" r:id="rId3"/>
    <p:sldId id="271" r:id="rId4"/>
    <p:sldId id="291" r:id="rId5"/>
    <p:sldId id="301" r:id="rId6"/>
    <p:sldId id="303" r:id="rId7"/>
    <p:sldId id="290" r:id="rId8"/>
    <p:sldId id="284" r:id="rId9"/>
    <p:sldId id="297" r:id="rId10"/>
    <p:sldId id="294" r:id="rId11"/>
    <p:sldId id="304" r:id="rId12"/>
    <p:sldId id="257" r:id="rId13"/>
    <p:sldId id="278" r:id="rId14"/>
    <p:sldId id="269" r:id="rId15"/>
    <p:sldId id="279" r:id="rId16"/>
    <p:sldId id="295" r:id="rId17"/>
    <p:sldId id="296" r:id="rId18"/>
    <p:sldId id="280" r:id="rId19"/>
    <p:sldId id="282" r:id="rId20"/>
    <p:sldId id="292" r:id="rId21"/>
    <p:sldId id="299" r:id="rId22"/>
    <p:sldId id="302" r:id="rId23"/>
    <p:sldId id="281" r:id="rId24"/>
    <p:sldId id="283" r:id="rId25"/>
    <p:sldId id="286" r:id="rId26"/>
    <p:sldId id="289" r:id="rId27"/>
    <p:sldId id="287" r:id="rId28"/>
    <p:sldId id="285" r:id="rId29"/>
    <p:sldId id="277" r:id="rId30"/>
    <p:sldId id="298" r:id="rId31"/>
    <p:sldId id="315" r:id="rId32"/>
    <p:sldId id="323" r:id="rId33"/>
    <p:sldId id="324" r:id="rId34"/>
    <p:sldId id="322" r:id="rId35"/>
    <p:sldId id="321" r:id="rId36"/>
    <p:sldId id="319" r:id="rId37"/>
    <p:sldId id="318" r:id="rId38"/>
    <p:sldId id="329" r:id="rId39"/>
    <p:sldId id="316" r:id="rId40"/>
    <p:sldId id="317" r:id="rId41"/>
    <p:sldId id="325" r:id="rId42"/>
    <p:sldId id="326" r:id="rId43"/>
    <p:sldId id="328" r:id="rId44"/>
    <p:sldId id="275" r:id="rId45"/>
    <p:sldId id="288" r:id="rId46"/>
    <p:sldId id="268"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21" autoAdjust="0"/>
    <p:restoredTop sz="94660"/>
  </p:normalViewPr>
  <p:slideViewPr>
    <p:cSldViewPr>
      <p:cViewPr varScale="1">
        <p:scale>
          <a:sx n="65" d="100"/>
          <a:sy n="65" d="100"/>
        </p:scale>
        <p:origin x="1445"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8" name="Rectangle 5"/>
          <p:cNvSpPr>
            <a:spLocks noGrp="1" noChangeArrowheads="1"/>
          </p:cNvSpPr>
          <p:nvPr>
            <p:ph type="ftr" sz="quarter" idx="11"/>
          </p:nvPr>
        </p:nvSpPr>
        <p:spPr>
          <a:ln/>
        </p:spPr>
        <p:txBody>
          <a:bodyPr/>
          <a:lstStyle>
            <a:lvl1pPr>
              <a:defRPr/>
            </a:lvl1pPr>
          </a:lstStyle>
          <a:p>
            <a:endParaRPr lang="ru-RU"/>
          </a:p>
        </p:txBody>
      </p:sp>
      <p:sp>
        <p:nvSpPr>
          <p:cNvPr id="9"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4" name="Rectangle 5"/>
          <p:cNvSpPr>
            <a:spLocks noGrp="1" noChangeArrowheads="1"/>
          </p:cNvSpPr>
          <p:nvPr>
            <p:ph type="ftr" sz="quarter" idx="11"/>
          </p:nvPr>
        </p:nvSpPr>
        <p:spPr>
          <a:ln/>
        </p:spPr>
        <p:txBody>
          <a:bodyPr/>
          <a:lstStyle>
            <a:lvl1pPr>
              <a:defRPr/>
            </a:lvl1pPr>
          </a:lstStyle>
          <a:p>
            <a:endParaRPr lang="ru-RU"/>
          </a:p>
        </p:txBody>
      </p:sp>
      <p:sp>
        <p:nvSpPr>
          <p:cNvPr id="5"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3" name="Rectangle 5"/>
          <p:cNvSpPr>
            <a:spLocks noGrp="1" noChangeArrowheads="1"/>
          </p:cNvSpPr>
          <p:nvPr>
            <p:ph type="ftr" sz="quarter" idx="11"/>
          </p:nvPr>
        </p:nvSpPr>
        <p:spPr>
          <a:ln/>
        </p:spPr>
        <p:txBody>
          <a:bodyPr/>
          <a:lstStyle>
            <a:lvl1pPr>
              <a:defRPr/>
            </a:lvl1pPr>
          </a:lstStyle>
          <a:p>
            <a:endParaRPr lang="ru-RU"/>
          </a:p>
        </p:txBody>
      </p:sp>
      <p:sp>
        <p:nvSpPr>
          <p:cNvPr id="4"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fld id="{424AC7BA-5D48-4F2F-9183-D2E3565145AA}" type="datetimeFigureOut">
              <a:rPr lang="ru-RU" smtClean="0"/>
              <a:pPr/>
              <a:t>21.11.2023</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F90C2CB1-DCF7-43ED-9FEF-27F9D68C1A2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fld id="{424AC7BA-5D48-4F2F-9183-D2E3565145AA}" type="datetimeFigureOut">
              <a:rPr lang="ru-RU" smtClean="0"/>
              <a:pPr/>
              <a:t>21.11.2023</a:t>
            </a:fld>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fld id="{F90C2CB1-DCF7-43ED-9FEF-27F9D68C1A2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857280"/>
            <a:ext cx="7772400" cy="6806560"/>
          </a:xfrm>
        </p:spPr>
        <p:txBody>
          <a:bodyPr>
            <a:normAutofit/>
          </a:bodyPr>
          <a:lstStyle/>
          <a:p>
            <a:r>
              <a:rPr lang="ru-RU" b="1" dirty="0">
                <a:latin typeface="Times New Roman" pitchFamily="18" charset="0"/>
                <a:cs typeface="Times New Roman" pitchFamily="18" charset="0"/>
              </a:rPr>
              <a:t>Тема: Самосогревание зерновых масс </a:t>
            </a:r>
            <a:br>
              <a:rPr lang="ru-RU" dirty="0"/>
            </a:br>
            <a:br>
              <a:rPr lang="ru-RU" dirty="0"/>
            </a:br>
            <a:r>
              <a:rPr lang="ru-RU" dirty="0"/>
              <a:t>1.</a:t>
            </a:r>
            <a:r>
              <a:rPr lang="ru-RU" dirty="0">
                <a:latin typeface="Times New Roman" pitchFamily="18" charset="0"/>
                <a:cs typeface="Times New Roman" pitchFamily="18" charset="0"/>
              </a:rPr>
              <a:t> Сущность, условия  и виды самосогревания</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2.Слеживание зерна.</a:t>
            </a:r>
          </a:p>
        </p:txBody>
      </p:sp>
      <p:sp>
        <p:nvSpPr>
          <p:cNvPr id="4" name="Заголовок 1"/>
          <p:cNvSpPr txBox="1">
            <a:spLocks/>
          </p:cNvSpPr>
          <p:nvPr/>
        </p:nvSpPr>
        <p:spPr>
          <a:xfrm>
            <a:off x="755576" y="3501008"/>
            <a:ext cx="7772400" cy="25202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0434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179C29-178E-4486-B8A1-B7C5C715E517}"/>
              </a:ext>
            </a:extLst>
          </p:cNvPr>
          <p:cNvSpPr>
            <a:spLocks noGrp="1"/>
          </p:cNvSpPr>
          <p:nvPr>
            <p:ph type="title"/>
          </p:nvPr>
        </p:nvSpPr>
        <p:spPr>
          <a:xfrm flipV="1">
            <a:off x="457200" y="228919"/>
            <a:ext cx="8229600" cy="45719"/>
          </a:xfrm>
        </p:spPr>
        <p:txBody>
          <a:bodyPr/>
          <a:lstStyle/>
          <a:p>
            <a:r>
              <a:rPr lang="ru-RU" dirty="0"/>
              <a:t>.</a:t>
            </a:r>
            <a:endParaRPr lang="ru-KZ" dirty="0"/>
          </a:p>
        </p:txBody>
      </p:sp>
      <p:pic>
        <p:nvPicPr>
          <p:cNvPr id="5" name="Объект 4">
            <a:extLst>
              <a:ext uri="{FF2B5EF4-FFF2-40B4-BE49-F238E27FC236}">
                <a16:creationId xmlns:a16="http://schemas.microsoft.com/office/drawing/2014/main" id="{10E9E3B6-8695-49C9-BB72-39F15A2A35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8520" y="503237"/>
            <a:ext cx="7786960" cy="5851525"/>
          </a:xfrm>
        </p:spPr>
      </p:pic>
    </p:spTree>
    <p:extLst>
      <p:ext uri="{BB962C8B-B14F-4D97-AF65-F5344CB8AC3E}">
        <p14:creationId xmlns:p14="http://schemas.microsoft.com/office/powerpoint/2010/main" val="2680745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1472" y="117693"/>
            <a:ext cx="8072494" cy="6494085"/>
          </a:xfrm>
          <a:prstGeom prst="rect">
            <a:avLst/>
          </a:prstGeom>
        </p:spPr>
        <p:txBody>
          <a:bodyPr wrap="square">
            <a:spAutoFit/>
          </a:bodyPr>
          <a:lstStyle/>
          <a:p>
            <a:pPr lvl="0" indent="195263" fontAlgn="base">
              <a:spcBef>
                <a:spcPct val="0"/>
              </a:spcBef>
              <a:spcAft>
                <a:spcPct val="0"/>
              </a:spcAft>
            </a:pPr>
            <a:r>
              <a:rPr lang="ru-RU" sz="3200" b="1" i="1" dirty="0">
                <a:latin typeface="Arial" pitchFamily="34" charset="0"/>
                <a:ea typeface="Times New Roman" pitchFamily="18" charset="0"/>
                <a:cs typeface="Arial" pitchFamily="34" charset="0"/>
              </a:rPr>
              <a:t>Самосогревание</a:t>
            </a:r>
            <a:r>
              <a:rPr lang="ru-RU" sz="3200" i="1" dirty="0">
                <a:latin typeface="Arial" pitchFamily="34" charset="0"/>
                <a:ea typeface="Times New Roman" pitchFamily="18" charset="0"/>
                <a:cs typeface="Arial" pitchFamily="34" charset="0"/>
              </a:rPr>
              <a:t> </a:t>
            </a:r>
            <a:r>
              <a:rPr lang="ru-RU" sz="3200" dirty="0">
                <a:latin typeface="Arial" pitchFamily="34" charset="0"/>
                <a:ea typeface="Times New Roman" pitchFamily="18" charset="0"/>
                <a:cs typeface="Arial" pitchFamily="34" charset="0"/>
              </a:rPr>
              <a:t>— это явление повышения температуры массы зерна или продуктов его переработки вследствие протекающих в них физиологических процессов и низкой теплопроводности. В результате этого явления температура </a:t>
            </a:r>
            <a:r>
              <a:rPr lang="ru-RU" sz="3200" dirty="0" err="1">
                <a:latin typeface="Arial" pitchFamily="34" charset="0"/>
                <a:ea typeface="Times New Roman" pitchFamily="18" charset="0"/>
                <a:cs typeface="Arial" pitchFamily="34" charset="0"/>
              </a:rPr>
              <a:t>самосогревающихся</a:t>
            </a:r>
            <a:r>
              <a:rPr lang="ru-RU" sz="3200" dirty="0">
                <a:latin typeface="Arial" pitchFamily="34" charset="0"/>
                <a:ea typeface="Times New Roman" pitchFamily="18" charset="0"/>
                <a:cs typeface="Arial" pitchFamily="34" charset="0"/>
              </a:rPr>
              <a:t> масс может достигнуть 55...65 °С, иногда  70...75 ° С,</a:t>
            </a:r>
          </a:p>
          <a:p>
            <a:pPr lvl="0" indent="195263" fontAlgn="base">
              <a:spcBef>
                <a:spcPct val="0"/>
              </a:spcBef>
              <a:spcAft>
                <a:spcPct val="0"/>
              </a:spcAft>
            </a:pPr>
            <a:r>
              <a:rPr lang="ru-RU" sz="3200" dirty="0">
                <a:latin typeface="Arial" pitchFamily="34" charset="0"/>
                <a:ea typeface="Times New Roman" pitchFamily="18" charset="0"/>
                <a:cs typeface="Arial" pitchFamily="34" charset="0"/>
              </a:rPr>
              <a:t> что, несомненно, влечет за собой значительное ухудшение их качества вплоть до полной потери товарных достоинств.</a:t>
            </a:r>
            <a:endParaRPr lang="ru-RU" sz="32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r>
              <a:rPr lang="ru-RU" dirty="0"/>
              <a:t>.</a:t>
            </a:r>
          </a:p>
        </p:txBody>
      </p:sp>
      <p:sp>
        <p:nvSpPr>
          <p:cNvPr id="3" name="Содержимое 2"/>
          <p:cNvSpPr>
            <a:spLocks noGrp="1"/>
          </p:cNvSpPr>
          <p:nvPr>
            <p:ph idx="1"/>
          </p:nvPr>
        </p:nvSpPr>
        <p:spPr>
          <a:xfrm>
            <a:off x="457200" y="476672"/>
            <a:ext cx="8229600" cy="5649491"/>
          </a:xfrm>
        </p:spPr>
        <p:txBody>
          <a:bodyPr/>
          <a:lstStyle/>
          <a:p>
            <a:pPr>
              <a:buNone/>
            </a:pPr>
            <a:r>
              <a:rPr lang="ru-RU" dirty="0"/>
              <a:t>Температура самая интенсивная  с 23-55 </a:t>
            </a:r>
            <a:r>
              <a:rPr lang="ru-RU" dirty="0">
                <a:latin typeface="Arial" pitchFamily="34" charset="0"/>
                <a:ea typeface="Times New Roman" pitchFamily="18" charset="0"/>
                <a:cs typeface="Arial" pitchFamily="34" charset="0"/>
              </a:rPr>
              <a:t>° С. и медленное естественное охлаждение зерновой массы из - за гибели всех живых компонентов. Зерно полностью утрачивает пищевые ,кормовые и посевные качества. Оно не останавливается само по себе, даже при охлаждении.</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unnamed (6).jpg"/>
          <p:cNvPicPr>
            <a:picLocks noGrp="1" noChangeAspect="1"/>
          </p:cNvPicPr>
          <p:nvPr>
            <p:ph idx="1"/>
          </p:nvPr>
        </p:nvPicPr>
        <p:blipFill>
          <a:blip r:embed="rId2" cstate="print"/>
          <a:stretch>
            <a:fillRect/>
          </a:stretch>
        </p:blipFill>
        <p:spPr>
          <a:xfrm>
            <a:off x="395536" y="188640"/>
            <a:ext cx="8496944" cy="666936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ykhanie-zenovykh-mass.jpg"/>
          <p:cNvPicPr>
            <a:picLocks noGrp="1" noChangeAspect="1"/>
          </p:cNvPicPr>
          <p:nvPr>
            <p:ph idx="1"/>
          </p:nvPr>
        </p:nvPicPr>
        <p:blipFill>
          <a:blip r:embed="rId2" cstate="print"/>
          <a:stretch>
            <a:fillRect/>
          </a:stretch>
        </p:blipFill>
        <p:spPr>
          <a:xfrm>
            <a:off x="457200" y="260648"/>
            <a:ext cx="8229600" cy="5257967"/>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r>
              <a:rPr lang="ru-RU" dirty="0"/>
              <a:t>.</a:t>
            </a:r>
          </a:p>
        </p:txBody>
      </p:sp>
      <p:sp>
        <p:nvSpPr>
          <p:cNvPr id="3" name="Содержимое 2"/>
          <p:cNvSpPr>
            <a:spLocks noGrp="1"/>
          </p:cNvSpPr>
          <p:nvPr>
            <p:ph idx="1"/>
          </p:nvPr>
        </p:nvSpPr>
        <p:spPr>
          <a:xfrm>
            <a:off x="457200" y="836712"/>
            <a:ext cx="8229600" cy="5289451"/>
          </a:xfrm>
        </p:spPr>
        <p:txBody>
          <a:bodyPr>
            <a:normAutofit/>
          </a:bodyPr>
          <a:lstStyle/>
          <a:p>
            <a:pPr marL="514350" indent="-514350">
              <a:buAutoNum type="arabicPeriod"/>
            </a:pPr>
            <a:r>
              <a:rPr lang="ru-RU" dirty="0">
                <a:latin typeface="Times New Roman" pitchFamily="18" charset="0"/>
                <a:cs typeface="Times New Roman" pitchFamily="18" charset="0"/>
              </a:rPr>
              <a:t>Активная деятельность основной культуры</a:t>
            </a:r>
          </a:p>
          <a:p>
            <a:pPr marL="514350" indent="-514350">
              <a:buAutoNum type="arabicPeriod"/>
            </a:pPr>
            <a:r>
              <a:rPr lang="ru-RU" dirty="0">
                <a:latin typeface="Times New Roman" pitchFamily="18" charset="0"/>
                <a:cs typeface="Times New Roman" pitchFamily="18" charset="0"/>
              </a:rPr>
              <a:t>Семена сорных растений</a:t>
            </a:r>
          </a:p>
          <a:p>
            <a:pPr marL="514350" indent="-514350">
              <a:buAutoNum type="arabicPeriod"/>
            </a:pPr>
            <a:r>
              <a:rPr lang="ru-RU" dirty="0">
                <a:latin typeface="Times New Roman" pitchFamily="18" charset="0"/>
                <a:cs typeface="Times New Roman" pitchFamily="18" charset="0"/>
              </a:rPr>
              <a:t>Микроорганизмы</a:t>
            </a:r>
          </a:p>
          <a:p>
            <a:pPr marL="514350" indent="-514350">
              <a:buAutoNum type="arabicPeriod"/>
            </a:pPr>
            <a:r>
              <a:rPr lang="ru-RU" dirty="0">
                <a:latin typeface="Times New Roman" pitchFamily="18" charset="0"/>
                <a:cs typeface="Times New Roman" pitchFamily="18" charset="0"/>
              </a:rPr>
              <a:t>Насекомые   </a:t>
            </a:r>
          </a:p>
          <a:p>
            <a:pPr marL="514350" indent="-514350">
              <a:buNone/>
            </a:pPr>
            <a:r>
              <a:rPr lang="ru-RU" dirty="0">
                <a:latin typeface="Times New Roman" pitchFamily="18" charset="0"/>
                <a:cs typeface="Times New Roman" pitchFamily="18" charset="0"/>
              </a:rPr>
              <a:t>- клещи выделяют тепло-термотаксис</a:t>
            </a:r>
          </a:p>
          <a:p>
            <a:pPr marL="514350" indent="-514350">
              <a:buNone/>
            </a:pPr>
            <a:r>
              <a:rPr lang="ru-RU" dirty="0">
                <a:latin typeface="Times New Roman" pitchFamily="18" charset="0"/>
                <a:cs typeface="Times New Roman" pitchFamily="18" charset="0"/>
              </a:rPr>
              <a:t>- амбарный и рисовый долгоносик,  передвигаются менее прогретые места,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1218381" y="2926837"/>
            <a:ext cx="2448272" cy="10062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Влажность ,</a:t>
            </a:r>
            <a:r>
              <a:rPr lang="ru-RU" dirty="0" err="1"/>
              <a:t>температурв</a:t>
            </a:r>
            <a:r>
              <a:rPr lang="ru-RU" dirty="0"/>
              <a:t>,</a:t>
            </a:r>
          </a:p>
          <a:p>
            <a:pPr algn="ctr"/>
            <a:r>
              <a:rPr lang="ru-RU" dirty="0"/>
              <a:t>зерновая примесь</a:t>
            </a:r>
          </a:p>
        </p:txBody>
      </p:sp>
      <p:sp>
        <p:nvSpPr>
          <p:cNvPr id="5" name="Овал 4"/>
          <p:cNvSpPr/>
          <p:nvPr/>
        </p:nvSpPr>
        <p:spPr>
          <a:xfrm>
            <a:off x="3347864" y="1700808"/>
            <a:ext cx="252028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a:t>Насекомые,плесень</a:t>
            </a:r>
            <a:r>
              <a:rPr lang="ru-RU" dirty="0"/>
              <a:t> токсины</a:t>
            </a:r>
          </a:p>
        </p:txBody>
      </p:sp>
      <p:sp>
        <p:nvSpPr>
          <p:cNvPr id="6" name="Овал 5"/>
          <p:cNvSpPr/>
          <p:nvPr/>
        </p:nvSpPr>
        <p:spPr>
          <a:xfrm>
            <a:off x="6215074" y="692696"/>
            <a:ext cx="2210738" cy="13075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Патогенное загрязнение окружающей среды</a:t>
            </a:r>
          </a:p>
        </p:txBody>
      </p:sp>
      <p:sp>
        <p:nvSpPr>
          <p:cNvPr id="7" name="Прямоугольник 6"/>
          <p:cNvSpPr/>
          <p:nvPr/>
        </p:nvSpPr>
        <p:spPr>
          <a:xfrm>
            <a:off x="127821" y="2278765"/>
            <a:ext cx="2520280" cy="6480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ru-RU" dirty="0"/>
              <a:t>Физические </a:t>
            </a:r>
          </a:p>
        </p:txBody>
      </p:sp>
      <p:sp>
        <p:nvSpPr>
          <p:cNvPr id="8" name="Прямоугольник 7"/>
          <p:cNvSpPr/>
          <p:nvPr/>
        </p:nvSpPr>
        <p:spPr>
          <a:xfrm>
            <a:off x="1639713" y="1231234"/>
            <a:ext cx="2520280" cy="64807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Биологические</a:t>
            </a:r>
          </a:p>
        </p:txBody>
      </p:sp>
      <p:sp>
        <p:nvSpPr>
          <p:cNvPr id="9" name="Прямоугольник 8"/>
          <p:cNvSpPr/>
          <p:nvPr/>
        </p:nvSpPr>
        <p:spPr>
          <a:xfrm>
            <a:off x="4188256" y="368660"/>
            <a:ext cx="2520280" cy="6480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химические</a:t>
            </a:r>
          </a:p>
        </p:txBody>
      </p:sp>
      <p:pic>
        <p:nvPicPr>
          <p:cNvPr id="1026" name="Picture 2" descr="C:\Users\сулпак\Desktop\bb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750" y="4072172"/>
            <a:ext cx="2106351" cy="223604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сулпак\Desktop\dicwwyyertoh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6027" y="4036173"/>
            <a:ext cx="2823954" cy="230803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сулпак\Desktop\07-3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192" y="2959056"/>
            <a:ext cx="2640937" cy="338515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bioshkolamekhov.ucoz.ru/_si/0/97744106.jpg"/>
          <p:cNvPicPr>
            <a:picLocks noChangeAspect="1" noChangeArrowheads="1"/>
          </p:cNvPicPr>
          <p:nvPr/>
        </p:nvPicPr>
        <p:blipFill>
          <a:blip r:embed="rId5" cstate="print"/>
          <a:srcRect/>
          <a:stretch>
            <a:fillRect/>
          </a:stretch>
        </p:blipFill>
        <p:spPr bwMode="auto">
          <a:xfrm>
            <a:off x="571472" y="4071942"/>
            <a:ext cx="2214578" cy="2143140"/>
          </a:xfrm>
          <a:prstGeom prst="rect">
            <a:avLst/>
          </a:prstGeom>
          <a:noFill/>
        </p:spPr>
      </p:pic>
      <p:pic>
        <p:nvPicPr>
          <p:cNvPr id="6148" name="Picture 4" descr="http://refcenter57.ru/image/news2012/zerno/zerno_10062015.jpg"/>
          <p:cNvPicPr>
            <a:picLocks noChangeAspect="1" noChangeArrowheads="1"/>
          </p:cNvPicPr>
          <p:nvPr/>
        </p:nvPicPr>
        <p:blipFill>
          <a:blip r:embed="rId6" cstate="print"/>
          <a:srcRect/>
          <a:stretch>
            <a:fillRect/>
          </a:stretch>
        </p:blipFill>
        <p:spPr bwMode="auto">
          <a:xfrm>
            <a:off x="3071802" y="4071942"/>
            <a:ext cx="2786082" cy="2143140"/>
          </a:xfrm>
          <a:prstGeom prst="rect">
            <a:avLst/>
          </a:prstGeom>
          <a:noFill/>
        </p:spPr>
      </p:pic>
      <p:pic>
        <p:nvPicPr>
          <p:cNvPr id="6150" name="Picture 6" descr="http://agrodovidka.info/uploads/posts/content/SpetsElevatormelmash_Kniga_8_2.jpg"/>
          <p:cNvPicPr>
            <a:picLocks noChangeAspect="1" noChangeArrowheads="1"/>
          </p:cNvPicPr>
          <p:nvPr/>
        </p:nvPicPr>
        <p:blipFill>
          <a:blip r:embed="rId7" cstate="print"/>
          <a:srcRect/>
          <a:stretch>
            <a:fillRect/>
          </a:stretch>
        </p:blipFill>
        <p:spPr bwMode="auto">
          <a:xfrm>
            <a:off x="6286512" y="2928934"/>
            <a:ext cx="2857488" cy="3929066"/>
          </a:xfrm>
          <a:prstGeom prst="rect">
            <a:avLst/>
          </a:prstGeom>
          <a:noFill/>
        </p:spPr>
      </p:pic>
    </p:spTree>
    <p:extLst>
      <p:ext uri="{BB962C8B-B14F-4D97-AF65-F5344CB8AC3E}">
        <p14:creationId xmlns:p14="http://schemas.microsoft.com/office/powerpoint/2010/main" val="5980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0" presetClass="entr" presetSubtype="0" fill="hold" grpId="0" nodeType="after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2500"/>
                            </p:stCondLst>
                            <p:childTnLst>
                              <p:par>
                                <p:cTn id="15" presetID="42" presetClass="entr" presetSubtype="0" fill="hold" grpId="0" nodeType="after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4250"/>
                            </p:stCondLst>
                            <p:childTnLst>
                              <p:par>
                                <p:cTn id="21" presetID="16" presetClass="entr" presetSubtype="21" fill="hold" grpId="0"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750"/>
                                        <p:tgtEl>
                                          <p:spTgt spid="7"/>
                                        </p:tgtEl>
                                      </p:cBhvr>
                                    </p:animEffect>
                                  </p:childTnLst>
                                </p:cTn>
                              </p:par>
                            </p:childTnLst>
                          </p:cTn>
                        </p:par>
                        <p:par>
                          <p:cTn id="24" fill="hold">
                            <p:stCondLst>
                              <p:cond delay="5250"/>
                            </p:stCondLst>
                            <p:childTnLst>
                              <p:par>
                                <p:cTn id="25" presetID="14" presetClass="entr" presetSubtype="10" fill="hold" grpId="0" nodeType="after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1000"/>
                                        <p:tgtEl>
                                          <p:spTgt spid="8"/>
                                        </p:tgtEl>
                                      </p:cBhvr>
                                    </p:animEffect>
                                  </p:childTnLst>
                                </p:cTn>
                              </p:par>
                            </p:childTnLst>
                          </p:cTn>
                        </p:par>
                        <p:par>
                          <p:cTn id="28" fill="hold">
                            <p:stCondLst>
                              <p:cond delay="6750"/>
                            </p:stCondLst>
                            <p:childTnLst>
                              <p:par>
                                <p:cTn id="29" presetID="53" presetClass="entr" presetSubtype="16" fill="hold" grpId="0" nodeType="afterEffect">
                                  <p:stCondLst>
                                    <p:cond delay="750"/>
                                  </p:stCondLst>
                                  <p:childTnLst>
                                    <p:set>
                                      <p:cBhvr>
                                        <p:cTn id="30" dur="1" fill="hold">
                                          <p:stCondLst>
                                            <p:cond delay="0"/>
                                          </p:stCondLst>
                                        </p:cTn>
                                        <p:tgtEl>
                                          <p:spTgt spid="9"/>
                                        </p:tgtEl>
                                        <p:attrNameLst>
                                          <p:attrName>style.visibility</p:attrName>
                                        </p:attrNameLst>
                                      </p:cBhvr>
                                      <p:to>
                                        <p:strVal val="visible"/>
                                      </p:to>
                                    </p:set>
                                    <p:anim calcmode="lin" valueType="num">
                                      <p:cBhvr>
                                        <p:cTn id="31" dur="1250" fill="hold"/>
                                        <p:tgtEl>
                                          <p:spTgt spid="9"/>
                                        </p:tgtEl>
                                        <p:attrNameLst>
                                          <p:attrName>ppt_w</p:attrName>
                                        </p:attrNameLst>
                                      </p:cBhvr>
                                      <p:tavLst>
                                        <p:tav tm="0">
                                          <p:val>
                                            <p:fltVal val="0"/>
                                          </p:val>
                                        </p:tav>
                                        <p:tav tm="100000">
                                          <p:val>
                                            <p:strVal val="#ppt_w"/>
                                          </p:val>
                                        </p:tav>
                                      </p:tavLst>
                                    </p:anim>
                                    <p:anim calcmode="lin" valueType="num">
                                      <p:cBhvr>
                                        <p:cTn id="32" dur="1250" fill="hold"/>
                                        <p:tgtEl>
                                          <p:spTgt spid="9"/>
                                        </p:tgtEl>
                                        <p:attrNameLst>
                                          <p:attrName>ppt_h</p:attrName>
                                        </p:attrNameLst>
                                      </p:cBhvr>
                                      <p:tavLst>
                                        <p:tav tm="0">
                                          <p:val>
                                            <p:fltVal val="0"/>
                                          </p:val>
                                        </p:tav>
                                        <p:tav tm="100000">
                                          <p:val>
                                            <p:strVal val="#ppt_h"/>
                                          </p:val>
                                        </p:tav>
                                      </p:tavLst>
                                    </p:anim>
                                    <p:animEffect transition="in" filter="fade">
                                      <p:cBhvr>
                                        <p:cTn id="33" dur="1250"/>
                                        <p:tgtEl>
                                          <p:spTgt spid="9"/>
                                        </p:tgtEl>
                                      </p:cBhvr>
                                    </p:animEffect>
                                  </p:childTnLst>
                                </p:cTn>
                              </p:par>
                            </p:childTnLst>
                          </p:cTn>
                        </p:par>
                        <p:par>
                          <p:cTn id="34" fill="hold">
                            <p:stCondLst>
                              <p:cond delay="8750"/>
                            </p:stCondLst>
                            <p:childTnLst>
                              <p:par>
                                <p:cTn id="35" presetID="26" presetClass="entr" presetSubtype="0" fill="hold" nodeType="afterEffect">
                                  <p:stCondLst>
                                    <p:cond delay="1500"/>
                                  </p:stCondLst>
                                  <p:childTnLst>
                                    <p:set>
                                      <p:cBhvr>
                                        <p:cTn id="36" dur="1" fill="hold">
                                          <p:stCondLst>
                                            <p:cond delay="0"/>
                                          </p:stCondLst>
                                        </p:cTn>
                                        <p:tgtEl>
                                          <p:spTgt spid="1026"/>
                                        </p:tgtEl>
                                        <p:attrNameLst>
                                          <p:attrName>style.visibility</p:attrName>
                                        </p:attrNameLst>
                                      </p:cBhvr>
                                      <p:to>
                                        <p:strVal val="visible"/>
                                      </p:to>
                                    </p:set>
                                    <p:animEffect transition="in" filter="wipe(down)">
                                      <p:cBhvr>
                                        <p:cTn id="37" dur="652">
                                          <p:stCondLst>
                                            <p:cond delay="0"/>
                                          </p:stCondLst>
                                        </p:cTn>
                                        <p:tgtEl>
                                          <p:spTgt spid="1026"/>
                                        </p:tgtEl>
                                      </p:cBhvr>
                                    </p:animEffect>
                                    <p:anim calcmode="lin" valueType="num">
                                      <p:cBhvr>
                                        <p:cTn id="38" dur="2050"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9" dur="747"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0" dur="747" tmFilter="0, 0; 0.125,0.2665; 0.25,0.4; 0.375,0.465; 0.5,0.5;  0.625,0.535; 0.75,0.6; 0.875,0.7335; 1,1">
                                          <p:stCondLst>
                                            <p:cond delay="747"/>
                                          </p:stCondLst>
                                        </p:cTn>
                                        <p:tgtEl>
                                          <p:spTgt spid="1026"/>
                                        </p:tgtEl>
                                        <p:attrNameLst>
                                          <p:attrName>ppt_y</p:attrName>
                                        </p:attrNameLst>
                                      </p:cBhvr>
                                      <p:tavLst>
                                        <p:tav tm="0" fmla="#ppt_y-sin(pi*$)/9">
                                          <p:val>
                                            <p:fltVal val="0"/>
                                          </p:val>
                                        </p:tav>
                                        <p:tav tm="100000">
                                          <p:val>
                                            <p:fltVal val="1"/>
                                          </p:val>
                                        </p:tav>
                                      </p:tavLst>
                                    </p:anim>
                                    <p:anim calcmode="lin" valueType="num">
                                      <p:cBhvr>
                                        <p:cTn id="41" dur="373" tmFilter="0, 0; 0.125,0.2665; 0.25,0.4; 0.375,0.465; 0.5,0.5;  0.625,0.535; 0.75,0.6; 0.875,0.7335; 1,1">
                                          <p:stCondLst>
                                            <p:cond delay="1490"/>
                                          </p:stCondLst>
                                        </p:cTn>
                                        <p:tgtEl>
                                          <p:spTgt spid="1026"/>
                                        </p:tgtEl>
                                        <p:attrNameLst>
                                          <p:attrName>ppt_y</p:attrName>
                                        </p:attrNameLst>
                                      </p:cBhvr>
                                      <p:tavLst>
                                        <p:tav tm="0" fmla="#ppt_y-sin(pi*$)/27">
                                          <p:val>
                                            <p:fltVal val="0"/>
                                          </p:val>
                                        </p:tav>
                                        <p:tav tm="100000">
                                          <p:val>
                                            <p:fltVal val="1"/>
                                          </p:val>
                                        </p:tav>
                                      </p:tavLst>
                                    </p:anim>
                                    <p:anim calcmode="lin" valueType="num">
                                      <p:cBhvr>
                                        <p:cTn id="42" dur="185" tmFilter="0, 0; 0.125,0.2665; 0.25,0.4; 0.375,0.465; 0.5,0.5;  0.625,0.535; 0.75,0.6; 0.875,0.7335; 1,1">
                                          <p:stCondLst>
                                            <p:cond delay="1863"/>
                                          </p:stCondLst>
                                        </p:cTn>
                                        <p:tgtEl>
                                          <p:spTgt spid="1026"/>
                                        </p:tgtEl>
                                        <p:attrNameLst>
                                          <p:attrName>ppt_y</p:attrName>
                                        </p:attrNameLst>
                                      </p:cBhvr>
                                      <p:tavLst>
                                        <p:tav tm="0" fmla="#ppt_y-sin(pi*$)/81">
                                          <p:val>
                                            <p:fltVal val="0"/>
                                          </p:val>
                                        </p:tav>
                                        <p:tav tm="100000">
                                          <p:val>
                                            <p:fltVal val="1"/>
                                          </p:val>
                                        </p:tav>
                                      </p:tavLst>
                                    </p:anim>
                                    <p:animScale>
                                      <p:cBhvr>
                                        <p:cTn id="43" dur="29">
                                          <p:stCondLst>
                                            <p:cond delay="731"/>
                                          </p:stCondLst>
                                        </p:cTn>
                                        <p:tgtEl>
                                          <p:spTgt spid="1026"/>
                                        </p:tgtEl>
                                      </p:cBhvr>
                                      <p:to x="100000" y="60000"/>
                                    </p:animScale>
                                    <p:animScale>
                                      <p:cBhvr>
                                        <p:cTn id="44" dur="187" decel="50000">
                                          <p:stCondLst>
                                            <p:cond delay="761"/>
                                          </p:stCondLst>
                                        </p:cTn>
                                        <p:tgtEl>
                                          <p:spTgt spid="1026"/>
                                        </p:tgtEl>
                                      </p:cBhvr>
                                      <p:to x="100000" y="100000"/>
                                    </p:animScale>
                                    <p:animScale>
                                      <p:cBhvr>
                                        <p:cTn id="45" dur="29">
                                          <p:stCondLst>
                                            <p:cond delay="1476"/>
                                          </p:stCondLst>
                                        </p:cTn>
                                        <p:tgtEl>
                                          <p:spTgt spid="1026"/>
                                        </p:tgtEl>
                                      </p:cBhvr>
                                      <p:to x="100000" y="80000"/>
                                    </p:animScale>
                                    <p:animScale>
                                      <p:cBhvr>
                                        <p:cTn id="46" dur="187" decel="50000">
                                          <p:stCondLst>
                                            <p:cond delay="1505"/>
                                          </p:stCondLst>
                                        </p:cTn>
                                        <p:tgtEl>
                                          <p:spTgt spid="1026"/>
                                        </p:tgtEl>
                                      </p:cBhvr>
                                      <p:to x="100000" y="100000"/>
                                    </p:animScale>
                                    <p:animScale>
                                      <p:cBhvr>
                                        <p:cTn id="47" dur="29">
                                          <p:stCondLst>
                                            <p:cond delay="1847"/>
                                          </p:stCondLst>
                                        </p:cTn>
                                        <p:tgtEl>
                                          <p:spTgt spid="1026"/>
                                        </p:tgtEl>
                                      </p:cBhvr>
                                      <p:to x="100000" y="90000"/>
                                    </p:animScale>
                                    <p:animScale>
                                      <p:cBhvr>
                                        <p:cTn id="48" dur="187" decel="50000">
                                          <p:stCondLst>
                                            <p:cond delay="1876"/>
                                          </p:stCondLst>
                                        </p:cTn>
                                        <p:tgtEl>
                                          <p:spTgt spid="1026"/>
                                        </p:tgtEl>
                                      </p:cBhvr>
                                      <p:to x="100000" y="100000"/>
                                    </p:animScale>
                                    <p:animScale>
                                      <p:cBhvr>
                                        <p:cTn id="49" dur="29">
                                          <p:stCondLst>
                                            <p:cond delay="2034"/>
                                          </p:stCondLst>
                                        </p:cTn>
                                        <p:tgtEl>
                                          <p:spTgt spid="1026"/>
                                        </p:tgtEl>
                                      </p:cBhvr>
                                      <p:to x="100000" y="95000"/>
                                    </p:animScale>
                                    <p:animScale>
                                      <p:cBhvr>
                                        <p:cTn id="50" dur="187" decel="50000">
                                          <p:stCondLst>
                                            <p:cond delay="2063"/>
                                          </p:stCondLst>
                                        </p:cTn>
                                        <p:tgtEl>
                                          <p:spTgt spid="1026"/>
                                        </p:tgtEl>
                                      </p:cBhvr>
                                      <p:to x="100000" y="100000"/>
                                    </p:animScale>
                                  </p:childTnLst>
                                </p:cTn>
                              </p:par>
                            </p:childTnLst>
                          </p:cTn>
                        </p:par>
                        <p:par>
                          <p:cTn id="51" fill="hold">
                            <p:stCondLst>
                              <p:cond delay="12500"/>
                            </p:stCondLst>
                            <p:childTnLst>
                              <p:par>
                                <p:cTn id="52" presetID="31" presetClass="entr" presetSubtype="0" fill="hold" nodeType="afterEffect">
                                  <p:stCondLst>
                                    <p:cond delay="1000"/>
                                  </p:stCondLst>
                                  <p:childTnLst>
                                    <p:set>
                                      <p:cBhvr>
                                        <p:cTn id="53" dur="1" fill="hold">
                                          <p:stCondLst>
                                            <p:cond delay="0"/>
                                          </p:stCondLst>
                                        </p:cTn>
                                        <p:tgtEl>
                                          <p:spTgt spid="1027"/>
                                        </p:tgtEl>
                                        <p:attrNameLst>
                                          <p:attrName>style.visibility</p:attrName>
                                        </p:attrNameLst>
                                      </p:cBhvr>
                                      <p:to>
                                        <p:strVal val="visible"/>
                                      </p:to>
                                    </p:set>
                                    <p:anim calcmode="lin" valueType="num">
                                      <p:cBhvr>
                                        <p:cTn id="54" dur="1500" fill="hold"/>
                                        <p:tgtEl>
                                          <p:spTgt spid="1027"/>
                                        </p:tgtEl>
                                        <p:attrNameLst>
                                          <p:attrName>ppt_w</p:attrName>
                                        </p:attrNameLst>
                                      </p:cBhvr>
                                      <p:tavLst>
                                        <p:tav tm="0">
                                          <p:val>
                                            <p:fltVal val="0"/>
                                          </p:val>
                                        </p:tav>
                                        <p:tav tm="100000">
                                          <p:val>
                                            <p:strVal val="#ppt_w"/>
                                          </p:val>
                                        </p:tav>
                                      </p:tavLst>
                                    </p:anim>
                                    <p:anim calcmode="lin" valueType="num">
                                      <p:cBhvr>
                                        <p:cTn id="55" dur="1500" fill="hold"/>
                                        <p:tgtEl>
                                          <p:spTgt spid="1027"/>
                                        </p:tgtEl>
                                        <p:attrNameLst>
                                          <p:attrName>ppt_h</p:attrName>
                                        </p:attrNameLst>
                                      </p:cBhvr>
                                      <p:tavLst>
                                        <p:tav tm="0">
                                          <p:val>
                                            <p:fltVal val="0"/>
                                          </p:val>
                                        </p:tav>
                                        <p:tav tm="100000">
                                          <p:val>
                                            <p:strVal val="#ppt_h"/>
                                          </p:val>
                                        </p:tav>
                                      </p:tavLst>
                                    </p:anim>
                                    <p:anim calcmode="lin" valueType="num">
                                      <p:cBhvr>
                                        <p:cTn id="56" dur="1500" fill="hold"/>
                                        <p:tgtEl>
                                          <p:spTgt spid="1027"/>
                                        </p:tgtEl>
                                        <p:attrNameLst>
                                          <p:attrName>style.rotation</p:attrName>
                                        </p:attrNameLst>
                                      </p:cBhvr>
                                      <p:tavLst>
                                        <p:tav tm="0">
                                          <p:val>
                                            <p:fltVal val="90"/>
                                          </p:val>
                                        </p:tav>
                                        <p:tav tm="100000">
                                          <p:val>
                                            <p:fltVal val="0"/>
                                          </p:val>
                                        </p:tav>
                                      </p:tavLst>
                                    </p:anim>
                                    <p:animEffect transition="in" filter="fade">
                                      <p:cBhvr>
                                        <p:cTn id="57" dur="1500"/>
                                        <p:tgtEl>
                                          <p:spTgt spid="1027"/>
                                        </p:tgtEl>
                                      </p:cBhvr>
                                    </p:animEffect>
                                  </p:childTnLst>
                                </p:cTn>
                              </p:par>
                            </p:childTnLst>
                          </p:cTn>
                        </p:par>
                        <p:par>
                          <p:cTn id="58" fill="hold">
                            <p:stCondLst>
                              <p:cond delay="15000"/>
                            </p:stCondLst>
                            <p:childTnLst>
                              <p:par>
                                <p:cTn id="59" presetID="6" presetClass="entr" presetSubtype="16" fill="hold" nodeType="afterEffect">
                                  <p:stCondLst>
                                    <p:cond delay="500"/>
                                  </p:stCondLst>
                                  <p:childTnLst>
                                    <p:set>
                                      <p:cBhvr>
                                        <p:cTn id="60" dur="1" fill="hold">
                                          <p:stCondLst>
                                            <p:cond delay="0"/>
                                          </p:stCondLst>
                                        </p:cTn>
                                        <p:tgtEl>
                                          <p:spTgt spid="1029"/>
                                        </p:tgtEl>
                                        <p:attrNameLst>
                                          <p:attrName>style.visibility</p:attrName>
                                        </p:attrNameLst>
                                      </p:cBhvr>
                                      <p:to>
                                        <p:strVal val="visible"/>
                                      </p:to>
                                    </p:set>
                                    <p:animEffect transition="in" filter="circle(in)">
                                      <p:cBhvr>
                                        <p:cTn id="61"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frigortec 1 1.jpg"/>
          <p:cNvPicPr>
            <a:picLocks noGrp="1" noChangeAspect="1"/>
          </p:cNvPicPr>
          <p:nvPr>
            <p:ph idx="1"/>
          </p:nvPr>
        </p:nvPicPr>
        <p:blipFill>
          <a:blip r:embed="rId2" cstate="print"/>
          <a:stretch>
            <a:fillRect/>
          </a:stretch>
        </p:blipFill>
        <p:spPr>
          <a:xfrm>
            <a:off x="395537" y="548680"/>
            <a:ext cx="8352928" cy="630932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a:t>.</a:t>
            </a:r>
          </a:p>
        </p:txBody>
      </p:sp>
      <p:pic>
        <p:nvPicPr>
          <p:cNvPr id="4" name="Содержимое 3" descr="samosogrevanie-zernovykh-mass.jpg"/>
          <p:cNvPicPr>
            <a:picLocks noGrp="1" noChangeAspect="1"/>
          </p:cNvPicPr>
          <p:nvPr>
            <p:ph sz="half" idx="1"/>
          </p:nvPr>
        </p:nvPicPr>
        <p:blipFill>
          <a:blip r:embed="rId2" cstate="print"/>
          <a:stretch>
            <a:fillRect/>
          </a:stretch>
        </p:blipFill>
        <p:spPr>
          <a:xfrm>
            <a:off x="457200" y="620688"/>
            <a:ext cx="4038600" cy="6237312"/>
          </a:xfrm>
        </p:spPr>
      </p:pic>
      <p:pic>
        <p:nvPicPr>
          <p:cNvPr id="7" name="Содержимое 6" descr="samosogrevanie-zernovykh-mass1.jpg"/>
          <p:cNvPicPr>
            <a:picLocks noGrp="1" noChangeAspect="1"/>
          </p:cNvPicPr>
          <p:nvPr>
            <p:ph sz="half" idx="2"/>
          </p:nvPr>
        </p:nvPicPr>
        <p:blipFill>
          <a:blip r:embed="rId3" cstate="print"/>
          <a:stretch>
            <a:fillRect/>
          </a:stretch>
        </p:blipFill>
        <p:spPr>
          <a:xfrm>
            <a:off x="4648200" y="620688"/>
            <a:ext cx="4038600" cy="623731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7" name="Содержимое 6" descr="i_056.png"/>
          <p:cNvPicPr>
            <a:picLocks noGrp="1" noChangeAspect="1"/>
          </p:cNvPicPr>
          <p:nvPr>
            <p:ph idx="1"/>
          </p:nvPr>
        </p:nvPicPr>
        <p:blipFill>
          <a:blip r:embed="rId2" cstate="print"/>
          <a:stretch>
            <a:fillRect/>
          </a:stretch>
        </p:blipFill>
        <p:spPr>
          <a:xfrm>
            <a:off x="251521" y="260648"/>
            <a:ext cx="8640960" cy="6336704"/>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a:t> </a:t>
            </a:r>
            <a:r>
              <a:rPr lang="ru-RU" sz="3600" dirty="0"/>
              <a:t>виды самосогревания: </a:t>
            </a:r>
            <a:endParaRPr lang="ru-RU" sz="3600" dirty="0">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763216" y="1633662"/>
            <a:ext cx="7704856" cy="72376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3200" b="1" dirty="0"/>
              <a:t>Гнездовое самосогревание</a:t>
            </a:r>
            <a:endParaRPr lang="ru-RU" sz="3200" dirty="0">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755576" y="2714619"/>
            <a:ext cx="7704856" cy="71438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3200" b="1" dirty="0"/>
              <a:t>Пластовое самосогревание</a:t>
            </a:r>
            <a:endParaRPr lang="ru-RU" sz="3200" dirty="0">
              <a:solidFill>
                <a:schemeClr val="dk1"/>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774233" y="3571876"/>
            <a:ext cx="7704856" cy="78581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3200" b="1" dirty="0"/>
              <a:t>Сплошное самосогревание</a:t>
            </a:r>
            <a:endParaRPr lang="ru-RU" sz="3200"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915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1250"/>
                            </p:stCondLst>
                            <p:childTnLst>
                              <p:par>
                                <p:cTn id="11" presetID="10" presetClass="entr" presetSubtype="0" fill="hold" grpId="0" nodeType="afterEffect">
                                  <p:stCondLst>
                                    <p:cond delay="125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3000"/>
                            </p:stCondLst>
                            <p:childTnLst>
                              <p:par>
                                <p:cTn id="15" presetID="42" presetClass="entr" presetSubtype="0" fill="hold" grpId="0" nodeType="afterEffect">
                                  <p:stCondLst>
                                    <p:cond delay="175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b="1" dirty="0"/>
              <a:t>Гнездовое самосогревание</a:t>
            </a:r>
            <a:endParaRPr lang="ru-RU" dirty="0"/>
          </a:p>
        </p:txBody>
      </p:sp>
      <p:sp>
        <p:nvSpPr>
          <p:cNvPr id="5" name="Содержимое 4"/>
          <p:cNvSpPr>
            <a:spLocks noGrp="1"/>
          </p:cNvSpPr>
          <p:nvPr>
            <p:ph idx="1"/>
          </p:nvPr>
        </p:nvSpPr>
        <p:spPr/>
        <p:txBody>
          <a:bodyPr>
            <a:normAutofit fontScale="77500" lnSpcReduction="20000"/>
          </a:bodyPr>
          <a:lstStyle/>
          <a:p>
            <a:r>
              <a:rPr lang="ru-RU" dirty="0"/>
              <a:t>Возникает  на любом участке зерновой насыпи в результате следующих причин: увлажнение какого-то участка зерновой массы в результате протекания крыши </a:t>
            </a:r>
          </a:p>
          <a:p>
            <a:r>
              <a:rPr lang="ru-RU" dirty="0"/>
              <a:t>ненадежной гидроизоляции стен (или пола) хранилища; </a:t>
            </a:r>
          </a:p>
          <a:p>
            <a:r>
              <a:rPr lang="ru-RU" dirty="0"/>
              <a:t>образование участка с повышенной влажностью при загрузке в хранилище зерна различной влажности; </a:t>
            </a:r>
          </a:p>
          <a:p>
            <a:r>
              <a:rPr lang="ru-RU" dirty="0"/>
              <a:t>образование участка с повышенным содержанием примесей, пыли, микроорганизмов скопление насекомых и клещей на одном участке насыпи.</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Пластовое самосогревание</a:t>
            </a:r>
            <a:endParaRPr lang="ru-RU" dirty="0"/>
          </a:p>
        </p:txBody>
      </p:sp>
      <p:pic>
        <p:nvPicPr>
          <p:cNvPr id="7" name="Picture 4" descr="рис. 1.1. виды пластового самосогревания зерновых масс:&#10;1 – низовое; 2 – верховое; &#10;3 – вертикально-пластовое&#10;"/>
          <p:cNvPicPr>
            <a:picLocks noGrp="1" noChangeAspect="1" noChangeArrowheads="1"/>
          </p:cNvPicPr>
          <p:nvPr>
            <p:ph idx="1"/>
          </p:nvPr>
        </p:nvPicPr>
        <p:blipFill>
          <a:blip r:embed="rId2" cstate="print"/>
          <a:stretch>
            <a:fillRect/>
          </a:stretch>
        </p:blipFill>
        <p:spPr bwMode="auto">
          <a:xfrm>
            <a:off x="2853541" y="3405942"/>
            <a:ext cx="3436918" cy="914479"/>
          </a:xfrm>
          <a:prstGeom prst="rect">
            <a:avLst/>
          </a:prstGeom>
          <a:noFill/>
        </p:spPr>
      </p:pic>
      <p:pic>
        <p:nvPicPr>
          <p:cNvPr id="1026" name="Picture 2" descr="http://chitalky.ru/wp-content/uploads/2011/11/wpid-image0024.jpg"/>
          <p:cNvPicPr>
            <a:picLocks noChangeAspect="1" noChangeArrowheads="1"/>
          </p:cNvPicPr>
          <p:nvPr/>
        </p:nvPicPr>
        <p:blipFill>
          <a:blip r:embed="rId3" cstate="print"/>
          <a:srcRect/>
          <a:stretch>
            <a:fillRect/>
          </a:stretch>
        </p:blipFill>
        <p:spPr bwMode="auto">
          <a:xfrm>
            <a:off x="571472" y="1571612"/>
            <a:ext cx="7858180" cy="338138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500042"/>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2563"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Верховое </a:t>
            </a:r>
            <a:endParaRPr kumimoji="0" lang="ru-RU" sz="2000" b="1" i="0" u="none" strike="noStrike" cap="none" normalizeH="0" baseline="0" dirty="0">
              <a:ln>
                <a:noFill/>
              </a:ln>
              <a:solidFill>
                <a:schemeClr val="tx1"/>
              </a:solidFill>
              <a:effectLst/>
              <a:latin typeface="Arial" pitchFamily="34" charset="0"/>
              <a:cs typeface="Arial" pitchFamily="34" charset="0"/>
            </a:endParaRPr>
          </a:p>
          <a:p>
            <a:pPr lvl="0" indent="182563" eaLnBrk="0" fontAlgn="base" hangingPunct="0">
              <a:spcBef>
                <a:spcPct val="0"/>
              </a:spcBef>
              <a:spcAft>
                <a:spcPct val="0"/>
              </a:spcAf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недостаточно охлажденное зерно дышит с выделением теплоты и влаги. Нагретые и увлажненные потоки воздуха вследствие конвекции поднимаются вверх и встреча­ют на своем пути верхние участки насыпи, несколько охлажденные холодным атмосферным воздухом. В результате их взаимодействия, вплоть до выпадения конденсационной влаги верхний слой зерновой массы увлажняется. </a:t>
            </a:r>
          </a:p>
          <a:p>
            <a:pPr lvl="0" indent="182563" algn="ctr" eaLnBrk="0" fontAlgn="base" hangingPunct="0">
              <a:spcBef>
                <a:spcPct val="0"/>
              </a:spcBef>
              <a:spcAft>
                <a:spcPct val="0"/>
              </a:spcAft>
            </a:pPr>
            <a:r>
              <a:rPr lang="ru-RU" sz="2000" b="1" dirty="0">
                <a:latin typeface="Arial" pitchFamily="34" charset="0"/>
                <a:ea typeface="Times New Roman" pitchFamily="18" charset="0"/>
                <a:cs typeface="Arial" pitchFamily="34" charset="0"/>
              </a:rPr>
              <a:t>Низовое</a:t>
            </a:r>
            <a:endParaRPr kumimoji="0" lang="ru-RU" sz="2000" b="1" i="0" u="none" strike="noStrike" cap="none" normalizeH="0" baseline="0" dirty="0">
              <a:ln>
                <a:noFill/>
              </a:ln>
              <a:solidFill>
                <a:schemeClr val="tx1"/>
              </a:solidFill>
              <a:effectLst/>
              <a:latin typeface="Arial" pitchFamily="34" charset="0"/>
              <a:cs typeface="Arial" pitchFamily="34" charset="0"/>
            </a:endParaRP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возникает ранней осенью в следующих случаях: при засыпке недостаточно ох­лажденного зерна на холодную поверхность пола склада или дни­ща силоса; при размещении зерновой массы на сырой грунт или площадку без должной гидроизоляции. </a:t>
            </a:r>
            <a:endParaRPr kumimoji="0" lang="ru-RU" sz="2000" b="0" i="0" u="none" strike="noStrike" cap="none" normalizeH="0" baseline="0" dirty="0">
              <a:ln>
                <a:noFill/>
              </a:ln>
              <a:solidFill>
                <a:schemeClr val="tx1"/>
              </a:solidFill>
              <a:effectLst/>
              <a:latin typeface="Arial" pitchFamily="34" charset="0"/>
              <a:cs typeface="Arial" pitchFamily="34" charset="0"/>
            </a:endParaRPr>
          </a:p>
          <a:p>
            <a:pPr marL="0" marR="0" lvl="0" indent="182563"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Вертикально-пластовое самосогревание </a:t>
            </a: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Характеризуется образованием вертикального греющегося пласта зерна, расположенного на расстоянии 0,2...0,5 м от стен складов и силосов. При самосортировании зерновой массы, сопровождаемого сосредоточением у стен силоса легко­весных примесей, семян сорных растений, пыли и других ком­понентов </a:t>
            </a:r>
            <a:endParaRPr kumimoji="0" lang="ru-RU"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unnamed (5).jpg"/>
          <p:cNvPicPr>
            <a:picLocks noGrp="1" noChangeAspect="1"/>
          </p:cNvPicPr>
          <p:nvPr>
            <p:ph idx="1"/>
          </p:nvPr>
        </p:nvPicPr>
        <p:blipFill>
          <a:blip r:embed="rId2" cstate="print"/>
          <a:stretch>
            <a:fillRect/>
          </a:stretch>
        </p:blipFill>
        <p:spPr>
          <a:xfrm>
            <a:off x="107505" y="274638"/>
            <a:ext cx="8928992" cy="6583361"/>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78.jpg"/>
          <p:cNvPicPr>
            <a:picLocks noGrp="1" noChangeAspect="1"/>
          </p:cNvPicPr>
          <p:nvPr>
            <p:ph idx="1"/>
          </p:nvPr>
        </p:nvPicPr>
        <p:blipFill>
          <a:blip r:embed="rId2" cstate="print"/>
          <a:stretch>
            <a:fillRect/>
          </a:stretch>
        </p:blipFill>
        <p:spPr>
          <a:xfrm>
            <a:off x="323528" y="908720"/>
            <a:ext cx="8424936" cy="5688631"/>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Сплошное самосогревание. </a:t>
            </a:r>
            <a:endParaRPr lang="ru-RU" dirty="0"/>
          </a:p>
        </p:txBody>
      </p:sp>
      <p:sp>
        <p:nvSpPr>
          <p:cNvPr id="3" name="Содержимое 2"/>
          <p:cNvSpPr>
            <a:spLocks noGrp="1"/>
          </p:cNvSpPr>
          <p:nvPr>
            <p:ph idx="1"/>
          </p:nvPr>
        </p:nvSpPr>
        <p:spPr/>
        <p:txBody>
          <a:bodyPr/>
          <a:lstStyle/>
          <a:p>
            <a:r>
              <a:rPr lang="ru-RU" dirty="0"/>
              <a:t>последствие (иначе как запущенная форма) других видов самосогревания</a:t>
            </a:r>
          </a:p>
          <a:p>
            <a:r>
              <a:rPr lang="ru-RU" dirty="0"/>
              <a:t>высокой влажности,</a:t>
            </a:r>
          </a:p>
          <a:p>
            <a:r>
              <a:rPr lang="ru-RU" dirty="0"/>
              <a:t>содержащего большое количество примесей</a:t>
            </a:r>
          </a:p>
          <a:p>
            <a:r>
              <a:rPr lang="ru-RU" dirty="0"/>
              <a:t>недозрелые зерна. </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30722" name="Picture 2" descr="http://t1.ftcdn.net/jpg/00/60/46/02/240_F_60460245_NMZ6oWDskSPNJCXielnpjqJhSjVOzIID.jpg"/>
          <p:cNvPicPr>
            <a:picLocks noChangeAspect="1" noChangeArrowheads="1"/>
          </p:cNvPicPr>
          <p:nvPr/>
        </p:nvPicPr>
        <p:blipFill>
          <a:blip r:embed="rId2" cstate="print"/>
          <a:srcRect/>
          <a:stretch>
            <a:fillRect/>
          </a:stretch>
        </p:blipFill>
        <p:spPr bwMode="auto">
          <a:xfrm>
            <a:off x="928662" y="1714488"/>
            <a:ext cx="7715304" cy="421484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Причины почернения зерна</a:t>
            </a:r>
          </a:p>
        </p:txBody>
      </p:sp>
      <p:sp>
        <p:nvSpPr>
          <p:cNvPr id="3" name="Содержимое 2"/>
          <p:cNvSpPr>
            <a:spLocks noGrp="1"/>
          </p:cNvSpPr>
          <p:nvPr>
            <p:ph idx="1"/>
          </p:nvPr>
        </p:nvSpPr>
        <p:spPr/>
        <p:txBody>
          <a:bodyPr/>
          <a:lstStyle/>
          <a:p>
            <a:r>
              <a:rPr lang="ru-RU" dirty="0"/>
              <a:t>Развитие термофильных грибов из семейства </a:t>
            </a:r>
            <a:r>
              <a:rPr lang="ru-RU" dirty="0" err="1"/>
              <a:t>мукоровых.на</a:t>
            </a:r>
            <a:r>
              <a:rPr lang="ru-RU" dirty="0"/>
              <a:t> зернах образуются  темноокрашенные вещества –</a:t>
            </a:r>
            <a:r>
              <a:rPr lang="ru-RU" dirty="0" err="1"/>
              <a:t>мелоноидины</a:t>
            </a:r>
            <a:r>
              <a:rPr lang="ru-RU" dirty="0"/>
              <a:t>(взаимодействие сахаров и аминокислот при повышенной температуре).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9e6b573862f223294eb5aca29cfa198d-800x.jpg"/>
          <p:cNvPicPr>
            <a:picLocks noGrp="1" noChangeAspect="1"/>
          </p:cNvPicPr>
          <p:nvPr>
            <p:ph idx="1"/>
          </p:nvPr>
        </p:nvPicPr>
        <p:blipFill>
          <a:blip r:embed="rId2" cstate="print"/>
          <a:stretch>
            <a:fillRect/>
          </a:stretch>
        </p:blipFill>
        <p:spPr>
          <a:xfrm>
            <a:off x="323529" y="404664"/>
            <a:ext cx="8496944" cy="5721499"/>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Komp\Pictures\САМОСОГРЕВАНИЕ ЗЕРНОВЫХ МАСС - Хранение и переработка продукции растениеводства_files\14.png"/>
          <p:cNvPicPr>
            <a:picLocks noGrp="1" noChangeAspect="1" noChangeArrowheads="1"/>
          </p:cNvPicPr>
          <p:nvPr>
            <p:ph idx="1"/>
          </p:nvPr>
        </p:nvPicPr>
        <p:blipFill>
          <a:blip r:embed="rId2" cstate="print"/>
          <a:srcRect/>
          <a:stretch>
            <a:fillRect/>
          </a:stretch>
        </p:blipFill>
        <p:spPr bwMode="auto">
          <a:xfrm>
            <a:off x="1" y="188640"/>
            <a:ext cx="8820472" cy="666935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a:t>ПОСЛЕДСТВИЯ САМОСОГРЕВАНИЯ ЗЕРНА</a:t>
            </a:r>
            <a:br>
              <a:rPr lang="ru-RU" dirty="0"/>
            </a:br>
            <a:endParaRPr lang="ru-RU" dirty="0"/>
          </a:p>
        </p:txBody>
      </p:sp>
      <p:sp>
        <p:nvSpPr>
          <p:cNvPr id="3" name="Содержимое 2"/>
          <p:cNvSpPr>
            <a:spLocks noGrp="1"/>
          </p:cNvSpPr>
          <p:nvPr>
            <p:ph idx="1"/>
          </p:nvPr>
        </p:nvSpPr>
        <p:spPr>
          <a:xfrm>
            <a:off x="0" y="928670"/>
            <a:ext cx="9144000" cy="5168905"/>
          </a:xfrm>
        </p:spPr>
        <p:txBody>
          <a:bodyPr>
            <a:normAutofit fontScale="85000" lnSpcReduction="20000"/>
          </a:bodyPr>
          <a:lstStyle/>
          <a:p>
            <a:pPr>
              <a:buNone/>
            </a:pPr>
            <a:endParaRPr lang="ru-RU" dirty="0"/>
          </a:p>
          <a:p>
            <a:r>
              <a:rPr lang="ru-RU" dirty="0"/>
              <a:t>Снижением его качества и потерей сухих веществ</a:t>
            </a:r>
          </a:p>
          <a:p>
            <a:r>
              <a:rPr lang="ru-RU" dirty="0"/>
              <a:t>Под действием микроорганизмов и собственных ферментов зерна происходят увеличение продуктов разложения белков и их тепловая денатурация.</a:t>
            </a:r>
          </a:p>
          <a:p>
            <a:r>
              <a:rPr lang="ru-RU" dirty="0"/>
              <a:t> Хлеб, полученный из зерна, подвергшегося самосогреванию, всегда характеризуется пониженными качествами: меньшими объемным выходом и пористостью, более темным мякишем, чаще подверга­ется картофельной болезни. </a:t>
            </a:r>
          </a:p>
          <a:p>
            <a:r>
              <a:rPr lang="ru-RU" dirty="0"/>
              <a:t>В семенах подсолнечника наблюдается рост кислотного числа жира; часть жира переходит из ядра семени в плодовую оболочку, растет число дефектных семянок.</a:t>
            </a: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31746" name="Picture 2" descr="http://girls4gilrs.ru/uploads/posts/2013-01/1359426672_r84.jpeg"/>
          <p:cNvPicPr>
            <a:picLocks noChangeAspect="1" noChangeArrowheads="1"/>
          </p:cNvPicPr>
          <p:nvPr/>
        </p:nvPicPr>
        <p:blipFill>
          <a:blip r:embed="rId2" cstate="print"/>
          <a:srcRect/>
          <a:stretch>
            <a:fillRect/>
          </a:stretch>
        </p:blipFill>
        <p:spPr bwMode="auto">
          <a:xfrm>
            <a:off x="155575" y="285728"/>
            <a:ext cx="8631267" cy="6572272"/>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r>
              <a:rPr lang="ru-RU" b="1" dirty="0"/>
              <a:t>этапы самосогревания</a:t>
            </a:r>
            <a:r>
              <a:rPr lang="ru-RU" dirty="0"/>
              <a:t>:</a:t>
            </a:r>
            <a:br>
              <a:rPr lang="ru-RU" dirty="0"/>
            </a:br>
            <a:endParaRPr lang="ru-RU" dirty="0"/>
          </a:p>
        </p:txBody>
      </p:sp>
      <p:sp>
        <p:nvSpPr>
          <p:cNvPr id="3" name="Содержимое 2"/>
          <p:cNvSpPr>
            <a:spLocks noGrp="1"/>
          </p:cNvSpPr>
          <p:nvPr>
            <p:ph idx="1"/>
          </p:nvPr>
        </p:nvSpPr>
        <p:spPr>
          <a:xfrm>
            <a:off x="457200" y="428604"/>
            <a:ext cx="8229600" cy="5697559"/>
          </a:xfrm>
        </p:spPr>
        <p:txBody>
          <a:bodyPr>
            <a:normAutofit fontScale="70000" lnSpcReduction="20000"/>
          </a:bodyPr>
          <a:lstStyle/>
          <a:p>
            <a:r>
              <a:rPr lang="ru-RU" b="1" dirty="0"/>
              <a:t>В начальный период самосогревания </a:t>
            </a:r>
            <a:r>
              <a:rPr lang="ru-RU" dirty="0"/>
              <a:t>температура 24-30</a:t>
            </a:r>
            <a:r>
              <a:rPr lang="ru-RU" baseline="30000" dirty="0"/>
              <a:t>0</a:t>
            </a:r>
            <a:r>
              <a:rPr lang="ru-RU" dirty="0"/>
              <a:t>С. Во влажном зерне появляются амбарный запах, в сыром - запах плесени. Появляются отдельные потемневшие зерна, на зародыше появляется налет плесени, на зернах образуется конденсационная влага. Снижается всхожесть.</a:t>
            </a:r>
          </a:p>
          <a:p>
            <a:r>
              <a:rPr lang="ru-RU" b="1" dirty="0"/>
              <a:t>Развитие самосогревания </a:t>
            </a:r>
            <a:r>
              <a:rPr lang="ru-RU" dirty="0"/>
              <a:t>температура 34-38</a:t>
            </a:r>
            <a:r>
              <a:rPr lang="ru-RU" baseline="30000" dirty="0"/>
              <a:t>0</a:t>
            </a:r>
            <a:r>
              <a:rPr lang="ru-RU" dirty="0"/>
              <a:t>С, продолжается 3-7 дней. Заметно снижается сыпучесть, ярко выражено отпотевание, появляется солодовый запах. Влажные зерна темнеют, темнеют цветковые пленки, незрелые семена становятся мягкими, на них появляется плесень. Резко снижается всхожесть.</a:t>
            </a:r>
          </a:p>
          <a:p>
            <a:r>
              <a:rPr lang="ru-RU" b="1" dirty="0"/>
              <a:t>Запущенное самосогревание </a:t>
            </a:r>
            <a:r>
              <a:rPr lang="ru-RU" dirty="0"/>
              <a:t>– температура 50 и выше градусов. Резко снижается сыпучесть, зерно темнеет, отдельные зерна прогнивают, присутствует запах разложения. В завершении зерно обугливается и полная потеря сыпучести зерновой массы.</a:t>
            </a:r>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Интенсивность дыхания в зависимости от влажности и температуры</a:t>
            </a:r>
          </a:p>
        </p:txBody>
      </p:sp>
      <p:sp>
        <p:nvSpPr>
          <p:cNvPr id="3" name="Содержимое 2"/>
          <p:cNvSpPr>
            <a:spLocks noGrp="1"/>
          </p:cNvSpPr>
          <p:nvPr>
            <p:ph idx="1"/>
          </p:nvPr>
        </p:nvSpPr>
        <p:spPr/>
        <p:txBody>
          <a:bodyPr/>
          <a:lstStyle/>
          <a:p>
            <a:endParaRPr lang="ru-RU" dirty="0"/>
          </a:p>
        </p:txBody>
      </p:sp>
      <p:pic>
        <p:nvPicPr>
          <p:cNvPr id="28674" name="Picture 2" descr="http://www.bestreferat.ru/images/paper/07/95/7219507.png"/>
          <p:cNvPicPr>
            <a:picLocks noChangeAspect="1" noChangeArrowheads="1"/>
          </p:cNvPicPr>
          <p:nvPr/>
        </p:nvPicPr>
        <p:blipFill>
          <a:blip r:embed="rId2" cstate="print"/>
          <a:srcRect/>
          <a:stretch>
            <a:fillRect/>
          </a:stretch>
        </p:blipFill>
        <p:spPr bwMode="auto">
          <a:xfrm>
            <a:off x="428596" y="1285860"/>
            <a:ext cx="8215370" cy="521497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a:t>Слеживанием</a:t>
            </a:r>
            <a:r>
              <a:rPr lang="ru-RU" sz="2400" dirty="0"/>
              <a:t> называется явление частичной или полной потери сыпучести</a:t>
            </a:r>
          </a:p>
        </p:txBody>
      </p:sp>
      <p:sp>
        <p:nvSpPr>
          <p:cNvPr id="3" name="Содержимое 2"/>
          <p:cNvSpPr>
            <a:spLocks noGrp="1"/>
          </p:cNvSpPr>
          <p:nvPr>
            <p:ph idx="1"/>
          </p:nvPr>
        </p:nvSpPr>
        <p:spPr>
          <a:xfrm>
            <a:off x="457200" y="1142984"/>
            <a:ext cx="8229600" cy="4983179"/>
          </a:xfrm>
        </p:spPr>
        <p:txBody>
          <a:bodyPr>
            <a:normAutofit fontScale="85000" lnSpcReduction="10000"/>
          </a:bodyPr>
          <a:lstStyle/>
          <a:p>
            <a:pPr>
              <a:buNone/>
            </a:pPr>
            <a:r>
              <a:rPr lang="ru-RU" dirty="0"/>
              <a:t>Слеживание возникает по следующим причинам:</a:t>
            </a:r>
          </a:p>
          <a:p>
            <a:pPr lvl="0"/>
            <a:r>
              <a:rPr lang="ru-RU" dirty="0"/>
              <a:t>давление зерна на нижние слои насыпи и участки, прилегающие к станам хранилища</a:t>
            </a:r>
          </a:p>
          <a:p>
            <a:pPr lvl="0"/>
            <a:r>
              <a:rPr lang="ru-RU" dirty="0"/>
              <a:t>замерзание зерна влажного и сырого</a:t>
            </a:r>
          </a:p>
          <a:p>
            <a:pPr lvl="0"/>
            <a:r>
              <a:rPr lang="ru-RU" dirty="0"/>
              <a:t>самосогревания (с развитием микроорганизмов, разлагается органическое вещество и выделяется </a:t>
            </a:r>
            <a:r>
              <a:rPr lang="ru-RU" dirty="0" err="1"/>
              <a:t>гумусоподобная</a:t>
            </a:r>
            <a:r>
              <a:rPr lang="ru-RU" dirty="0"/>
              <a:t> масса).</a:t>
            </a:r>
          </a:p>
          <a:p>
            <a:pPr lvl="0"/>
            <a:r>
              <a:rPr lang="ru-RU" dirty="0"/>
              <a:t>развития отдельных физиологических процессов (развитие клещей, рыжего мукоеда и особенно гусениц амбарной моли приводит к гнездовому или послойному слеживанию)</a:t>
            </a: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t>Основные причины, обусловливающие сохранность зерна </a:t>
            </a:r>
            <a:endParaRPr lang="ru-RU" sz="2800" dirty="0"/>
          </a:p>
        </p:txBody>
      </p:sp>
      <p:sp>
        <p:nvSpPr>
          <p:cNvPr id="3" name="Содержимое 2"/>
          <p:cNvSpPr>
            <a:spLocks noGrp="1"/>
          </p:cNvSpPr>
          <p:nvPr>
            <p:ph idx="1"/>
          </p:nvPr>
        </p:nvSpPr>
        <p:spPr>
          <a:xfrm>
            <a:off x="457200" y="1285860"/>
            <a:ext cx="8229600" cy="4840303"/>
          </a:xfrm>
        </p:spPr>
        <p:txBody>
          <a:bodyPr>
            <a:normAutofit fontScale="62500" lnSpcReduction="20000"/>
          </a:bodyPr>
          <a:lstStyle/>
          <a:p>
            <a:br>
              <a:rPr lang="ru-RU" b="1" dirty="0"/>
            </a:br>
            <a:r>
              <a:rPr lang="ru-RU" dirty="0"/>
              <a:t>1. Высокая температура зерновой массы. </a:t>
            </a:r>
            <a:br>
              <a:rPr lang="ru-RU" dirty="0"/>
            </a:br>
            <a:r>
              <a:rPr lang="ru-RU" dirty="0"/>
              <a:t>2. Высокая влажность зерна. </a:t>
            </a:r>
          </a:p>
          <a:p>
            <a:r>
              <a:rPr lang="ru-RU" dirty="0"/>
              <a:t> повторно увлажняться в процессе миграции влаги из-за разности температур в хранилище, </a:t>
            </a:r>
          </a:p>
          <a:p>
            <a:r>
              <a:rPr lang="ru-RU" dirty="0"/>
              <a:t>протекания хранилища через открытые люки, зернопроводы </a:t>
            </a:r>
          </a:p>
          <a:p>
            <a:r>
              <a:rPr lang="ru-RU" dirty="0"/>
              <a:t> при поступлении грунтовых вод в нижние зерновые слои в хранилище. </a:t>
            </a:r>
            <a:br>
              <a:rPr lang="ru-RU" dirty="0"/>
            </a:br>
            <a:r>
              <a:rPr lang="ru-RU" dirty="0"/>
              <a:t>3. Большое количество посторонних и мелких примесей. Мелкие примеси включают дробленые зерновки и маленькие кусочки почвы, семена сорных растений, </a:t>
            </a:r>
            <a:r>
              <a:rPr lang="ru-RU" dirty="0" err="1"/>
              <a:t>незерновые</a:t>
            </a:r>
            <a:r>
              <a:rPr lang="ru-RU" dirty="0"/>
              <a:t> части растений (соломинки, колоски и др.). Мелкие и посторонние примеси особо опасны при их концентрации в отдельных зонах хранилища. </a:t>
            </a:r>
            <a:br>
              <a:rPr lang="ru-RU" dirty="0"/>
            </a:br>
            <a:r>
              <a:rPr lang="ru-RU" dirty="0"/>
              <a:t>4. Неравномерное распределение температуры в хранилище. </a:t>
            </a:r>
            <a:br>
              <a:rPr lang="ru-RU" dirty="0"/>
            </a:br>
            <a:r>
              <a:rPr lang="ru-RU" dirty="0"/>
              <a:t>5. Недостаточная очистка хранилища перед загрузкой зерна.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0034" y="357166"/>
            <a:ext cx="8143932" cy="3416320"/>
          </a:xfrm>
          <a:prstGeom prst="rect">
            <a:avLst/>
          </a:prstGeom>
        </p:spPr>
        <p:txBody>
          <a:bodyPr wrap="square">
            <a:spAutoFit/>
          </a:bodyPr>
          <a:lstStyle/>
          <a:p>
            <a:r>
              <a:rPr lang="ru-RU" sz="2400" dirty="0"/>
              <a:t>Качество зерна  и это подтверждается различными источниками, ухудшается с каждым годом. Все больше производится зерна 4 класса, производство 3 класса уменьшается, и причиной тому – не только ухудшение климатических условий, но и низкий технологический уровень производства зерна. Немалую роль в этом, видимо, играет и сортовая политика в селекции пшеницы, которую ведут, как правило, с позиций урожайности, а не качества.</a:t>
            </a:r>
            <a:r>
              <a:rPr lang="ru-RU" sz="2000" dirty="0"/>
              <a:t> </a:t>
            </a:r>
          </a:p>
        </p:txBody>
      </p:sp>
      <p:sp>
        <p:nvSpPr>
          <p:cNvPr id="5" name="Прямоугольник 4"/>
          <p:cNvSpPr/>
          <p:nvPr/>
        </p:nvSpPr>
        <p:spPr>
          <a:xfrm>
            <a:off x="428596" y="3714752"/>
            <a:ext cx="8286808" cy="2246769"/>
          </a:xfrm>
          <a:prstGeom prst="rect">
            <a:avLst/>
          </a:prstGeom>
        </p:spPr>
        <p:txBody>
          <a:bodyPr wrap="square">
            <a:spAutoFit/>
          </a:bodyPr>
          <a:lstStyle/>
          <a:p>
            <a:r>
              <a:rPr lang="ru-RU" sz="2800" dirty="0"/>
              <a:t>Большую опасность для зерна представляют плесневые грибы, бактерии, вредная примесь и патогенные микроорганизмы, переносимые вредителями хлебных злаков –насекомыми, грызунами, птицами.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termometria.jpg"/>
          <p:cNvPicPr>
            <a:picLocks noGrp="1" noChangeAspect="1"/>
          </p:cNvPicPr>
          <p:nvPr>
            <p:ph idx="1"/>
          </p:nvPr>
        </p:nvPicPr>
        <p:blipFill>
          <a:blip r:embed="rId2" cstate="print"/>
          <a:stretch>
            <a:fillRect/>
          </a:stretch>
        </p:blipFill>
        <p:spPr>
          <a:xfrm>
            <a:off x="323529" y="0"/>
            <a:ext cx="8496944" cy="6453336"/>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a:t>Контроль за температурой</a:t>
            </a:r>
          </a:p>
        </p:txBody>
      </p:sp>
      <p:pic>
        <p:nvPicPr>
          <p:cNvPr id="7" name="Содержимое 6" descr="kontrol-temperatury-zerna-na-elevatore.jpg"/>
          <p:cNvPicPr>
            <a:picLocks noGrp="1" noChangeAspect="1"/>
          </p:cNvPicPr>
          <p:nvPr>
            <p:ph idx="1"/>
          </p:nvPr>
        </p:nvPicPr>
        <p:blipFill>
          <a:blip r:embed="rId2" cstate="print"/>
          <a:stretch>
            <a:fillRect/>
          </a:stretch>
        </p:blipFill>
        <p:spPr>
          <a:xfrm>
            <a:off x="323528" y="980728"/>
            <a:ext cx="8568952" cy="4248472"/>
          </a:xfrm>
        </p:spPr>
      </p:pic>
      <p:pic>
        <p:nvPicPr>
          <p:cNvPr id="6" name="Рисунок 5">
            <a:extLst>
              <a:ext uri="{FF2B5EF4-FFF2-40B4-BE49-F238E27FC236}">
                <a16:creationId xmlns:a16="http://schemas.microsoft.com/office/drawing/2014/main" id="{3444DDCC-C46A-42BB-9BB3-931D6D9D5466}"/>
              </a:ext>
            </a:extLst>
          </p:cNvPr>
          <p:cNvPicPr>
            <a:picLocks noChangeAspect="1"/>
          </p:cNvPicPr>
          <p:nvPr/>
        </p:nvPicPr>
        <p:blipFill>
          <a:blip r:embed="rId3"/>
          <a:stretch>
            <a:fillRect/>
          </a:stretch>
        </p:blipFill>
        <p:spPr>
          <a:xfrm>
            <a:off x="276996" y="5733255"/>
            <a:ext cx="8590008" cy="100811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lstStyle/>
          <a:p>
            <a:r>
              <a:rPr lang="kk-KZ" dirty="0"/>
              <a:t>№</a:t>
            </a:r>
            <a:endParaRPr lang="ru-RU" dirty="0"/>
          </a:p>
        </p:txBody>
      </p:sp>
      <p:pic>
        <p:nvPicPr>
          <p:cNvPr id="4" name="Содержимое 3" descr="images (1).jpg"/>
          <p:cNvPicPr>
            <a:picLocks noGrp="1" noChangeAspect="1"/>
          </p:cNvPicPr>
          <p:nvPr>
            <p:ph sz="half" idx="1"/>
          </p:nvPr>
        </p:nvPicPr>
        <p:blipFill>
          <a:blip r:embed="rId2" cstate="print"/>
          <a:stretch>
            <a:fillRect/>
          </a:stretch>
        </p:blipFill>
        <p:spPr>
          <a:xfrm>
            <a:off x="467544" y="188640"/>
            <a:ext cx="4968552" cy="6048672"/>
          </a:xfrm>
        </p:spPr>
      </p:pic>
      <p:pic>
        <p:nvPicPr>
          <p:cNvPr id="10" name="Содержимое 9" descr="Ris.2.Termopodveska-v-elevatore.jpg"/>
          <p:cNvPicPr>
            <a:picLocks noGrp="1" noChangeAspect="1"/>
          </p:cNvPicPr>
          <p:nvPr>
            <p:ph sz="half" idx="2"/>
          </p:nvPr>
        </p:nvPicPr>
        <p:blipFill>
          <a:blip r:embed="rId3" cstate="print"/>
          <a:stretch>
            <a:fillRect/>
          </a:stretch>
        </p:blipFill>
        <p:spPr>
          <a:xfrm>
            <a:off x="5580112" y="1340768"/>
            <a:ext cx="3563888" cy="4072302"/>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THERMOPOINT-NIVELCO-application.jpg"/>
          <p:cNvPicPr>
            <a:picLocks noGrp="1" noChangeAspect="1"/>
          </p:cNvPicPr>
          <p:nvPr>
            <p:ph idx="1"/>
          </p:nvPr>
        </p:nvPicPr>
        <p:blipFill>
          <a:blip r:embed="rId2" cstate="print"/>
          <a:stretch>
            <a:fillRect/>
          </a:stretch>
        </p:blipFill>
        <p:spPr>
          <a:xfrm>
            <a:off x="251520" y="332656"/>
            <a:ext cx="8892480" cy="6264696"/>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64-1.png"/>
          <p:cNvPicPr>
            <a:picLocks noGrp="1" noChangeAspect="1"/>
          </p:cNvPicPr>
          <p:nvPr>
            <p:ph idx="1"/>
          </p:nvPr>
        </p:nvPicPr>
        <p:blipFill>
          <a:blip r:embed="rId2" cstate="print"/>
          <a:stretch>
            <a:fillRect/>
          </a:stretch>
        </p:blipFill>
        <p:spPr>
          <a:xfrm>
            <a:off x="1187624" y="260648"/>
            <a:ext cx="6912767" cy="6597352"/>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lstStyle/>
          <a:p>
            <a:r>
              <a:rPr lang="kk-KZ" dirty="0"/>
              <a:t>.</a:t>
            </a:r>
            <a:endParaRPr lang="ru-RU" dirty="0"/>
          </a:p>
        </p:txBody>
      </p:sp>
      <p:pic>
        <p:nvPicPr>
          <p:cNvPr id="4" name="Содержимое 3" descr="Состав термометрии элеватора.png"/>
          <p:cNvPicPr>
            <a:picLocks noGrp="1" noChangeAspect="1"/>
          </p:cNvPicPr>
          <p:nvPr>
            <p:ph idx="1"/>
          </p:nvPr>
        </p:nvPicPr>
        <p:blipFill>
          <a:blip r:embed="rId2" cstate="print"/>
          <a:stretch>
            <a:fillRect/>
          </a:stretch>
        </p:blipFill>
        <p:spPr>
          <a:xfrm>
            <a:off x="251520" y="0"/>
            <a:ext cx="8892480" cy="68580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Thermopoint-application.jpg"/>
          <p:cNvPicPr>
            <a:picLocks noGrp="1" noChangeAspect="1"/>
          </p:cNvPicPr>
          <p:nvPr>
            <p:ph idx="1"/>
          </p:nvPr>
        </p:nvPicPr>
        <p:blipFill>
          <a:blip r:embed="rId2" cstate="print"/>
          <a:stretch>
            <a:fillRect/>
          </a:stretch>
        </p:blipFill>
        <p:spPr>
          <a:xfrm>
            <a:off x="251520" y="332656"/>
            <a:ext cx="8640960" cy="6525343"/>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Без названия (3).jpg"/>
          <p:cNvPicPr>
            <a:picLocks noGrp="1" noChangeAspect="1"/>
          </p:cNvPicPr>
          <p:nvPr>
            <p:ph idx="1"/>
          </p:nvPr>
        </p:nvPicPr>
        <p:blipFill>
          <a:blip r:embed="rId2" cstate="print"/>
          <a:stretch>
            <a:fillRect/>
          </a:stretch>
        </p:blipFill>
        <p:spPr>
          <a:xfrm>
            <a:off x="467544" y="332656"/>
            <a:ext cx="8208912" cy="583264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A52523-55BB-448D-B4A0-5FF3553EB389}"/>
              </a:ext>
            </a:extLst>
          </p:cNvPr>
          <p:cNvSpPr>
            <a:spLocks noGrp="1"/>
          </p:cNvSpPr>
          <p:nvPr>
            <p:ph type="title"/>
          </p:nvPr>
        </p:nvSpPr>
        <p:spPr/>
        <p:txBody>
          <a:bodyPr/>
          <a:lstStyle/>
          <a:p>
            <a:r>
              <a:rPr lang="ru-RU" dirty="0"/>
              <a:t>.</a:t>
            </a:r>
            <a:endParaRPr lang="ru-KZ" dirty="0"/>
          </a:p>
        </p:txBody>
      </p:sp>
      <p:pic>
        <p:nvPicPr>
          <p:cNvPr id="6" name="Объект 5">
            <a:extLst>
              <a:ext uri="{FF2B5EF4-FFF2-40B4-BE49-F238E27FC236}">
                <a16:creationId xmlns:a16="http://schemas.microsoft.com/office/drawing/2014/main" id="{BDE88293-99AA-4971-B88B-8320D34E9B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07504" y="116632"/>
            <a:ext cx="8856983"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679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560" y="0"/>
            <a:ext cx="9721080" cy="1052736"/>
          </a:xfrm>
        </p:spPr>
        <p:txBody>
          <a:bodyPr/>
          <a:lstStyle/>
          <a:p>
            <a:r>
              <a:rPr lang="ru-RU" dirty="0"/>
              <a:t>Автоматизированная термометрия</a:t>
            </a:r>
          </a:p>
        </p:txBody>
      </p:sp>
      <p:pic>
        <p:nvPicPr>
          <p:cNvPr id="4" name="Содержимое 3" descr="kontrol-temperatury-zerna-na-elevatore1.jpg"/>
          <p:cNvPicPr>
            <a:picLocks noGrp="1" noChangeAspect="1"/>
          </p:cNvPicPr>
          <p:nvPr>
            <p:ph idx="1"/>
          </p:nvPr>
        </p:nvPicPr>
        <p:blipFill>
          <a:blip r:embed="rId2" cstate="print"/>
          <a:stretch>
            <a:fillRect/>
          </a:stretch>
        </p:blipFill>
        <p:spPr>
          <a:xfrm>
            <a:off x="0" y="1124744"/>
            <a:ext cx="8820471" cy="54006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unnamed (1).jpg"/>
          <p:cNvPicPr>
            <a:picLocks noGrp="1" noChangeAspect="1"/>
          </p:cNvPicPr>
          <p:nvPr>
            <p:ph idx="1"/>
          </p:nvPr>
        </p:nvPicPr>
        <p:blipFill>
          <a:blip r:embed="rId2" cstate="print"/>
          <a:stretch>
            <a:fillRect/>
          </a:stretch>
        </p:blipFill>
        <p:spPr>
          <a:xfrm>
            <a:off x="467544" y="332656"/>
            <a:ext cx="8280920" cy="6192688"/>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F52723-E887-4CB7-926C-AACB0A97E086}"/>
              </a:ext>
            </a:extLst>
          </p:cNvPr>
          <p:cNvSpPr>
            <a:spLocks noGrp="1"/>
          </p:cNvSpPr>
          <p:nvPr>
            <p:ph type="title"/>
          </p:nvPr>
        </p:nvSpPr>
        <p:spPr/>
        <p:txBody>
          <a:bodyPr/>
          <a:lstStyle/>
          <a:p>
            <a:pPr marL="342900" marR="0" lvl="0" indent="-342900" defTabSz="914400" rtl="0" eaLnBrk="1" fontAlgn="base" latinLnBrk="0" hangingPunct="1">
              <a:lnSpc>
                <a:spcPct val="100000"/>
              </a:lnSpc>
              <a:spcBef>
                <a:spcPct val="20000"/>
              </a:spcBef>
              <a:spcAft>
                <a:spcPct val="0"/>
              </a:spcAft>
              <a:tabLst/>
              <a:defRPr/>
            </a:pPr>
            <a:r>
              <a:rPr kumimoji="0" lang="ru-RU" sz="3200" b="1" i="1" u="none" strike="noStrike" kern="0" cap="none" spc="0" normalizeH="0" baseline="0" noProof="0" dirty="0">
                <a:ln>
                  <a:noFill/>
                </a:ln>
                <a:solidFill>
                  <a:srgbClr val="222222"/>
                </a:solidFill>
                <a:effectLst/>
                <a:uLnTx/>
                <a:uFillTx/>
                <a:latin typeface="OpenSans"/>
                <a:ea typeface="+mn-ea"/>
                <a:cs typeface="+mn-cs"/>
              </a:rPr>
              <a:t>Как избежать возгорания зерна в сушилках?</a:t>
            </a:r>
            <a:br>
              <a:rPr kumimoji="0" lang="ru-RU" sz="3200" b="0" i="0" u="none" strike="noStrike" kern="0" cap="none" spc="0" normalizeH="0" baseline="0" noProof="0" dirty="0">
                <a:ln>
                  <a:noFill/>
                </a:ln>
                <a:solidFill>
                  <a:srgbClr val="222222"/>
                </a:solidFill>
                <a:effectLst/>
                <a:uLnTx/>
                <a:uFillTx/>
                <a:latin typeface="OpenSans"/>
                <a:ea typeface="+mn-ea"/>
                <a:cs typeface="+mn-cs"/>
              </a:rPr>
            </a:br>
            <a:endParaRPr lang="ru-KZ" dirty="0"/>
          </a:p>
        </p:txBody>
      </p:sp>
      <p:sp>
        <p:nvSpPr>
          <p:cNvPr id="3" name="Объект 2">
            <a:extLst>
              <a:ext uri="{FF2B5EF4-FFF2-40B4-BE49-F238E27FC236}">
                <a16:creationId xmlns:a16="http://schemas.microsoft.com/office/drawing/2014/main" id="{CE492B78-A3CC-4177-8324-996A20934CE1}"/>
              </a:ext>
            </a:extLst>
          </p:cNvPr>
          <p:cNvSpPr>
            <a:spLocks noGrp="1"/>
          </p:cNvSpPr>
          <p:nvPr>
            <p:ph idx="1"/>
          </p:nvPr>
        </p:nvSpPr>
        <p:spPr/>
        <p:txBody>
          <a:bodyPr/>
          <a:lstStyle/>
          <a:p>
            <a:pPr algn="l"/>
            <a:r>
              <a:rPr lang="ru-RU" b="0" i="0" dirty="0">
                <a:solidFill>
                  <a:srgbClr val="222222"/>
                </a:solidFill>
                <a:effectLst/>
                <a:latin typeface="OpenSans"/>
              </a:rPr>
              <a:t>Во-первых, их нужно чистить. В инструкции по эксплуатации зерносушилок прописан регламент очистки сушек, и отступать от этого регламента нельзя.</a:t>
            </a:r>
          </a:p>
          <a:p>
            <a:endParaRPr lang="ru-KZ" dirty="0"/>
          </a:p>
        </p:txBody>
      </p:sp>
    </p:spTree>
    <p:extLst>
      <p:ext uri="{BB962C8B-B14F-4D97-AF65-F5344CB8AC3E}">
        <p14:creationId xmlns:p14="http://schemas.microsoft.com/office/powerpoint/2010/main" val="3135156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5A4CE0-2480-4A26-8EEC-0BC46209E61D}"/>
              </a:ext>
            </a:extLst>
          </p:cNvPr>
          <p:cNvSpPr>
            <a:spLocks noGrp="1"/>
          </p:cNvSpPr>
          <p:nvPr>
            <p:ph type="title"/>
          </p:nvPr>
        </p:nvSpPr>
        <p:spPr>
          <a:xfrm flipV="1">
            <a:off x="457200" y="188640"/>
            <a:ext cx="8229600" cy="85998"/>
          </a:xfrm>
        </p:spPr>
        <p:txBody>
          <a:bodyPr/>
          <a:lstStyle/>
          <a:p>
            <a:r>
              <a:rPr lang="ru-RU" dirty="0"/>
              <a:t>.</a:t>
            </a:r>
            <a:endParaRPr lang="ru-KZ" dirty="0"/>
          </a:p>
        </p:txBody>
      </p:sp>
      <p:sp>
        <p:nvSpPr>
          <p:cNvPr id="3" name="Объект 2">
            <a:extLst>
              <a:ext uri="{FF2B5EF4-FFF2-40B4-BE49-F238E27FC236}">
                <a16:creationId xmlns:a16="http://schemas.microsoft.com/office/drawing/2014/main" id="{8D3996A6-E564-4B93-8AA1-BD20D1D1AB98}"/>
              </a:ext>
            </a:extLst>
          </p:cNvPr>
          <p:cNvSpPr>
            <a:spLocks noGrp="1"/>
          </p:cNvSpPr>
          <p:nvPr>
            <p:ph idx="1"/>
          </p:nvPr>
        </p:nvSpPr>
        <p:spPr>
          <a:xfrm>
            <a:off x="107504" y="-315416"/>
            <a:ext cx="8928992" cy="6441579"/>
          </a:xfr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ru-RU" sz="2800" b="0" i="0" u="none" strike="noStrike" kern="0" cap="none" spc="0" normalizeH="0" baseline="0" noProof="0" dirty="0">
                <a:ln>
                  <a:noFill/>
                </a:ln>
                <a:solidFill>
                  <a:srgbClr val="222222"/>
                </a:solidFill>
                <a:effectLst/>
                <a:uLnTx/>
                <a:uFillTx/>
                <a:latin typeface="OpenSans"/>
                <a:ea typeface="+mn-ea"/>
                <a:cs typeface="+mn-cs"/>
              </a:rPr>
              <a:t>Во-вторых, перед сушкой нужно хорошо очищать зерно. Если зерно загрязненное, его движение происходит неравномерно. Засоренная часть ухудшает сыпучесть. Образуются зоны, не подлежащие </a:t>
            </a:r>
            <a:r>
              <a:rPr kumimoji="0" lang="ru-RU" sz="2800" b="0" i="0" u="none" strike="noStrike" kern="0" cap="none" spc="0" normalizeH="0" baseline="0" noProof="0" dirty="0" err="1">
                <a:ln>
                  <a:noFill/>
                </a:ln>
                <a:solidFill>
                  <a:srgbClr val="222222"/>
                </a:solidFill>
                <a:effectLst/>
                <a:uLnTx/>
                <a:uFillTx/>
                <a:latin typeface="OpenSans"/>
                <a:ea typeface="+mn-ea"/>
                <a:cs typeface="+mn-cs"/>
              </a:rPr>
              <a:t>массообмену</a:t>
            </a:r>
            <a:r>
              <a:rPr kumimoji="0" lang="ru-RU" sz="2800" b="0" i="0" u="none" strike="noStrike" kern="0" cap="none" spc="0" normalizeH="0" baseline="0" noProof="0" dirty="0">
                <a:ln>
                  <a:noFill/>
                </a:ln>
                <a:solidFill>
                  <a:srgbClr val="222222"/>
                </a:solidFill>
                <a:effectLst/>
                <a:uLnTx/>
                <a:uFillTx/>
                <a:latin typeface="OpenSans"/>
                <a:ea typeface="+mn-ea"/>
                <a:cs typeface="+mn-cs"/>
              </a:rPr>
              <a:t>. Эти зоны перегреваются. В перегретые зоны попадают раскаленные радикалы. Происходит возгорание, ведь нагретая масса, гораздо легче воспламеняется, нежели холодная. А нагреться она может по той причине, что нет перемещения этого локально зависшего объема зерновой массы по той траектории, которая определяется самой конструкцией сушки. На поверхности короба зерно движется медленно по сравнению с тем, что находится между коробами. Растительный сор еще более усугубляет неравномерность движения зерна в сушке.</a:t>
            </a:r>
          </a:p>
          <a:p>
            <a:endParaRPr lang="ru-KZ" dirty="0"/>
          </a:p>
        </p:txBody>
      </p:sp>
    </p:spTree>
    <p:extLst>
      <p:ext uri="{BB962C8B-B14F-4D97-AF65-F5344CB8AC3E}">
        <p14:creationId xmlns:p14="http://schemas.microsoft.com/office/powerpoint/2010/main" val="2269105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CADDAB-3CAD-45B9-A233-E0C4A90495FF}"/>
              </a:ext>
            </a:extLst>
          </p:cNvPr>
          <p:cNvSpPr>
            <a:spLocks noGrp="1"/>
          </p:cNvSpPr>
          <p:nvPr>
            <p:ph type="title"/>
          </p:nvPr>
        </p:nvSpPr>
        <p:spPr/>
        <p:txBody>
          <a:bodyPr/>
          <a:lstStyle/>
          <a:p>
            <a:endParaRPr lang="ru-KZ"/>
          </a:p>
        </p:txBody>
      </p:sp>
      <p:pic>
        <p:nvPicPr>
          <p:cNvPr id="12" name="Объект 11">
            <a:extLst>
              <a:ext uri="{FF2B5EF4-FFF2-40B4-BE49-F238E27FC236}">
                <a16:creationId xmlns:a16="http://schemas.microsoft.com/office/drawing/2014/main" id="{C373B486-2C68-4AAA-A2DD-6D8C7070F279}"/>
              </a:ext>
            </a:extLst>
          </p:cNvPr>
          <p:cNvPicPr>
            <a:picLocks noGrp="1" noChangeAspect="1"/>
          </p:cNvPicPr>
          <p:nvPr>
            <p:ph idx="1"/>
          </p:nvPr>
        </p:nvPicPr>
        <p:blipFill>
          <a:blip r:embed="rId2"/>
          <a:stretch>
            <a:fillRect/>
          </a:stretch>
        </p:blipFill>
        <p:spPr>
          <a:xfrm>
            <a:off x="513998" y="0"/>
            <a:ext cx="8450490" cy="6741368"/>
          </a:xfrm>
        </p:spPr>
      </p:pic>
    </p:spTree>
    <p:extLst>
      <p:ext uri="{BB962C8B-B14F-4D97-AF65-F5344CB8AC3E}">
        <p14:creationId xmlns:p14="http://schemas.microsoft.com/office/powerpoint/2010/main" val="441453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Основные положения управления процессами сохранности зерна</a:t>
            </a:r>
          </a:p>
        </p:txBody>
      </p:sp>
      <p:sp>
        <p:nvSpPr>
          <p:cNvPr id="3" name="Содержимое 2"/>
          <p:cNvSpPr>
            <a:spLocks noGrp="1"/>
          </p:cNvSpPr>
          <p:nvPr>
            <p:ph idx="1"/>
          </p:nvPr>
        </p:nvSpPr>
        <p:spPr/>
        <p:txBody>
          <a:bodyPr/>
          <a:lstStyle/>
          <a:p>
            <a:endParaRPr lang="ru-RU" dirty="0"/>
          </a:p>
        </p:txBody>
      </p:sp>
      <p:pic>
        <p:nvPicPr>
          <p:cNvPr id="32770" name="Picture 2" descr="http://perfectagro.ru/pdf/tehnolog/tehnolog_8_files/drincha-ris-1.jpg"/>
          <p:cNvPicPr>
            <a:picLocks noChangeAspect="1" noChangeArrowheads="1"/>
          </p:cNvPicPr>
          <p:nvPr/>
        </p:nvPicPr>
        <p:blipFill>
          <a:blip r:embed="rId2" cstate="print"/>
          <a:srcRect/>
          <a:stretch>
            <a:fillRect/>
          </a:stretch>
        </p:blipFill>
        <p:spPr bwMode="auto">
          <a:xfrm>
            <a:off x="155574" y="1357298"/>
            <a:ext cx="8631267" cy="500066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i="1" dirty="0"/>
              <a:t>Контрольные вопросы </a:t>
            </a:r>
            <a:endParaRPr lang="ru-RU" sz="3200" dirty="0"/>
          </a:p>
        </p:txBody>
      </p:sp>
      <p:sp>
        <p:nvSpPr>
          <p:cNvPr id="3" name="Содержимое 2"/>
          <p:cNvSpPr>
            <a:spLocks noGrp="1"/>
          </p:cNvSpPr>
          <p:nvPr>
            <p:ph idx="1"/>
          </p:nvPr>
        </p:nvSpPr>
        <p:spPr/>
        <p:txBody>
          <a:bodyPr>
            <a:normAutofit fontScale="92500"/>
          </a:bodyPr>
          <a:lstStyle/>
          <a:p>
            <a:pPr marL="514350" lvl="0" indent="-514350">
              <a:buFont typeface="+mj-lt"/>
              <a:buAutoNum type="arabicPeriod"/>
            </a:pPr>
            <a:r>
              <a:rPr lang="ru-RU" dirty="0">
                <a:latin typeface="Times New Roman" pitchFamily="18" charset="0"/>
                <a:cs typeface="Times New Roman" pitchFamily="18" charset="0"/>
              </a:rPr>
              <a:t>Охарактеризуйте сущность, движущие факторы и последствия самосогревания.</a:t>
            </a:r>
          </a:p>
          <a:p>
            <a:pPr marL="514350" lvl="0" indent="-514350">
              <a:buFont typeface="+mj-lt"/>
              <a:buAutoNum type="arabicPeriod"/>
            </a:pPr>
            <a:r>
              <a:rPr lang="ru-RU" dirty="0">
                <a:latin typeface="Times New Roman" pitchFamily="18" charset="0"/>
                <a:cs typeface="Times New Roman" pitchFamily="18" charset="0"/>
              </a:rPr>
              <a:t>Каковы характерные особенности различных видов самосогревания в зависимости от места возникновения и протекания процесса?</a:t>
            </a:r>
          </a:p>
          <a:p>
            <a:pPr marL="514350" lvl="0" indent="-514350">
              <a:buFont typeface="+mj-lt"/>
              <a:buAutoNum type="arabicPeriod"/>
            </a:pPr>
            <a:r>
              <a:rPr lang="ru-RU" dirty="0">
                <a:latin typeface="Times New Roman" pitchFamily="18" charset="0"/>
                <a:cs typeface="Times New Roman" pitchFamily="18" charset="0"/>
              </a:rPr>
              <a:t>Как зависит процесс самосогревания от исходного состояния зерновой массы?</a:t>
            </a:r>
          </a:p>
          <a:p>
            <a:pPr marL="514350" lvl="0" indent="-514350">
              <a:buFont typeface="+mj-lt"/>
              <a:buAutoNum type="arabicPeriod"/>
            </a:pPr>
            <a:r>
              <a:rPr lang="ru-RU" dirty="0">
                <a:latin typeface="Times New Roman" pitchFamily="18" charset="0"/>
                <a:cs typeface="Times New Roman" pitchFamily="18" charset="0"/>
              </a:rPr>
              <a:t>На какие периоды условно делится процесс самосогревания и каковы их последствия?</a:t>
            </a:r>
          </a:p>
          <a:p>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132856"/>
            <a:ext cx="8229600" cy="1143000"/>
          </a:xfrm>
        </p:spPr>
        <p:txBody>
          <a:bodyPr/>
          <a:lstStyle/>
          <a:p>
            <a:r>
              <a:rPr lang="ru-RU" dirty="0"/>
              <a:t>Спасибо за внимание</a:t>
            </a:r>
          </a:p>
        </p:txBody>
      </p:sp>
    </p:spTree>
    <p:extLst>
      <p:ext uri="{BB962C8B-B14F-4D97-AF65-F5344CB8AC3E}">
        <p14:creationId xmlns:p14="http://schemas.microsoft.com/office/powerpoint/2010/main" val="2051933728"/>
      </p:ext>
    </p:extLst>
  </p:cSld>
  <p:clrMapOvr>
    <a:masterClrMapping/>
  </p:clrMapOvr>
</p:sld>
</file>

<file path=ppt/theme/theme1.xml><?xml version="1.0" encoding="utf-8"?>
<a:theme xmlns:a="http://schemas.openxmlformats.org/drawingml/2006/main" name="фазы развития презинт">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АпробацияКО  Расчет сорттык тазалығы</Template>
  <TotalTime>1336</TotalTime>
  <Words>1142</Words>
  <Application>Microsoft Office PowerPoint</Application>
  <PresentationFormat>Экран (4:3)</PresentationFormat>
  <Paragraphs>84</Paragraphs>
  <Slides>46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46</vt:i4>
      </vt:variant>
    </vt:vector>
  </HeadingPairs>
  <TitlesOfParts>
    <vt:vector size="50" baseType="lpstr">
      <vt:lpstr>Arial</vt:lpstr>
      <vt:lpstr>OpenSans</vt:lpstr>
      <vt:lpstr>Times New Roman</vt:lpstr>
      <vt:lpstr>фазы развития презинт</vt:lpstr>
      <vt:lpstr>Тема: Самосогревание зерновых масс   1. Сущность, условия  и виды самосогревания 2.Слеживание зерна.</vt:lpstr>
      <vt:lpstr>.</vt:lpstr>
      <vt:lpstr>Презентация PowerPoint</vt:lpstr>
      <vt:lpstr>.</vt:lpstr>
      <vt:lpstr>Презентация PowerPoint</vt:lpstr>
      <vt:lpstr>Презентация PowerPoint</vt:lpstr>
      <vt:lpstr>.</vt:lpstr>
      <vt:lpstr>Презентация PowerPoint</vt:lpstr>
      <vt:lpstr>Презентация PowerPoint</vt:lpstr>
      <vt:lpstr>.</vt:lpstr>
      <vt:lpstr>Презентация PowerPoint</vt:lpstr>
      <vt:lpstr> виды самосогревания: </vt:lpstr>
      <vt:lpstr>Гнездовое самосогревание</vt:lpstr>
      <vt:lpstr>Пластовое самосогревание</vt:lpstr>
      <vt:lpstr>Презентация PowerPoint</vt:lpstr>
      <vt:lpstr>Презентация PowerPoint</vt:lpstr>
      <vt:lpstr>Презентация PowerPoint</vt:lpstr>
      <vt:lpstr>Сплошное самосогревание. </vt:lpstr>
      <vt:lpstr>Презентация PowerPoint</vt:lpstr>
      <vt:lpstr>Причины почернения зерна</vt:lpstr>
      <vt:lpstr>Презентация PowerPoint</vt:lpstr>
      <vt:lpstr>Презентация PowerPoint</vt:lpstr>
      <vt:lpstr>ПОСЛЕДСТВИЯ САМОСОГРЕВАНИЯ ЗЕРНА </vt:lpstr>
      <vt:lpstr>Презентация PowerPoint</vt:lpstr>
      <vt:lpstr>этапы самосогревания: </vt:lpstr>
      <vt:lpstr>Интенсивность дыхания в зависимости от влажности и температуры</vt:lpstr>
      <vt:lpstr>Слеживанием называется явление частичной или полной потери сыпучести</vt:lpstr>
      <vt:lpstr>Основные причины, обусловливающие сохранность зерна </vt:lpstr>
      <vt:lpstr>Презентация PowerPoint</vt:lpstr>
      <vt:lpstr>Презентация PowerPoint</vt:lpstr>
      <vt:lpstr>Контроль за температурой</vt:lpstr>
      <vt:lpstr>№</vt:lpstr>
      <vt:lpstr>Презентация PowerPoint</vt:lpstr>
      <vt:lpstr>Презентация PowerPoint</vt:lpstr>
      <vt:lpstr>.</vt:lpstr>
      <vt:lpstr>Презентация PowerPoint</vt:lpstr>
      <vt:lpstr>Презентация PowerPoint</vt:lpstr>
      <vt:lpstr>.</vt:lpstr>
      <vt:lpstr>Автоматизированная термометрия</vt:lpstr>
      <vt:lpstr>Презентация PowerPoint</vt:lpstr>
      <vt:lpstr>Как избежать возгорания зерна в сушилках? </vt:lpstr>
      <vt:lpstr>.</vt:lpstr>
      <vt:lpstr>Презентация PowerPoint</vt:lpstr>
      <vt:lpstr>Основные положения управления процессами сохранности зерна</vt:lpstr>
      <vt:lpstr>Контрольные вопросы </vt:lpstr>
      <vt:lpstr>Спасибо за внимание</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Студенческий отдел</dc:title>
  <dc:creator>сулпак</dc:creator>
  <cp:lastModifiedBy>auzhanovam@bk.ru</cp:lastModifiedBy>
  <cp:revision>56</cp:revision>
  <dcterms:created xsi:type="dcterms:W3CDTF">2015-10-27T14:18:02Z</dcterms:created>
  <dcterms:modified xsi:type="dcterms:W3CDTF">2023-11-21T06:11:46Z</dcterms:modified>
</cp:coreProperties>
</file>