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4" r:id="rId1"/>
  </p:sldMasterIdLst>
  <p:notesMasterIdLst>
    <p:notesMasterId r:id="rId70"/>
  </p:notesMasterIdLst>
  <p:sldIdLst>
    <p:sldId id="287" r:id="rId2"/>
    <p:sldId id="333" r:id="rId3"/>
    <p:sldId id="347" r:id="rId4"/>
    <p:sldId id="348" r:id="rId5"/>
    <p:sldId id="324" r:id="rId6"/>
    <p:sldId id="326" r:id="rId7"/>
    <p:sldId id="323" r:id="rId8"/>
    <p:sldId id="325" r:id="rId9"/>
    <p:sldId id="292" r:id="rId10"/>
    <p:sldId id="332" r:id="rId11"/>
    <p:sldId id="286" r:id="rId12"/>
    <p:sldId id="290" r:id="rId13"/>
    <p:sldId id="294" r:id="rId14"/>
    <p:sldId id="295" r:id="rId15"/>
    <p:sldId id="308" r:id="rId16"/>
    <p:sldId id="297" r:id="rId17"/>
    <p:sldId id="335" r:id="rId18"/>
    <p:sldId id="336" r:id="rId19"/>
    <p:sldId id="337" r:id="rId20"/>
    <p:sldId id="330" r:id="rId21"/>
    <p:sldId id="300" r:id="rId22"/>
    <p:sldId id="338" r:id="rId23"/>
    <p:sldId id="339" r:id="rId24"/>
    <p:sldId id="340" r:id="rId25"/>
    <p:sldId id="341" r:id="rId26"/>
    <p:sldId id="342" r:id="rId27"/>
    <p:sldId id="343" r:id="rId28"/>
    <p:sldId id="331" r:id="rId29"/>
    <p:sldId id="334" r:id="rId30"/>
    <p:sldId id="304" r:id="rId31"/>
    <p:sldId id="309" r:id="rId32"/>
    <p:sldId id="305" r:id="rId33"/>
    <p:sldId id="306" r:id="rId34"/>
    <p:sldId id="301" r:id="rId35"/>
    <p:sldId id="302" r:id="rId36"/>
    <p:sldId id="307" r:id="rId37"/>
    <p:sldId id="303" r:id="rId38"/>
    <p:sldId id="314" r:id="rId39"/>
    <p:sldId id="320" r:id="rId40"/>
    <p:sldId id="319" r:id="rId41"/>
    <p:sldId id="315" r:id="rId42"/>
    <p:sldId id="328" r:id="rId43"/>
    <p:sldId id="316" r:id="rId44"/>
    <p:sldId id="329" r:id="rId45"/>
    <p:sldId id="317" r:id="rId46"/>
    <p:sldId id="321" r:id="rId47"/>
    <p:sldId id="296" r:id="rId48"/>
    <p:sldId id="318" r:id="rId49"/>
    <p:sldId id="277" r:id="rId50"/>
    <p:sldId id="344" r:id="rId51"/>
    <p:sldId id="345" r:id="rId52"/>
    <p:sldId id="346" r:id="rId53"/>
    <p:sldId id="282" r:id="rId54"/>
    <p:sldId id="278" r:id="rId55"/>
    <p:sldId id="267" r:id="rId56"/>
    <p:sldId id="310" r:id="rId57"/>
    <p:sldId id="279" r:id="rId58"/>
    <p:sldId id="269" r:id="rId59"/>
    <p:sldId id="270" r:id="rId60"/>
    <p:sldId id="271" r:id="rId61"/>
    <p:sldId id="313" r:id="rId62"/>
    <p:sldId id="280" r:id="rId63"/>
    <p:sldId id="273" r:id="rId64"/>
    <p:sldId id="311" r:id="rId65"/>
    <p:sldId id="312" r:id="rId66"/>
    <p:sldId id="274" r:id="rId67"/>
    <p:sldId id="281" r:id="rId68"/>
    <p:sldId id="327" r:id="rId69"/>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0066"/>
    <a:srgbClr val="080808"/>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Светлый стиль 2 - акцент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01" autoAdjust="0"/>
    <p:restoredTop sz="94660"/>
  </p:normalViewPr>
  <p:slideViewPr>
    <p:cSldViewPr>
      <p:cViewPr>
        <p:scale>
          <a:sx n="70" d="100"/>
          <a:sy n="70" d="100"/>
        </p:scale>
        <p:origin x="-1380" y="6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4EBF99-1DBD-4448-8F8C-029A55C499A2}" type="datetimeFigureOut">
              <a:rPr lang="ru-RU" smtClean="0"/>
              <a:pPr/>
              <a:t>11.04.2022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EC9D4F-1B63-4FAB-BB7F-F4F61F7BE8F5}"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86EC9D4F-1B63-4FAB-BB7F-F4F61F7BE8F5}" type="slidenum">
              <a:rPr lang="ru-RU" smtClean="0"/>
              <a:pPr/>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2FF9C5D2-E34D-41BF-B963-C75FC42C574F}" type="datetimeFigureOut">
              <a:rPr lang="ru-RU" smtClean="0"/>
              <a:pPr>
                <a:defRPr/>
              </a:pPr>
              <a:t>11.04.2022</a:t>
            </a:fld>
            <a:endParaRPr lang="ru-RU" dirty="0"/>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37AD4FEE-7046-457D-9E09-5A516BFF01B3}" type="slidenum">
              <a:rPr lang="ru-RU" smtClean="0"/>
              <a:pPr>
                <a:defRPr/>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7BB09272-E4E5-4685-AAC0-3F0BC8CAC48E}" type="datetimeFigureOut">
              <a:rPr lang="ru-RU" smtClean="0"/>
              <a:pPr>
                <a:defRPr/>
              </a:pPr>
              <a:t>11.04.2022</a:t>
            </a:fld>
            <a:endParaRPr lang="ru-RU" dirty="0"/>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1829C370-1F9E-4DCC-804A-C8B6F381F417}" type="slidenum">
              <a:rPr lang="ru-RU" smtClean="0"/>
              <a:pPr>
                <a:defRPr/>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fld id="{71914837-BE15-41D1-BE4F-A46290E0ADE0}" type="datetimeFigureOut">
              <a:rPr lang="ru-RU" smtClean="0"/>
              <a:pPr>
                <a:defRPr/>
              </a:pPr>
              <a:t>11.04.2022</a:t>
            </a:fld>
            <a:endParaRPr lang="ru-RU" dirty="0"/>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D996CA90-8283-4743-AF2C-4F7D4A50AC3B}" type="slidenum">
              <a:rPr lang="ru-RU" smtClean="0"/>
              <a:pPr>
                <a:defRPr/>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fld id="{44EE8FE6-3210-4984-8F20-085E102B941C}" type="datetimeFigureOut">
              <a:rPr lang="ru-RU" smtClean="0"/>
              <a:pPr>
                <a:defRPr/>
              </a:pPr>
              <a:t>11.04.2022</a:t>
            </a:fld>
            <a:endParaRPr lang="ru-RU" dirty="0"/>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553E3E0D-DC06-4646-AF9E-0EA24B494DEF}" type="slidenum">
              <a:rPr lang="ru-RU" smtClean="0"/>
              <a:pPr>
                <a:defRPr/>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fld id="{E53E43D0-697A-41AF-968F-86995297DEEE}" type="datetimeFigureOut">
              <a:rPr lang="ru-RU" smtClean="0"/>
              <a:pPr>
                <a:defRPr/>
              </a:pPr>
              <a:t>11.04.2022</a:t>
            </a:fld>
            <a:endParaRPr lang="ru-RU" dirty="0"/>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E402052B-91C7-4D73-A954-F094073849F4}" type="slidenum">
              <a:rPr lang="ru-RU" smtClean="0"/>
              <a:pPr>
                <a:defRPr/>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fld id="{13A7ED02-A1AC-4728-9098-26E986E56186}" type="datetimeFigureOut">
              <a:rPr lang="ru-RU" smtClean="0"/>
              <a:pPr>
                <a:defRPr/>
              </a:pPr>
              <a:t>11.04.2022</a:t>
            </a:fld>
            <a:endParaRPr lang="ru-RU" dirty="0"/>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C82632B0-B950-4063-9769-4329E8791343}" type="slidenum">
              <a:rPr lang="ru-RU" smtClean="0"/>
              <a:pPr>
                <a:defRPr/>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187F15F-581B-4DA8-BE22-BD332F381C1B}" type="datetimeFigureOut">
              <a:rPr lang="ru-RU" smtClean="0"/>
              <a:pPr>
                <a:defRPr/>
              </a:pPr>
              <a:t>11.04.2022</a:t>
            </a:fld>
            <a:endParaRPr lang="ru-RU" dirty="0"/>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2D85F8E4-7F62-457D-991E-9FAFCF00C62F}" type="slidenum">
              <a:rPr lang="ru-RU" smtClean="0"/>
              <a:pPr>
                <a:defRPr/>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fld id="{71EBD6ED-40F9-49C0-A076-F1A87E7FF4B0}" type="datetimeFigureOut">
              <a:rPr lang="ru-RU" smtClean="0"/>
              <a:pPr>
                <a:defRPr/>
              </a:pPr>
              <a:t>11.04.2022</a:t>
            </a:fld>
            <a:endParaRPr lang="ru-RU" dirty="0"/>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A2AD4027-B3BB-4D12-AF59-489B82DB4331}" type="slidenum">
              <a:rPr lang="ru-RU" smtClean="0"/>
              <a:pPr>
                <a:defRPr/>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fld id="{7DC18846-2FA8-431D-98AB-3DE46B4E8BF3}" type="datetimeFigureOut">
              <a:rPr lang="ru-RU" smtClean="0"/>
              <a:pPr>
                <a:defRPr/>
              </a:pPr>
              <a:t>11.04.2022</a:t>
            </a:fld>
            <a:endParaRPr lang="ru-RU" dirty="0"/>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A33711EA-AB9A-4AE5-9061-B911C0D2AD1D}" type="slidenum">
              <a:rPr lang="ru-RU" smtClean="0"/>
              <a:pPr>
                <a:defRPr/>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8CE74316-A600-4BD1-97EF-D31094721E14}" type="datetimeFigureOut">
              <a:rPr lang="ru-RU" smtClean="0"/>
              <a:pPr>
                <a:defRPr/>
              </a:pPr>
              <a:t>11.04.2022</a:t>
            </a:fld>
            <a:endParaRPr lang="ru-RU" dirty="0"/>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D69C3EC1-40D7-4BA7-AAA0-200664225BC1}" type="slidenum">
              <a:rPr lang="ru-RU" smtClean="0"/>
              <a:pPr>
                <a:defRPr/>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F150F46B-B091-402F-A1E5-7F4EF16B164D}" type="datetimeFigureOut">
              <a:rPr lang="ru-RU" smtClean="0"/>
              <a:pPr>
                <a:defRPr/>
              </a:pPr>
              <a:t>11.04.2022</a:t>
            </a:fld>
            <a:endParaRPr lang="ru-RU" dirty="0"/>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8CC3E7B8-3918-4F13-9796-0D3C93B42ADA}" type="slidenum">
              <a:rPr lang="ru-RU" smtClean="0"/>
              <a:pPr>
                <a:defRPr/>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fld id="{EEF1150E-7B03-4E7B-87E0-52A0B8A40CA1}" type="datetimeFigureOut">
              <a:rPr lang="ru-RU" smtClean="0"/>
              <a:pPr>
                <a:defRPr/>
              </a:pPr>
              <a:t>11.04.2022</a:t>
            </a:fld>
            <a:endParaRPr lang="ru-RU"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51C467F6-6271-4CEC-A8E0-264134EE4128}" type="slidenum">
              <a:rPr lang="ru-RU" smtClean="0"/>
              <a:pPr>
                <a:defRPr/>
              </a:pPr>
              <a:t>‹#›</a:t>
            </a:fld>
            <a:endParaRPr lang="ru-RU" dirty="0"/>
          </a:p>
        </p:txBody>
      </p:sp>
    </p:spTree>
  </p:cSld>
  <p:clrMap bg1="lt1" tx1="dk1" bg2="lt2" tx2="dk2" accent1="accent1" accent2="accent2" accent3="accent3" accent4="accent4" accent5="accent5" accent6="accent6" hlink="hlink" folHlink="folHlink"/>
  <p:sldLayoutIdLst>
    <p:sldLayoutId id="2147483965" r:id="rId1"/>
    <p:sldLayoutId id="2147483966" r:id="rId2"/>
    <p:sldLayoutId id="2147483967" r:id="rId3"/>
    <p:sldLayoutId id="2147483968" r:id="rId4"/>
    <p:sldLayoutId id="2147483969" r:id="rId5"/>
    <p:sldLayoutId id="2147483970" r:id="rId6"/>
    <p:sldLayoutId id="2147483971" r:id="rId7"/>
    <p:sldLayoutId id="2147483972" r:id="rId8"/>
    <p:sldLayoutId id="2147483973" r:id="rId9"/>
    <p:sldLayoutId id="2147483974" r:id="rId10"/>
    <p:sldLayoutId id="2147483975" r:id="rId11"/>
  </p:sldLayoutIdLst>
  <p:timing>
    <p:tnLst>
      <p:par>
        <p:cTn id="1" dur="indefinite" restart="never" nodeType="tmRoot"/>
      </p:par>
    </p:tnLst>
  </p:timing>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labreaktiv.ru/catalog/analiticheskoe-oborudovanie/vlagomery-analiticheskoe-oborudovanie/analizator-vlazhnosti-and-mf-50/" TargetMode="Externa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smtClean="0"/>
              <a:t>Качественные показатели</a:t>
            </a:r>
            <a:endParaRPr lang="ru-RU" dirty="0"/>
          </a:p>
        </p:txBody>
      </p:sp>
      <p:pic>
        <p:nvPicPr>
          <p:cNvPr id="4" name="Содержимое 3" descr="IMG_20210128_124027013.jpg"/>
          <p:cNvPicPr>
            <a:picLocks noGrp="1" noChangeAspect="1"/>
          </p:cNvPicPr>
          <p:nvPr>
            <p:ph idx="1"/>
          </p:nvPr>
        </p:nvPicPr>
        <p:blipFill>
          <a:blip r:embed="rId3" cstate="print"/>
          <a:stretch>
            <a:fillRect/>
          </a:stretch>
        </p:blipFill>
        <p:spPr>
          <a:xfrm>
            <a:off x="611560" y="1556792"/>
            <a:ext cx="8280920" cy="5040559"/>
          </a:xfr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2022-01-20_08-46-42.png"/>
          <p:cNvPicPr>
            <a:picLocks noGrp="1" noChangeAspect="1"/>
          </p:cNvPicPr>
          <p:nvPr>
            <p:ph idx="1"/>
          </p:nvPr>
        </p:nvPicPr>
        <p:blipFill>
          <a:blip r:embed="rId2" cstate="print"/>
          <a:stretch>
            <a:fillRect/>
          </a:stretch>
        </p:blipFill>
        <p:spPr>
          <a:xfrm>
            <a:off x="539552" y="0"/>
            <a:ext cx="8280919" cy="6669360"/>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018"/>
          </a:xfrm>
        </p:spPr>
        <p:txBody>
          <a:bodyPr/>
          <a:lstStyle/>
          <a:p>
            <a:r>
              <a:rPr lang="ru-RU" dirty="0" smtClean="0"/>
              <a:t>.</a:t>
            </a:r>
            <a:endParaRPr lang="ru-RU" dirty="0"/>
          </a:p>
        </p:txBody>
      </p:sp>
      <p:sp>
        <p:nvSpPr>
          <p:cNvPr id="3" name="Содержимое 2"/>
          <p:cNvSpPr>
            <a:spLocks noGrp="1"/>
          </p:cNvSpPr>
          <p:nvPr>
            <p:ph idx="1"/>
          </p:nvPr>
        </p:nvSpPr>
        <p:spPr>
          <a:xfrm>
            <a:off x="457200" y="404664"/>
            <a:ext cx="8229600" cy="5721499"/>
          </a:xfrm>
        </p:spPr>
        <p:txBody>
          <a:bodyPr/>
          <a:lstStyle/>
          <a:p>
            <a:r>
              <a:rPr lang="ru-RU" dirty="0" smtClean="0"/>
              <a:t> Масса средней пробы должна быть (2,0±0,1) кг.</a:t>
            </a:r>
            <a:br>
              <a:rPr lang="ru-RU" dirty="0" smtClean="0"/>
            </a:br>
            <a:r>
              <a:rPr lang="ru-RU" dirty="0" smtClean="0"/>
              <a:t>Если масса объединенной или среднесуточной пробы не превышает 2,0 кг, то она одновременно является и средней пробой.</a:t>
            </a:r>
            <a:br>
              <a:rPr lang="ru-RU" dirty="0" smtClean="0"/>
            </a:br>
            <a:r>
              <a:rPr lang="ru-RU" dirty="0" smtClean="0"/>
              <a:t>Если масса объединенной или среднесуточной пробы превышает 2,0 кг, то выделение средней пробы из объединенной проводят на делителе.</a:t>
            </a:r>
          </a:p>
          <a:p>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lstStyle/>
          <a:p>
            <a:r>
              <a:rPr lang="ru-RU" dirty="0" smtClean="0"/>
              <a:t>.</a:t>
            </a:r>
            <a:endParaRPr lang="ru-RU" dirty="0"/>
          </a:p>
        </p:txBody>
      </p:sp>
      <p:pic>
        <p:nvPicPr>
          <p:cNvPr id="4" name="Содержимое 3" descr="12.png"/>
          <p:cNvPicPr>
            <a:picLocks noGrp="1" noChangeAspect="1"/>
          </p:cNvPicPr>
          <p:nvPr>
            <p:ph idx="1"/>
          </p:nvPr>
        </p:nvPicPr>
        <p:blipFill>
          <a:blip r:embed="rId2" cstate="print"/>
          <a:stretch>
            <a:fillRect/>
          </a:stretch>
        </p:blipFill>
        <p:spPr>
          <a:xfrm>
            <a:off x="179512" y="0"/>
            <a:ext cx="8712968" cy="5572968"/>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images (5).jpg"/>
          <p:cNvPicPr>
            <a:picLocks noGrp="1" noChangeAspect="1"/>
          </p:cNvPicPr>
          <p:nvPr>
            <p:ph idx="1"/>
          </p:nvPr>
        </p:nvPicPr>
        <p:blipFill>
          <a:blip r:embed="rId2" cstate="print"/>
          <a:stretch>
            <a:fillRect/>
          </a:stretch>
        </p:blipFill>
        <p:spPr>
          <a:xfrm>
            <a:off x="1331640" y="404664"/>
            <a:ext cx="6552727" cy="6453336"/>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418058"/>
          </a:xfrm>
        </p:spPr>
        <p:txBody>
          <a:bodyPr/>
          <a:lstStyle/>
          <a:p>
            <a:r>
              <a:rPr lang="ru-RU" dirty="0" smtClean="0"/>
              <a:t>Показателями качества зерна</a:t>
            </a:r>
            <a:endParaRPr lang="ru-RU" dirty="0"/>
          </a:p>
        </p:txBody>
      </p:sp>
      <p:sp>
        <p:nvSpPr>
          <p:cNvPr id="3" name="Объект 2"/>
          <p:cNvSpPr>
            <a:spLocks noGrp="1"/>
          </p:cNvSpPr>
          <p:nvPr>
            <p:ph sz="half" idx="1"/>
          </p:nvPr>
        </p:nvSpPr>
        <p:spPr>
          <a:xfrm>
            <a:off x="457200" y="692697"/>
            <a:ext cx="8686800" cy="1368151"/>
          </a:xfrm>
        </p:spPr>
        <p:txBody>
          <a:bodyPr/>
          <a:lstStyle/>
          <a:p>
            <a:r>
              <a:rPr lang="ru-RU" dirty="0" smtClean="0"/>
              <a:t>, </a:t>
            </a:r>
            <a:r>
              <a:rPr lang="ru-RU" dirty="0"/>
              <a:t>которые оказывают влияние на класс и, соответственно, влияют на его закупочную </a:t>
            </a:r>
            <a:r>
              <a:rPr lang="ru-RU" dirty="0" smtClean="0"/>
              <a:t>стоимость</a:t>
            </a:r>
            <a:endParaRPr lang="ru-RU" dirty="0"/>
          </a:p>
        </p:txBody>
      </p:sp>
      <p:pic>
        <p:nvPicPr>
          <p:cNvPr id="7" name="Объект 6"/>
          <p:cNvPicPr>
            <a:picLocks noGrp="1" noChangeAspect="1"/>
          </p:cNvPicPr>
          <p:nvPr>
            <p:ph sz="half" idx="2"/>
          </p:nvPr>
        </p:nvPicPr>
        <p:blipFill>
          <a:blip r:embed="rId2" cstate="print">
            <a:extLst>
              <a:ext uri="{28A0092B-C50C-407E-A947-70E740481C1C}">
                <a14:useLocalDpi xmlns="" xmlns:a14="http://schemas.microsoft.com/office/drawing/2010/main" val="0"/>
              </a:ext>
            </a:extLst>
          </a:blip>
          <a:stretch>
            <a:fillRect/>
          </a:stretch>
        </p:blipFill>
        <p:spPr>
          <a:xfrm>
            <a:off x="0" y="1988840"/>
            <a:ext cx="9144000" cy="4869160"/>
          </a:xfrm>
        </p:spPr>
      </p:pic>
    </p:spTree>
    <p:extLst>
      <p:ext uri="{BB962C8B-B14F-4D97-AF65-F5344CB8AC3E}">
        <p14:creationId xmlns="" xmlns:p14="http://schemas.microsoft.com/office/powerpoint/2010/main" val="427904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0" y="332656"/>
            <a:ext cx="8964487" cy="6525344"/>
          </a:xfrm>
        </p:spPr>
      </p:pic>
    </p:spTree>
    <p:extLst>
      <p:ext uri="{BB962C8B-B14F-4D97-AF65-F5344CB8AC3E}">
        <p14:creationId xmlns="" xmlns:p14="http://schemas.microsoft.com/office/powerpoint/2010/main" val="10281752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467544" y="188640"/>
            <a:ext cx="8568952" cy="5937523"/>
          </a:xfrm>
        </p:spPr>
      </p:pic>
    </p:spTree>
    <p:extLst>
      <p:ext uri="{BB962C8B-B14F-4D97-AF65-F5344CB8AC3E}">
        <p14:creationId xmlns="" xmlns:p14="http://schemas.microsoft.com/office/powerpoint/2010/main" val="5964723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IMG_20181210_173929 (1).jpg"/>
          <p:cNvPicPr>
            <a:picLocks noGrp="1" noChangeAspect="1"/>
          </p:cNvPicPr>
          <p:nvPr>
            <p:ph idx="1"/>
          </p:nvPr>
        </p:nvPicPr>
        <p:blipFill>
          <a:blip r:embed="rId2" cstate="print"/>
          <a:stretch>
            <a:fillRect/>
          </a:stretch>
        </p:blipFill>
        <p:spPr>
          <a:xfrm>
            <a:off x="395536" y="332656"/>
            <a:ext cx="8352927" cy="612068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Без названия (11).jpg"/>
          <p:cNvPicPr>
            <a:picLocks noGrp="1" noChangeAspect="1"/>
          </p:cNvPicPr>
          <p:nvPr>
            <p:ph idx="1"/>
          </p:nvPr>
        </p:nvPicPr>
        <p:blipFill>
          <a:blip r:embed="rId2" cstate="print"/>
          <a:stretch>
            <a:fillRect/>
          </a:stretch>
        </p:blipFill>
        <p:spPr>
          <a:xfrm>
            <a:off x="683568" y="0"/>
            <a:ext cx="8208912" cy="6525344"/>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sz="2400" dirty="0" smtClean="0"/>
              <a:t>Пробоотбоник «AI–YП2А» </a:t>
            </a:r>
            <a:endParaRPr lang="ru-RU" sz="2400" dirty="0"/>
          </a:p>
        </p:txBody>
      </p:sp>
      <p:pic>
        <p:nvPicPr>
          <p:cNvPr id="4" name="Содержимое 3" descr="C:\Users\User\Downloads\1001588831.jpg"/>
          <p:cNvPicPr>
            <a:picLocks noGrp="1"/>
          </p:cNvPicPr>
          <p:nvPr>
            <p:ph idx="1"/>
          </p:nvPr>
        </p:nvPicPr>
        <p:blipFill>
          <a:blip r:embed="rId2" cstate="print"/>
          <a:srcRect/>
          <a:stretch>
            <a:fillRect/>
          </a:stretch>
        </p:blipFill>
        <p:spPr bwMode="auto">
          <a:xfrm>
            <a:off x="251521" y="1340768"/>
            <a:ext cx="8640960" cy="4785395"/>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flipV="1">
            <a:off x="457200" y="0"/>
            <a:ext cx="8229600" cy="274638"/>
          </a:xfrm>
        </p:spPr>
        <p:txBody>
          <a:bodyPr/>
          <a:lstStyle/>
          <a:p>
            <a:r>
              <a:rPr lang="kk-KZ" dirty="0" smtClean="0"/>
              <a:t>.</a:t>
            </a:r>
            <a:endParaRPr lang="ru-RU" dirty="0"/>
          </a:p>
        </p:txBody>
      </p:sp>
      <p:sp>
        <p:nvSpPr>
          <p:cNvPr id="5" name="Содержимое 4"/>
          <p:cNvSpPr>
            <a:spLocks noGrp="1"/>
          </p:cNvSpPr>
          <p:nvPr>
            <p:ph sz="half" idx="1"/>
          </p:nvPr>
        </p:nvSpPr>
        <p:spPr>
          <a:xfrm>
            <a:off x="457200" y="404664"/>
            <a:ext cx="4906888" cy="5721499"/>
          </a:xfrm>
        </p:spPr>
        <p:txBody>
          <a:bodyPr/>
          <a:lstStyle/>
          <a:p>
            <a:pPr>
              <a:buNone/>
            </a:pPr>
            <a:r>
              <a:rPr lang="ru-RU" b="1" dirty="0" smtClean="0"/>
              <a:t>Аппарат БИС-1</a:t>
            </a:r>
            <a:r>
              <a:rPr lang="ru-RU" dirty="0" smtClean="0"/>
              <a:t> </a:t>
            </a:r>
            <a:r>
              <a:rPr lang="ru-RU" sz="2400" dirty="0" smtClean="0"/>
              <a:t>(зерновой делитель) предназначен для перемешивания образца зерна и выделения из него средних и среднесуточных проб, деления средней пробы пополам и выделения навески массой 25, 50 и 100г.</a:t>
            </a:r>
          </a:p>
          <a:p>
            <a:r>
              <a:rPr lang="ru-RU" sz="2400" dirty="0" smtClean="0"/>
              <a:t>Аппарат используется в лабораториях зерновой, </a:t>
            </a:r>
            <a:r>
              <a:rPr lang="ru-RU" sz="2400" dirty="0" err="1" smtClean="0"/>
              <a:t>зернозаготовительной</a:t>
            </a:r>
            <a:r>
              <a:rPr lang="ru-RU" sz="2400" dirty="0" smtClean="0"/>
              <a:t>, хлебопекарной, кондитерской и молочной промышленности.</a:t>
            </a:r>
          </a:p>
          <a:p>
            <a:endParaRPr lang="ru-RU" dirty="0"/>
          </a:p>
        </p:txBody>
      </p:sp>
      <p:pic>
        <p:nvPicPr>
          <p:cNvPr id="7" name="Содержимое 6" descr="IMG-20170411-WA0007.jpg"/>
          <p:cNvPicPr>
            <a:picLocks noGrp="1"/>
          </p:cNvPicPr>
          <p:nvPr>
            <p:ph sz="half" idx="2"/>
          </p:nvPr>
        </p:nvPicPr>
        <p:blipFill>
          <a:blip r:embed="rId2" cstate="print"/>
          <a:stretch>
            <a:fillRect/>
          </a:stretch>
        </p:blipFill>
        <p:spPr>
          <a:xfrm>
            <a:off x="5394572" y="0"/>
            <a:ext cx="3353891" cy="612616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endParaRPr lang="ru-RU"/>
          </a:p>
        </p:txBody>
      </p:sp>
      <p:pic>
        <p:nvPicPr>
          <p:cNvPr id="4" name="Содержимое 3" descr="d2244e1a9d9711e881e6283b82c7d76e_fa3684529d9711e881e6283b82c7d76e-500x400.jpg"/>
          <p:cNvPicPr>
            <a:picLocks noGrp="1" noChangeAspect="1"/>
          </p:cNvPicPr>
          <p:nvPr>
            <p:ph sz="half" idx="1"/>
          </p:nvPr>
        </p:nvPicPr>
        <p:blipFill>
          <a:blip r:embed="rId2" cstate="print"/>
          <a:stretch>
            <a:fillRect/>
          </a:stretch>
        </p:blipFill>
        <p:spPr>
          <a:xfrm>
            <a:off x="457200" y="476672"/>
            <a:ext cx="4546848" cy="5688632"/>
          </a:xfrm>
        </p:spPr>
      </p:pic>
      <p:pic>
        <p:nvPicPr>
          <p:cNvPr id="7" name="Содержимое 6" descr="Без названия (9).jpg"/>
          <p:cNvPicPr>
            <a:picLocks noGrp="1" noChangeAspect="1"/>
          </p:cNvPicPr>
          <p:nvPr>
            <p:ph sz="half" idx="2"/>
          </p:nvPr>
        </p:nvPicPr>
        <p:blipFill>
          <a:blip r:embed="rId3" cstate="print"/>
          <a:stretch>
            <a:fillRect/>
          </a:stretch>
        </p:blipFill>
        <p:spPr>
          <a:xfrm>
            <a:off x="5004049" y="476672"/>
            <a:ext cx="4139952" cy="5688632"/>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a:t>
            </a:r>
            <a:r>
              <a:rPr lang="ru-RU" dirty="0" smtClean="0">
                <a:hlinkClick r:id="rId2"/>
              </a:rPr>
              <a:t> Анализатор влажности </a:t>
            </a:r>
            <a:r>
              <a:rPr lang="en-US" dirty="0" smtClean="0">
                <a:hlinkClick r:id="rId2"/>
              </a:rPr>
              <a:t>AND MF-50</a:t>
            </a:r>
            <a:endParaRPr lang="en-US" dirty="0">
              <a:hlinkClick r:id="rId2"/>
            </a:endParaRPr>
          </a:p>
        </p:txBody>
      </p:sp>
      <p:pic>
        <p:nvPicPr>
          <p:cNvPr id="5" name="Содержимое 4" descr="a744780bc1f6fae6eace697ec03c17a7.jpg"/>
          <p:cNvPicPr>
            <a:picLocks noGrp="1" noChangeAspect="1"/>
          </p:cNvPicPr>
          <p:nvPr>
            <p:ph sz="half" idx="1"/>
          </p:nvPr>
        </p:nvPicPr>
        <p:blipFill>
          <a:blip r:embed="rId3" cstate="print"/>
          <a:stretch>
            <a:fillRect/>
          </a:stretch>
        </p:blipFill>
        <p:spPr>
          <a:xfrm>
            <a:off x="457200" y="980728"/>
            <a:ext cx="4906888" cy="5112568"/>
          </a:xfrm>
        </p:spPr>
      </p:pic>
      <p:pic>
        <p:nvPicPr>
          <p:cNvPr id="9" name="Содержимое 8" descr="analizator-vlazhnosti-and-mf-50-300x300.jpg"/>
          <p:cNvPicPr>
            <a:picLocks noGrp="1" noChangeAspect="1"/>
          </p:cNvPicPr>
          <p:nvPr>
            <p:ph sz="half" idx="2"/>
          </p:nvPr>
        </p:nvPicPr>
        <p:blipFill>
          <a:blip r:embed="rId4" cstate="print"/>
          <a:stretch>
            <a:fillRect/>
          </a:stretch>
        </p:blipFill>
        <p:spPr>
          <a:xfrm>
            <a:off x="5238750" y="980728"/>
            <a:ext cx="3725738" cy="5040560"/>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Стандартный метод определения</a:t>
            </a:r>
            <a:endParaRPr lang="ru-RU" dirty="0"/>
          </a:p>
        </p:txBody>
      </p:sp>
      <p:sp>
        <p:nvSpPr>
          <p:cNvPr id="6" name="Содержимое 5"/>
          <p:cNvSpPr>
            <a:spLocks noGrp="1"/>
          </p:cNvSpPr>
          <p:nvPr>
            <p:ph idx="1"/>
          </p:nvPr>
        </p:nvSpPr>
        <p:spPr/>
        <p:txBody>
          <a:bodyPr/>
          <a:lstStyle/>
          <a:p>
            <a:endParaRPr lang="ru-RU"/>
          </a:p>
        </p:txBody>
      </p:sp>
      <p:pic>
        <p:nvPicPr>
          <p:cNvPr id="5" name="Содержимое 5" descr="images (4).jpg"/>
          <p:cNvPicPr>
            <a:picLocks noChangeAspect="1"/>
          </p:cNvPicPr>
          <p:nvPr/>
        </p:nvPicPr>
        <p:blipFill>
          <a:blip r:embed="rId2" cstate="print"/>
          <a:stretch>
            <a:fillRect/>
          </a:stretch>
        </p:blipFill>
        <p:spPr bwMode="auto">
          <a:xfrm>
            <a:off x="899592" y="1772816"/>
            <a:ext cx="7560840" cy="4536504"/>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kk-KZ" dirty="0" smtClean="0"/>
              <a:t>.</a:t>
            </a:r>
            <a:endParaRPr lang="ru-RU" dirty="0"/>
          </a:p>
        </p:txBody>
      </p:sp>
      <p:graphicFrame>
        <p:nvGraphicFramePr>
          <p:cNvPr id="7" name="Содержимое 6"/>
          <p:cNvGraphicFramePr>
            <a:graphicFrameLocks noGrp="1"/>
          </p:cNvGraphicFramePr>
          <p:nvPr>
            <p:ph idx="1"/>
          </p:nvPr>
        </p:nvGraphicFramePr>
        <p:xfrm>
          <a:off x="457200" y="908721"/>
          <a:ext cx="8229600" cy="3991764"/>
        </p:xfrm>
        <a:graphic>
          <a:graphicData uri="http://schemas.openxmlformats.org/drawingml/2006/table">
            <a:tbl>
              <a:tblPr firstRow="1" bandRow="1">
                <a:tableStyleId>{5C22544A-7EE6-4342-B048-85BDC9FD1C3A}</a:tableStyleId>
              </a:tblPr>
              <a:tblGrid>
                <a:gridCol w="1371600"/>
                <a:gridCol w="1371600"/>
                <a:gridCol w="1371600"/>
                <a:gridCol w="1371600"/>
                <a:gridCol w="1371600"/>
                <a:gridCol w="1371600"/>
              </a:tblGrid>
              <a:tr h="959954">
                <a:tc rowSpan="2">
                  <a:txBody>
                    <a:bodyPr/>
                    <a:lstStyle/>
                    <a:p>
                      <a:pPr>
                        <a:lnSpc>
                          <a:spcPct val="115000"/>
                        </a:lnSpc>
                        <a:spcAft>
                          <a:spcPts val="0"/>
                        </a:spcAft>
                      </a:pPr>
                      <a:r>
                        <a:rPr lang="ru-RU" sz="1800" dirty="0" err="1">
                          <a:solidFill>
                            <a:schemeClr val="tx1"/>
                          </a:solidFill>
                          <a:latin typeface="Times New Roman"/>
                          <a:ea typeface="Calibri"/>
                          <a:cs typeface="Times New Roman"/>
                        </a:rPr>
                        <a:t>Бюкстердің </a:t>
                      </a:r>
                      <a:r>
                        <a:rPr lang="ru-RU" sz="1800" dirty="0">
                          <a:solidFill>
                            <a:schemeClr val="tx1"/>
                          </a:solidFill>
                          <a:latin typeface="Times New Roman"/>
                          <a:ea typeface="Calibri"/>
                          <a:cs typeface="Times New Roman"/>
                        </a:rPr>
                        <a:t>№</a:t>
                      </a:r>
                      <a:endParaRPr lang="ru-RU" sz="1800" dirty="0">
                        <a:solidFill>
                          <a:schemeClr val="tx1"/>
                        </a:solidFill>
                        <a:latin typeface="Calibri"/>
                        <a:ea typeface="Calibri"/>
                        <a:cs typeface="Times New Roman"/>
                      </a:endParaRPr>
                    </a:p>
                  </a:txBody>
                  <a:tcPr marL="68580" marR="68580" marT="0" marB="0"/>
                </a:tc>
                <a:tc gridSpan="2">
                  <a:txBody>
                    <a:bodyPr/>
                    <a:lstStyle/>
                    <a:p>
                      <a:pPr>
                        <a:lnSpc>
                          <a:spcPct val="115000"/>
                        </a:lnSpc>
                        <a:spcAft>
                          <a:spcPts val="0"/>
                        </a:spcAft>
                      </a:pPr>
                      <a:r>
                        <a:rPr lang="ru-RU" sz="1800" dirty="0" err="1">
                          <a:solidFill>
                            <a:schemeClr val="tx1"/>
                          </a:solidFill>
                          <a:latin typeface="Times New Roman"/>
                          <a:ea typeface="Calibri"/>
                          <a:cs typeface="Times New Roman"/>
                        </a:rPr>
                        <a:t>Өлшенді </a:t>
                      </a:r>
                      <a:r>
                        <a:rPr lang="ru-RU" sz="1800" dirty="0">
                          <a:solidFill>
                            <a:schemeClr val="tx1"/>
                          </a:solidFill>
                          <a:latin typeface="Times New Roman"/>
                          <a:ea typeface="Calibri"/>
                          <a:cs typeface="Times New Roman"/>
                        </a:rPr>
                        <a:t>мен бюкс </a:t>
                      </a:r>
                      <a:r>
                        <a:rPr lang="ru-RU" sz="1800" dirty="0" err="1">
                          <a:solidFill>
                            <a:schemeClr val="tx1"/>
                          </a:solidFill>
                          <a:latin typeface="Times New Roman"/>
                          <a:ea typeface="Calibri"/>
                          <a:cs typeface="Times New Roman"/>
                        </a:rPr>
                        <a:t>массасы,г</a:t>
                      </a:r>
                      <a:endParaRPr lang="ru-RU" sz="1800" dirty="0">
                        <a:solidFill>
                          <a:schemeClr val="tx1"/>
                        </a:solidFill>
                        <a:latin typeface="Calibri"/>
                        <a:ea typeface="Calibri"/>
                        <a:cs typeface="Times New Roman"/>
                      </a:endParaRPr>
                    </a:p>
                  </a:txBody>
                  <a:tcPr marL="68580" marR="68580" marT="0" marB="0"/>
                </a:tc>
                <a:tc hMerge="1">
                  <a:txBody>
                    <a:bodyPr/>
                    <a:lstStyle/>
                    <a:p>
                      <a:endParaRPr lang="ru-RU"/>
                    </a:p>
                  </a:txBody>
                  <a:tcPr/>
                </a:tc>
                <a:tc rowSpan="2">
                  <a:txBody>
                    <a:bodyPr/>
                    <a:lstStyle/>
                    <a:p>
                      <a:pPr>
                        <a:lnSpc>
                          <a:spcPct val="115000"/>
                        </a:lnSpc>
                        <a:spcAft>
                          <a:spcPts val="0"/>
                        </a:spcAft>
                      </a:pPr>
                      <a:r>
                        <a:rPr lang="ru-RU" sz="1800" dirty="0" err="1">
                          <a:solidFill>
                            <a:schemeClr val="tx1"/>
                          </a:solidFill>
                          <a:latin typeface="Times New Roman"/>
                          <a:ea typeface="Calibri"/>
                          <a:cs typeface="Times New Roman"/>
                        </a:rPr>
                        <a:t>Кеуіп</a:t>
                      </a:r>
                      <a:r>
                        <a:rPr lang="ru-RU" sz="1800" dirty="0">
                          <a:solidFill>
                            <a:schemeClr val="tx1"/>
                          </a:solidFill>
                          <a:latin typeface="Times New Roman"/>
                          <a:ea typeface="Calibri"/>
                          <a:cs typeface="Times New Roman"/>
                        </a:rPr>
                        <a:t> кету</a:t>
                      </a:r>
                      <a:endParaRPr lang="ru-RU" sz="1800" dirty="0">
                        <a:solidFill>
                          <a:schemeClr val="tx1"/>
                        </a:solidFill>
                        <a:latin typeface="Calibri"/>
                        <a:ea typeface="Calibri"/>
                        <a:cs typeface="Times New Roman"/>
                      </a:endParaRPr>
                    </a:p>
                  </a:txBody>
                  <a:tcPr marL="68580" marR="68580" marT="0" marB="0"/>
                </a:tc>
                <a:tc gridSpan="2">
                  <a:txBody>
                    <a:bodyPr/>
                    <a:lstStyle/>
                    <a:p>
                      <a:pPr>
                        <a:lnSpc>
                          <a:spcPct val="115000"/>
                        </a:lnSpc>
                        <a:spcAft>
                          <a:spcPts val="0"/>
                        </a:spcAft>
                      </a:pPr>
                      <a:r>
                        <a:rPr lang="ru-RU" sz="1800" dirty="0" err="1">
                          <a:solidFill>
                            <a:schemeClr val="tx1"/>
                          </a:solidFill>
                          <a:latin typeface="Times New Roman"/>
                          <a:ea typeface="Calibri"/>
                          <a:cs typeface="Times New Roman"/>
                        </a:rPr>
                        <a:t>Ылғалдылық, </a:t>
                      </a:r>
                      <a:r>
                        <a:rPr lang="ru-RU" sz="1800" dirty="0">
                          <a:solidFill>
                            <a:schemeClr val="tx1"/>
                          </a:solidFill>
                          <a:latin typeface="Times New Roman"/>
                          <a:ea typeface="Calibri"/>
                          <a:cs typeface="Times New Roman"/>
                        </a:rPr>
                        <a:t>%</a:t>
                      </a:r>
                      <a:endParaRPr lang="ru-RU" sz="1800" dirty="0">
                        <a:solidFill>
                          <a:schemeClr val="tx1"/>
                        </a:solidFill>
                        <a:latin typeface="Calibri"/>
                        <a:ea typeface="Calibri"/>
                        <a:cs typeface="Times New Roman"/>
                      </a:endParaRPr>
                    </a:p>
                  </a:txBody>
                  <a:tcPr marL="68580" marR="68580" marT="0" marB="0"/>
                </a:tc>
                <a:tc hMerge="1">
                  <a:txBody>
                    <a:bodyPr/>
                    <a:lstStyle/>
                    <a:p>
                      <a:endParaRPr lang="ru-RU"/>
                    </a:p>
                  </a:txBody>
                  <a:tcPr/>
                </a:tc>
              </a:tr>
              <a:tr h="1207226">
                <a:tc vMerge="1">
                  <a:txBody>
                    <a:bodyPr/>
                    <a:lstStyle/>
                    <a:p>
                      <a:endParaRPr lang="ru-RU"/>
                    </a:p>
                  </a:txBody>
                  <a:tcPr/>
                </a:tc>
                <a:tc>
                  <a:txBody>
                    <a:bodyPr/>
                    <a:lstStyle/>
                    <a:p>
                      <a:pPr>
                        <a:lnSpc>
                          <a:spcPct val="115000"/>
                        </a:lnSpc>
                        <a:spcAft>
                          <a:spcPts val="0"/>
                        </a:spcAft>
                      </a:pPr>
                      <a:r>
                        <a:rPr lang="ru-RU" sz="1800" dirty="0" err="1">
                          <a:latin typeface="Times New Roman"/>
                          <a:ea typeface="Calibri"/>
                          <a:cs typeface="Times New Roman"/>
                        </a:rPr>
                        <a:t>кепкенге</a:t>
                      </a:r>
                      <a:endParaRPr lang="ru-RU" sz="1800" dirty="0">
                        <a:latin typeface="Calibri"/>
                        <a:ea typeface="Calibri"/>
                        <a:cs typeface="Times New Roman"/>
                      </a:endParaRPr>
                    </a:p>
                    <a:p>
                      <a:pPr>
                        <a:lnSpc>
                          <a:spcPct val="115000"/>
                        </a:lnSpc>
                        <a:spcAft>
                          <a:spcPts val="0"/>
                        </a:spcAft>
                      </a:pPr>
                      <a:r>
                        <a:rPr lang="ru-RU" sz="1800" dirty="0" err="1">
                          <a:latin typeface="Times New Roman"/>
                          <a:ea typeface="Calibri"/>
                          <a:cs typeface="Times New Roman"/>
                        </a:rPr>
                        <a:t>дейін</a:t>
                      </a:r>
                      <a:endParaRPr lang="ru-RU" sz="1800" dirty="0">
                        <a:latin typeface="Calibri"/>
                        <a:ea typeface="Calibri"/>
                        <a:cs typeface="Times New Roman"/>
                      </a:endParaRPr>
                    </a:p>
                  </a:txBody>
                  <a:tcPr marL="68580" marR="68580" marT="0" marB="0"/>
                </a:tc>
                <a:tc>
                  <a:txBody>
                    <a:bodyPr/>
                    <a:lstStyle/>
                    <a:p>
                      <a:pPr>
                        <a:lnSpc>
                          <a:spcPct val="115000"/>
                        </a:lnSpc>
                        <a:spcAft>
                          <a:spcPts val="0"/>
                        </a:spcAft>
                      </a:pPr>
                      <a:r>
                        <a:rPr lang="ru-RU" sz="1800" dirty="0" err="1">
                          <a:latin typeface="Times New Roman"/>
                          <a:ea typeface="Calibri"/>
                          <a:cs typeface="Times New Roman"/>
                        </a:rPr>
                        <a:t>кепкеннен</a:t>
                      </a:r>
                      <a:r>
                        <a:rPr lang="ru-RU" sz="1800" dirty="0">
                          <a:latin typeface="Times New Roman"/>
                          <a:ea typeface="Calibri"/>
                          <a:cs typeface="Times New Roman"/>
                        </a:rPr>
                        <a:t> </a:t>
                      </a:r>
                      <a:r>
                        <a:rPr lang="ru-RU" sz="1800" dirty="0" err="1">
                          <a:latin typeface="Times New Roman"/>
                          <a:ea typeface="Calibri"/>
                          <a:cs typeface="Times New Roman"/>
                        </a:rPr>
                        <a:t>кейін</a:t>
                      </a:r>
                      <a:endParaRPr lang="ru-RU" sz="1800" dirty="0">
                        <a:latin typeface="Calibri"/>
                        <a:ea typeface="Calibri"/>
                        <a:cs typeface="Times New Roman"/>
                      </a:endParaRPr>
                    </a:p>
                  </a:txBody>
                  <a:tcPr marL="68580" marR="68580" marT="0" marB="0"/>
                </a:tc>
                <a:tc vMerge="1">
                  <a:txBody>
                    <a:bodyPr/>
                    <a:lstStyle/>
                    <a:p>
                      <a:endParaRPr lang="ru-RU"/>
                    </a:p>
                  </a:txBody>
                  <a:tcPr/>
                </a:tc>
                <a:tc>
                  <a:txBody>
                    <a:bodyPr/>
                    <a:lstStyle/>
                    <a:p>
                      <a:pPr>
                        <a:lnSpc>
                          <a:spcPct val="115000"/>
                        </a:lnSpc>
                        <a:spcAft>
                          <a:spcPts val="0"/>
                        </a:spcAft>
                      </a:pPr>
                      <a:r>
                        <a:rPr lang="ru-RU" sz="1800" dirty="0" err="1">
                          <a:latin typeface="Times New Roman"/>
                          <a:ea typeface="Calibri"/>
                          <a:cs typeface="Times New Roman"/>
                        </a:rPr>
                        <a:t>қайталау</a:t>
                      </a:r>
                      <a:endParaRPr lang="ru-RU" sz="1800" dirty="0">
                        <a:latin typeface="Calibri"/>
                        <a:ea typeface="Calibri"/>
                        <a:cs typeface="Times New Roman"/>
                      </a:endParaRPr>
                    </a:p>
                  </a:txBody>
                  <a:tcPr marL="68580" marR="68580" marT="0" marB="0"/>
                </a:tc>
                <a:tc>
                  <a:txBody>
                    <a:bodyPr/>
                    <a:lstStyle/>
                    <a:p>
                      <a:pPr>
                        <a:lnSpc>
                          <a:spcPct val="115000"/>
                        </a:lnSpc>
                        <a:spcAft>
                          <a:spcPts val="0"/>
                        </a:spcAft>
                      </a:pPr>
                      <a:r>
                        <a:rPr lang="ru-RU" sz="1800">
                          <a:latin typeface="Times New Roman"/>
                          <a:ea typeface="Calibri"/>
                          <a:cs typeface="Times New Roman"/>
                        </a:rPr>
                        <a:t>орташа</a:t>
                      </a:r>
                      <a:endParaRPr lang="ru-RU" sz="1800">
                        <a:latin typeface="Calibri"/>
                        <a:ea typeface="Calibri"/>
                        <a:cs typeface="Times New Roman"/>
                      </a:endParaRPr>
                    </a:p>
                  </a:txBody>
                  <a:tcPr marL="68580" marR="68580" marT="0" marB="0"/>
                </a:tc>
              </a:tr>
              <a:tr h="912292">
                <a:tc>
                  <a:txBody>
                    <a:bodyPr/>
                    <a:lstStyle/>
                    <a:p>
                      <a:pPr>
                        <a:lnSpc>
                          <a:spcPct val="115000"/>
                        </a:lnSpc>
                        <a:spcAft>
                          <a:spcPts val="0"/>
                        </a:spcAft>
                      </a:pPr>
                      <a:r>
                        <a:rPr lang="ru-RU" sz="1800">
                          <a:latin typeface="Times New Roman"/>
                          <a:ea typeface="Calibri"/>
                          <a:cs typeface="Times New Roman"/>
                        </a:rPr>
                        <a:t>№ 1-бюкс</a:t>
                      </a:r>
                      <a:endParaRPr lang="ru-RU" sz="1800">
                        <a:latin typeface="Calibri"/>
                        <a:ea typeface="Calibri"/>
                        <a:cs typeface="Times New Roman"/>
                      </a:endParaRPr>
                    </a:p>
                  </a:txBody>
                  <a:tcPr marL="68580" marR="68580" marT="0" marB="0"/>
                </a:tc>
                <a:tc>
                  <a:txBody>
                    <a:bodyPr/>
                    <a:lstStyle/>
                    <a:p>
                      <a:pPr>
                        <a:lnSpc>
                          <a:spcPct val="115000"/>
                        </a:lnSpc>
                        <a:spcAft>
                          <a:spcPts val="0"/>
                        </a:spcAft>
                      </a:pPr>
                      <a:r>
                        <a:rPr lang="ru-RU" sz="1800">
                          <a:latin typeface="Times New Roman"/>
                          <a:ea typeface="Calibri"/>
                          <a:cs typeface="Times New Roman"/>
                        </a:rPr>
                        <a:t>19,85 </a:t>
                      </a:r>
                      <a:endParaRPr lang="ru-RU" sz="1800">
                        <a:latin typeface="Calibri"/>
                        <a:ea typeface="Calibri"/>
                        <a:cs typeface="Times New Roman"/>
                      </a:endParaRPr>
                    </a:p>
                  </a:txBody>
                  <a:tcPr marL="68580" marR="68580" marT="0" marB="0"/>
                </a:tc>
                <a:tc>
                  <a:txBody>
                    <a:bodyPr/>
                    <a:lstStyle/>
                    <a:p>
                      <a:pPr>
                        <a:lnSpc>
                          <a:spcPct val="115000"/>
                        </a:lnSpc>
                        <a:spcAft>
                          <a:spcPts val="0"/>
                        </a:spcAft>
                      </a:pPr>
                      <a:r>
                        <a:rPr lang="ru-RU" sz="1800">
                          <a:latin typeface="Times New Roman"/>
                          <a:ea typeface="Calibri"/>
                          <a:cs typeface="Times New Roman"/>
                        </a:rPr>
                        <a:t>19,15 </a:t>
                      </a:r>
                      <a:endParaRPr lang="ru-RU" sz="1800">
                        <a:latin typeface="Calibri"/>
                        <a:ea typeface="Calibri"/>
                        <a:cs typeface="Times New Roman"/>
                      </a:endParaRPr>
                    </a:p>
                  </a:txBody>
                  <a:tcPr marL="68580" marR="68580" marT="0" marB="0"/>
                </a:tc>
                <a:tc>
                  <a:txBody>
                    <a:bodyPr/>
                    <a:lstStyle/>
                    <a:p>
                      <a:pPr>
                        <a:lnSpc>
                          <a:spcPct val="115000"/>
                        </a:lnSpc>
                        <a:spcAft>
                          <a:spcPts val="0"/>
                        </a:spcAft>
                      </a:pPr>
                      <a:r>
                        <a:rPr lang="kk-KZ" sz="1800">
                          <a:latin typeface="Times New Roman"/>
                          <a:ea typeface="Calibri"/>
                          <a:cs typeface="Times New Roman"/>
                        </a:rPr>
                        <a:t>0,70</a:t>
                      </a:r>
                      <a:endParaRPr lang="ru-RU" sz="1800">
                        <a:latin typeface="Calibri"/>
                        <a:ea typeface="Calibri"/>
                        <a:cs typeface="Times New Roman"/>
                      </a:endParaRPr>
                    </a:p>
                  </a:txBody>
                  <a:tcPr marL="68580" marR="68580" marT="0" marB="0"/>
                </a:tc>
                <a:tc>
                  <a:txBody>
                    <a:bodyPr/>
                    <a:lstStyle/>
                    <a:p>
                      <a:pPr>
                        <a:lnSpc>
                          <a:spcPct val="115000"/>
                        </a:lnSpc>
                        <a:spcAft>
                          <a:spcPts val="0"/>
                        </a:spcAft>
                      </a:pPr>
                      <a:r>
                        <a:rPr lang="kk-KZ" sz="1800" dirty="0">
                          <a:latin typeface="Times New Roman"/>
                          <a:ea typeface="Calibri"/>
                          <a:cs typeface="Times New Roman"/>
                        </a:rPr>
                        <a:t>14,00</a:t>
                      </a:r>
                      <a:endParaRPr lang="ru-RU" sz="1800" dirty="0">
                        <a:latin typeface="Calibri"/>
                        <a:ea typeface="Calibri"/>
                        <a:cs typeface="Times New Roman"/>
                      </a:endParaRPr>
                    </a:p>
                  </a:txBody>
                  <a:tcPr marL="68580" marR="68580" marT="0" marB="0"/>
                </a:tc>
                <a:tc rowSpan="2">
                  <a:txBody>
                    <a:bodyPr/>
                    <a:lstStyle/>
                    <a:p>
                      <a:pPr>
                        <a:lnSpc>
                          <a:spcPct val="115000"/>
                        </a:lnSpc>
                        <a:spcAft>
                          <a:spcPts val="0"/>
                        </a:spcAft>
                      </a:pPr>
                      <a:r>
                        <a:rPr lang="ru-RU" sz="1800">
                          <a:latin typeface="Times New Roman"/>
                          <a:ea typeface="Calibri"/>
                          <a:cs typeface="Times New Roman"/>
                        </a:rPr>
                        <a:t>13,9</a:t>
                      </a:r>
                      <a:endParaRPr lang="ru-RU" sz="1800">
                        <a:latin typeface="Calibri"/>
                        <a:ea typeface="Calibri"/>
                        <a:cs typeface="Times New Roman"/>
                      </a:endParaRPr>
                    </a:p>
                  </a:txBody>
                  <a:tcPr marL="68580" marR="68580" marT="0" marB="0"/>
                </a:tc>
              </a:tr>
              <a:tr h="912292">
                <a:tc>
                  <a:txBody>
                    <a:bodyPr/>
                    <a:lstStyle/>
                    <a:p>
                      <a:pPr>
                        <a:lnSpc>
                          <a:spcPct val="115000"/>
                        </a:lnSpc>
                        <a:spcAft>
                          <a:spcPts val="0"/>
                        </a:spcAft>
                      </a:pPr>
                      <a:r>
                        <a:rPr lang="kk-KZ" sz="1800">
                          <a:latin typeface="Times New Roman"/>
                          <a:ea typeface="Calibri"/>
                          <a:cs typeface="Times New Roman"/>
                        </a:rPr>
                        <a:t>№ 2-бюкс</a:t>
                      </a:r>
                      <a:endParaRPr lang="ru-RU" sz="1800">
                        <a:latin typeface="Calibri"/>
                        <a:ea typeface="Calibri"/>
                        <a:cs typeface="Times New Roman"/>
                      </a:endParaRPr>
                    </a:p>
                  </a:txBody>
                  <a:tcPr marL="68580" marR="68580" marT="0" marB="0"/>
                </a:tc>
                <a:tc>
                  <a:txBody>
                    <a:bodyPr/>
                    <a:lstStyle/>
                    <a:p>
                      <a:pPr>
                        <a:lnSpc>
                          <a:spcPct val="115000"/>
                        </a:lnSpc>
                        <a:spcAft>
                          <a:spcPts val="0"/>
                        </a:spcAft>
                      </a:pPr>
                      <a:r>
                        <a:rPr lang="kk-KZ" sz="1800">
                          <a:latin typeface="Times New Roman"/>
                          <a:ea typeface="Calibri"/>
                          <a:cs typeface="Times New Roman"/>
                        </a:rPr>
                        <a:t>17,94</a:t>
                      </a:r>
                      <a:endParaRPr lang="ru-RU" sz="1800">
                        <a:latin typeface="Calibri"/>
                        <a:ea typeface="Calibri"/>
                        <a:cs typeface="Times New Roman"/>
                      </a:endParaRPr>
                    </a:p>
                  </a:txBody>
                  <a:tcPr marL="68580" marR="68580" marT="0" marB="0"/>
                </a:tc>
                <a:tc>
                  <a:txBody>
                    <a:bodyPr/>
                    <a:lstStyle/>
                    <a:p>
                      <a:pPr>
                        <a:lnSpc>
                          <a:spcPct val="115000"/>
                        </a:lnSpc>
                        <a:spcAft>
                          <a:spcPts val="0"/>
                        </a:spcAft>
                      </a:pPr>
                      <a:r>
                        <a:rPr lang="kk-KZ" sz="1800">
                          <a:latin typeface="Times New Roman"/>
                          <a:ea typeface="Calibri"/>
                          <a:cs typeface="Times New Roman"/>
                        </a:rPr>
                        <a:t>17,25</a:t>
                      </a:r>
                      <a:endParaRPr lang="ru-RU" sz="1800">
                        <a:latin typeface="Calibri"/>
                        <a:ea typeface="Calibri"/>
                        <a:cs typeface="Times New Roman"/>
                      </a:endParaRPr>
                    </a:p>
                  </a:txBody>
                  <a:tcPr marL="68580" marR="68580" marT="0" marB="0"/>
                </a:tc>
                <a:tc>
                  <a:txBody>
                    <a:bodyPr/>
                    <a:lstStyle/>
                    <a:p>
                      <a:pPr>
                        <a:lnSpc>
                          <a:spcPct val="115000"/>
                        </a:lnSpc>
                        <a:spcAft>
                          <a:spcPts val="0"/>
                        </a:spcAft>
                      </a:pPr>
                      <a:r>
                        <a:rPr lang="kk-KZ" sz="1800">
                          <a:latin typeface="Times New Roman"/>
                          <a:ea typeface="Calibri"/>
                          <a:cs typeface="Times New Roman"/>
                        </a:rPr>
                        <a:t>0,69</a:t>
                      </a:r>
                      <a:endParaRPr lang="ru-RU" sz="1800">
                        <a:latin typeface="Calibri"/>
                        <a:ea typeface="Calibri"/>
                        <a:cs typeface="Times New Roman"/>
                      </a:endParaRPr>
                    </a:p>
                  </a:txBody>
                  <a:tcPr marL="68580" marR="68580" marT="0" marB="0"/>
                </a:tc>
                <a:tc>
                  <a:txBody>
                    <a:bodyPr/>
                    <a:lstStyle/>
                    <a:p>
                      <a:pPr>
                        <a:lnSpc>
                          <a:spcPct val="115000"/>
                        </a:lnSpc>
                        <a:spcAft>
                          <a:spcPts val="0"/>
                        </a:spcAft>
                      </a:pPr>
                      <a:r>
                        <a:rPr lang="kk-KZ" sz="1800" dirty="0">
                          <a:latin typeface="Times New Roman"/>
                          <a:ea typeface="Calibri"/>
                          <a:cs typeface="Times New Roman"/>
                        </a:rPr>
                        <a:t>13,80</a:t>
                      </a:r>
                      <a:endParaRPr lang="ru-RU" sz="1800" dirty="0">
                        <a:latin typeface="Calibri"/>
                        <a:ea typeface="Calibri"/>
                        <a:cs typeface="Times New Roman"/>
                      </a:endParaRPr>
                    </a:p>
                  </a:txBody>
                  <a:tcPr marL="68580" marR="68580" marT="0" marB="0"/>
                </a:tc>
                <a:tc vMerge="1">
                  <a:txBody>
                    <a:bodyPr/>
                    <a:lstStyle/>
                    <a:p>
                      <a:endParaRPr lang="ru-RU"/>
                    </a:p>
                  </a:txBody>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Натура</a:t>
            </a:r>
            <a:endParaRPr lang="ru-RU" dirty="0"/>
          </a:p>
        </p:txBody>
      </p:sp>
      <p:sp>
        <p:nvSpPr>
          <p:cNvPr id="3" name="Объект 2"/>
          <p:cNvSpPr>
            <a:spLocks noGrp="1"/>
          </p:cNvSpPr>
          <p:nvPr>
            <p:ph idx="1"/>
          </p:nvPr>
        </p:nvSpPr>
        <p:spPr/>
        <p:txBody>
          <a:bodyPr>
            <a:normAutofit fontScale="85000" lnSpcReduction="10000"/>
          </a:bodyPr>
          <a:lstStyle/>
          <a:p>
            <a:r>
              <a:rPr lang="ru-RU" dirty="0"/>
              <a:t>Натура — один из самых старых показателей качества зерна, </a:t>
            </a:r>
            <a:r>
              <a:rPr lang="ru-RU" dirty="0" err="1"/>
              <a:t>пр</a:t>
            </a:r>
            <a:r>
              <a:rPr lang="en-US" altLang="zh-CN" dirty="0" err="1"/>
              <a:t>именявшихся</a:t>
            </a:r>
            <a:r>
              <a:rPr lang="ru-RU" dirty="0"/>
              <a:t> в хлебной торговле со времен Древней Греции и Рима. Являясь наиболее старым количественным показателем свойств зерна, применявшимся в хлебной торговле России уже 200 лет назад, натура служила предметом ожесточенных споров между специалистами. В то время как одни полностью отрицали ее значение, другие видели в ней важнейший критерий для оценки качества зерна. </a:t>
            </a:r>
          </a:p>
        </p:txBody>
      </p:sp>
    </p:spTree>
    <p:extLst>
      <p:ext uri="{BB962C8B-B14F-4D97-AF65-F5344CB8AC3E}">
        <p14:creationId xmlns="" xmlns:p14="http://schemas.microsoft.com/office/powerpoint/2010/main" val="4194810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74042"/>
          </a:xfrm>
        </p:spPr>
        <p:txBody>
          <a:bodyPr/>
          <a:lstStyle/>
          <a:p>
            <a:r>
              <a:rPr lang="ru-RU" dirty="0" smtClean="0"/>
              <a:t>.</a:t>
            </a:r>
            <a:endParaRPr lang="ru-RU" dirty="0"/>
          </a:p>
        </p:txBody>
      </p:sp>
      <p:sp>
        <p:nvSpPr>
          <p:cNvPr id="3" name="Объект 2"/>
          <p:cNvSpPr>
            <a:spLocks noGrp="1"/>
          </p:cNvSpPr>
          <p:nvPr>
            <p:ph idx="1"/>
          </p:nvPr>
        </p:nvSpPr>
        <p:spPr>
          <a:xfrm>
            <a:off x="457200" y="404664"/>
            <a:ext cx="8229600" cy="5721499"/>
          </a:xfrm>
        </p:spPr>
        <p:txBody>
          <a:bodyPr/>
          <a:lstStyle/>
          <a:p>
            <a:r>
              <a:rPr lang="ru-RU" dirty="0"/>
              <a:t>Чем выше объемная масса зерна, чем больше, следовательно, вмещается в единицу объема массы зерна, тем больше ценности имеет это зерно для мукомола. С начала XIX в. в России и Западной Европе оформляется понятие «объемный вес», как показатель качества зерна.</a:t>
            </a:r>
          </a:p>
        </p:txBody>
      </p:sp>
    </p:spTree>
    <p:extLst>
      <p:ext uri="{BB962C8B-B14F-4D97-AF65-F5344CB8AC3E}">
        <p14:creationId xmlns="" xmlns:p14="http://schemas.microsoft.com/office/powerpoint/2010/main" val="2921273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58018"/>
          </a:xfrm>
        </p:spPr>
        <p:txBody>
          <a:bodyPr/>
          <a:lstStyle/>
          <a:p>
            <a:r>
              <a:rPr lang="ru-RU" dirty="0" smtClean="0"/>
              <a:t>.</a:t>
            </a:r>
            <a:endParaRPr lang="ru-RU" dirty="0"/>
          </a:p>
        </p:txBody>
      </p:sp>
      <p:sp>
        <p:nvSpPr>
          <p:cNvPr id="6" name="Объект 5"/>
          <p:cNvSpPr>
            <a:spLocks noGrp="1"/>
          </p:cNvSpPr>
          <p:nvPr>
            <p:ph idx="1"/>
          </p:nvPr>
        </p:nvSpPr>
        <p:spPr/>
        <p:txBody>
          <a:bodyPr/>
          <a:lstStyle/>
          <a:p>
            <a:r>
              <a:rPr lang="ru-RU" dirty="0"/>
              <a:t>Анализ предусматривает очистку зерна от примесей, отсутствие встряхивания, излишних толчков, сгребания зерна. В данном случае на натуру более всего будут влиять плотность укладки и плотность зерна.</a:t>
            </a:r>
          </a:p>
        </p:txBody>
      </p:sp>
    </p:spTree>
    <p:extLst>
      <p:ext uri="{BB962C8B-B14F-4D97-AF65-F5344CB8AC3E}">
        <p14:creationId xmlns="" xmlns:p14="http://schemas.microsoft.com/office/powerpoint/2010/main" val="3542059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130026"/>
          </a:xfrm>
        </p:spPr>
        <p:txBody>
          <a:bodyPr>
            <a:normAutofit fontScale="90000"/>
          </a:bodyPr>
          <a:lstStyle/>
          <a:p>
            <a:r>
              <a:rPr lang="ru-RU" dirty="0" smtClean="0"/>
              <a:t>.</a:t>
            </a:r>
            <a:endParaRPr lang="ru-RU" dirty="0"/>
          </a:p>
        </p:txBody>
      </p:sp>
      <p:sp>
        <p:nvSpPr>
          <p:cNvPr id="3" name="Объект 2"/>
          <p:cNvSpPr>
            <a:spLocks noGrp="1"/>
          </p:cNvSpPr>
          <p:nvPr>
            <p:ph sz="half" idx="1"/>
          </p:nvPr>
        </p:nvSpPr>
        <p:spPr>
          <a:xfrm>
            <a:off x="457200" y="404664"/>
            <a:ext cx="4038600" cy="5721499"/>
          </a:xfrm>
        </p:spPr>
        <p:txBody>
          <a:bodyPr>
            <a:normAutofit fontScale="77500" lnSpcReduction="20000"/>
          </a:bodyPr>
          <a:lstStyle/>
          <a:p>
            <a:r>
              <a:rPr lang="ru-RU" dirty="0"/>
              <a:t>«Словарь живого великорусского языка» В. Даля, вышедший в 1863 г., содержит толкование слова «</a:t>
            </a:r>
            <a:r>
              <a:rPr lang="ru-RU" dirty="0" err="1"/>
              <a:t>пурка</a:t>
            </a:r>
            <a:r>
              <a:rPr lang="ru-RU" dirty="0"/>
              <a:t>», или «хлебные весы», как применяемого в торговле прибора для определения объемной массы зерна</a:t>
            </a:r>
            <a:r>
              <a:rPr lang="ru-RU" dirty="0" smtClean="0"/>
              <a:t>.</a:t>
            </a:r>
            <a:r>
              <a:rPr lang="ru-RU" dirty="0"/>
              <a:t> Наименование прибора для определения натуры зерна «</a:t>
            </a:r>
            <a:r>
              <a:rPr lang="ru-RU" dirty="0" err="1"/>
              <a:t>пурка</a:t>
            </a:r>
            <a:r>
              <a:rPr lang="ru-RU" dirty="0"/>
              <a:t>», по-видимому происходящее от голландского слова «</a:t>
            </a:r>
            <a:r>
              <a:rPr lang="ru-RU" dirty="0" err="1"/>
              <a:t>пура</a:t>
            </a:r>
            <a:r>
              <a:rPr lang="ru-RU" dirty="0"/>
              <a:t>» — мера объема, удержалось до настоящего времени</a:t>
            </a:r>
          </a:p>
        </p:txBody>
      </p:sp>
      <p:pic>
        <p:nvPicPr>
          <p:cNvPr id="6" name="Объект 5"/>
          <p:cNvPicPr>
            <a:picLocks noGrp="1" noChangeAspect="1"/>
          </p:cNvPicPr>
          <p:nvPr>
            <p:ph sz="half" idx="2"/>
          </p:nvPr>
        </p:nvPicPr>
        <p:blipFill>
          <a:blip r:embed="rId2" cstate="print">
            <a:extLst>
              <a:ext uri="{28A0092B-C50C-407E-A947-70E740481C1C}">
                <a14:useLocalDpi xmlns="" xmlns:a14="http://schemas.microsoft.com/office/drawing/2010/main" val="0"/>
              </a:ext>
            </a:extLst>
          </a:blip>
          <a:stretch>
            <a:fillRect/>
          </a:stretch>
        </p:blipFill>
        <p:spPr>
          <a:xfrm>
            <a:off x="4973092" y="332656"/>
            <a:ext cx="4170907" cy="5793507"/>
          </a:xfrm>
        </p:spPr>
      </p:pic>
    </p:spTree>
    <p:extLst>
      <p:ext uri="{BB962C8B-B14F-4D97-AF65-F5344CB8AC3E}">
        <p14:creationId xmlns="" xmlns:p14="http://schemas.microsoft.com/office/powerpoint/2010/main" val="16151825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lstStyle/>
          <a:p>
            <a:r>
              <a:rPr lang="ru-RU" dirty="0" smtClean="0"/>
              <a:t>.</a:t>
            </a:r>
            <a:endParaRPr lang="ru-RU" dirty="0"/>
          </a:p>
        </p:txBody>
      </p:sp>
      <p:pic>
        <p:nvPicPr>
          <p:cNvPr id="4" name="Содержимое 3" descr="C:\Users\User\Desktop\меруерт приборы\IMG-20170411-WA0006.jpg"/>
          <p:cNvPicPr>
            <a:picLocks noGrp="1"/>
          </p:cNvPicPr>
          <p:nvPr>
            <p:ph idx="1"/>
          </p:nvPr>
        </p:nvPicPr>
        <p:blipFill>
          <a:blip r:embed="rId2" cstate="print"/>
          <a:srcRect/>
          <a:stretch>
            <a:fillRect/>
          </a:stretch>
        </p:blipFill>
        <p:spPr bwMode="auto">
          <a:xfrm>
            <a:off x="1835696" y="908720"/>
            <a:ext cx="6120680" cy="5328592"/>
          </a:xfrm>
          <a:prstGeom prst="rect">
            <a:avLst/>
          </a:prstGeom>
          <a:noFill/>
          <a:ln w="9525">
            <a:noFill/>
            <a:miter lim="800000"/>
            <a:headEnd/>
            <a:tailEnd/>
          </a:ln>
        </p:spPr>
      </p:pic>
      <p:sp>
        <p:nvSpPr>
          <p:cNvPr id="47105" name="Rectangle 1"/>
          <p:cNvSpPr>
            <a:spLocks noChangeArrowheads="1"/>
          </p:cNvSpPr>
          <p:nvPr/>
        </p:nvSpPr>
        <p:spPr bwMode="auto">
          <a:xfrm>
            <a:off x="0" y="28545"/>
            <a:ext cx="2208618"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49263" algn="l" defTabSz="914400" rtl="0" eaLnBrk="1" fontAlgn="base" latinLnBrk="0" hangingPunct="1">
              <a:lnSpc>
                <a:spcPct val="100000"/>
              </a:lnSpc>
              <a:spcBef>
                <a:spcPct val="0"/>
              </a:spcBef>
              <a:spcAft>
                <a:spcPct val="0"/>
              </a:spcAft>
              <a:buClrTx/>
              <a:buSzTx/>
              <a:buFontTx/>
              <a:buNone/>
              <a:tabLst/>
            </a:pPr>
            <a:r>
              <a:rPr kumimoji="0" lang="kk-KZ"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Литрлік пурка</a:t>
            </a:r>
            <a:endParaRPr kumimoji="0" lang="kk-KZ"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Величина натуры зерна зависит от ряда факторов.</a:t>
            </a:r>
            <a:endParaRPr lang="ru-RU" dirty="0"/>
          </a:p>
        </p:txBody>
      </p:sp>
      <p:sp>
        <p:nvSpPr>
          <p:cNvPr id="3" name="Объект 2"/>
          <p:cNvSpPr>
            <a:spLocks noGrp="1"/>
          </p:cNvSpPr>
          <p:nvPr>
            <p:ph idx="1"/>
          </p:nvPr>
        </p:nvSpPr>
        <p:spPr/>
        <p:txBody>
          <a:bodyPr>
            <a:normAutofit fontScale="77500" lnSpcReduction="20000"/>
          </a:bodyPr>
          <a:lstStyle/>
          <a:p>
            <a:pPr marL="0" indent="0">
              <a:buNone/>
            </a:pPr>
            <a:r>
              <a:rPr lang="ru-RU" dirty="0" smtClean="0"/>
              <a:t> </a:t>
            </a:r>
            <a:r>
              <a:rPr lang="ru-RU" dirty="0"/>
              <a:t>во-первых, влияет само зерно основной культуры, которое различно по форме, размерам, </a:t>
            </a:r>
            <a:r>
              <a:rPr lang="ru-RU" dirty="0" err="1"/>
              <a:t>выполненности</a:t>
            </a:r>
            <a:r>
              <a:rPr lang="ru-RU" dirty="0"/>
              <a:t> и т. п. </a:t>
            </a:r>
            <a:endParaRPr lang="ru-RU" dirty="0" smtClean="0"/>
          </a:p>
          <a:p>
            <a:pPr marL="0" indent="0">
              <a:buNone/>
            </a:pPr>
            <a:r>
              <a:rPr lang="ru-RU" dirty="0" smtClean="0"/>
              <a:t> </a:t>
            </a:r>
            <a:r>
              <a:rPr lang="ru-RU" dirty="0"/>
              <a:t>во-вторых, нельзя забывать, что при определении натуры зерна мы имеем дело с зерновой массой. </a:t>
            </a:r>
          </a:p>
          <a:p>
            <a:pPr marL="0" indent="0">
              <a:buNone/>
            </a:pPr>
            <a:r>
              <a:rPr lang="ru-RU" dirty="0" smtClean="0"/>
              <a:t>- </a:t>
            </a:r>
            <a:r>
              <a:rPr lang="ru-RU" dirty="0"/>
              <a:t>зависит от плотности укладки зерна, или скважистости зерновой массы. Чем больше плотность укладки, тем и выше натура зерна. В свою очередь на плотность укладки зерна влияют форма и размеры зерна, состояние поверхности зерна, влажность, засоренность, </a:t>
            </a:r>
            <a:r>
              <a:rPr lang="ru-RU" dirty="0" err="1"/>
              <a:t>выполненность</a:t>
            </a:r>
            <a:r>
              <a:rPr lang="ru-RU" dirty="0"/>
              <a:t>, выравненность, масса 1000 зерен, плотность зерна, химический состав зерна, </a:t>
            </a:r>
            <a:r>
              <a:rPr lang="ru-RU" dirty="0" err="1"/>
              <a:t>пленчатость</a:t>
            </a:r>
            <a:r>
              <a:rPr lang="ru-RU" dirty="0"/>
              <a:t>, крупность.</a:t>
            </a:r>
          </a:p>
        </p:txBody>
      </p:sp>
    </p:spTree>
    <p:extLst>
      <p:ext uri="{BB962C8B-B14F-4D97-AF65-F5344CB8AC3E}">
        <p14:creationId xmlns="" xmlns:p14="http://schemas.microsoft.com/office/powerpoint/2010/main" val="11269419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температура</a:t>
            </a:r>
            <a:endParaRPr lang="ru-RU" dirty="0"/>
          </a:p>
        </p:txBody>
      </p:sp>
      <p:sp>
        <p:nvSpPr>
          <p:cNvPr id="3" name="Объект 2"/>
          <p:cNvSpPr>
            <a:spLocks noGrp="1"/>
          </p:cNvSpPr>
          <p:nvPr>
            <p:ph idx="1"/>
          </p:nvPr>
        </p:nvSpPr>
        <p:spPr/>
        <p:txBody>
          <a:bodyPr>
            <a:normAutofit lnSpcReduction="10000"/>
          </a:bodyPr>
          <a:lstStyle/>
          <a:p>
            <a:r>
              <a:rPr lang="ru-RU" dirty="0"/>
              <a:t>Величина натуры зависит даже от температуры. С увеличением толщины зерна пшеницы происходит и увеличение натуры зерна. Однако даже в случае одинаковой толщины зерновки у различных сортов пшеницы натура разнится. Это связано с формой зерна. Так, более удлиненное зерно пшеницы укладывается с меньшей плотностью, а, следовательно, имеет меньшую натуру.</a:t>
            </a:r>
          </a:p>
        </p:txBody>
      </p:sp>
    </p:spTree>
    <p:extLst>
      <p:ext uri="{BB962C8B-B14F-4D97-AF65-F5344CB8AC3E}">
        <p14:creationId xmlns="" xmlns:p14="http://schemas.microsoft.com/office/powerpoint/2010/main" val="1437037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крупность</a:t>
            </a:r>
            <a:endParaRPr lang="ru-RU" dirty="0"/>
          </a:p>
        </p:txBody>
      </p:sp>
      <p:sp>
        <p:nvSpPr>
          <p:cNvPr id="3" name="Объект 2"/>
          <p:cNvSpPr>
            <a:spLocks noGrp="1"/>
          </p:cNvSpPr>
          <p:nvPr>
            <p:ph idx="1"/>
          </p:nvPr>
        </p:nvSpPr>
        <p:spPr/>
        <p:txBody>
          <a:bodyPr>
            <a:normAutofit fontScale="92500" lnSpcReduction="20000"/>
          </a:bodyPr>
          <a:lstStyle/>
          <a:p>
            <a:r>
              <a:rPr lang="ru-RU" dirty="0"/>
              <a:t>Плохо выполненное, щуплое зерно отличает низкая натура. У крупного зерна натура обычно больше, чем у мелкого. Однако у мелкого, но выполненного зерна, при прочих равных условиях, может быть такая же, как и у более крупного зерна, а иногда и большая величина натуры. Выравненное зерно имеет меньшую натуру. Это связано с тем, что мелкие зерна у плохо выравненного зерна укладываются между крупными, тем самым увеличивая плотность укладки.</a:t>
            </a:r>
          </a:p>
        </p:txBody>
      </p:sp>
    </p:spTree>
    <p:extLst>
      <p:ext uri="{BB962C8B-B14F-4D97-AF65-F5344CB8AC3E}">
        <p14:creationId xmlns="" xmlns:p14="http://schemas.microsoft.com/office/powerpoint/2010/main" val="28258783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Поверхность  зерна</a:t>
            </a:r>
            <a:endParaRPr lang="ru-RU" dirty="0"/>
          </a:p>
        </p:txBody>
      </p:sp>
      <p:sp>
        <p:nvSpPr>
          <p:cNvPr id="3" name="Объект 2"/>
          <p:cNvSpPr>
            <a:spLocks noGrp="1"/>
          </p:cNvSpPr>
          <p:nvPr>
            <p:ph idx="1"/>
          </p:nvPr>
        </p:nvSpPr>
        <p:spPr/>
        <p:txBody>
          <a:bodyPr/>
          <a:lstStyle/>
          <a:p>
            <a:r>
              <a:rPr lang="ru-RU" dirty="0"/>
              <a:t>Зерно с гладкой поверхностью имеет большую величину натуры, так как плотность укладки зерна с шероховатой или морщинистой поверхностью меньше, чем зерна с гладкими оболочками.</a:t>
            </a:r>
          </a:p>
        </p:txBody>
      </p:sp>
    </p:spTree>
    <p:extLst>
      <p:ext uri="{BB962C8B-B14F-4D97-AF65-F5344CB8AC3E}">
        <p14:creationId xmlns="" xmlns:p14="http://schemas.microsoft.com/office/powerpoint/2010/main" val="34021563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Влажность</a:t>
            </a:r>
            <a:endParaRPr lang="ru-RU" dirty="0"/>
          </a:p>
        </p:txBody>
      </p:sp>
      <p:sp>
        <p:nvSpPr>
          <p:cNvPr id="3" name="Объект 2"/>
          <p:cNvSpPr>
            <a:spLocks noGrp="1"/>
          </p:cNvSpPr>
          <p:nvPr>
            <p:ph idx="1"/>
          </p:nvPr>
        </p:nvSpPr>
        <p:spPr/>
        <p:txBody>
          <a:bodyPr>
            <a:normAutofit lnSpcReduction="10000"/>
          </a:bodyPr>
          <a:lstStyle/>
          <a:p>
            <a:r>
              <a:rPr lang="ru-RU" dirty="0"/>
              <a:t>Повышение влажности зерна ведет к понижению плотности, что приводит к снижению натуры. Однако влияние влажности на величину натуры носит более сложный характер, ибо с увеличением ее изменяются физические свойства зерна, вследствие набухания становится больше объем, оболочки более гладкие, повышается коэффициент трения между зернами</a:t>
            </a:r>
          </a:p>
        </p:txBody>
      </p:sp>
    </p:spTree>
    <p:extLst>
      <p:ext uri="{BB962C8B-B14F-4D97-AF65-F5344CB8AC3E}">
        <p14:creationId xmlns="" xmlns:p14="http://schemas.microsoft.com/office/powerpoint/2010/main" val="24444388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457200" y="228919"/>
            <a:ext cx="8229600" cy="45719"/>
          </a:xfrm>
        </p:spPr>
        <p:txBody>
          <a:bodyPr/>
          <a:lstStyle/>
          <a:p>
            <a:r>
              <a:rPr lang="ru-RU" dirty="0" smtClean="0"/>
              <a:t>.</a:t>
            </a:r>
            <a:endParaRPr lang="ru-RU" dirty="0"/>
          </a:p>
        </p:txBody>
      </p:sp>
      <p:sp>
        <p:nvSpPr>
          <p:cNvPr id="3" name="Объект 2"/>
          <p:cNvSpPr>
            <a:spLocks noGrp="1"/>
          </p:cNvSpPr>
          <p:nvPr>
            <p:ph idx="1"/>
          </p:nvPr>
        </p:nvSpPr>
        <p:spPr>
          <a:xfrm>
            <a:off x="457200" y="260648"/>
            <a:ext cx="8229600" cy="5865515"/>
          </a:xfrm>
        </p:spPr>
        <p:txBody>
          <a:bodyPr>
            <a:normAutofit lnSpcReduction="10000"/>
          </a:bodyPr>
          <a:lstStyle/>
          <a:p>
            <a:r>
              <a:rPr lang="ru-RU" dirty="0"/>
              <a:t>Содержание примесей в зерне по-разному влияет на натуру. Так, легкие примеси (листья, стебли, стержни колоса, пленки зерна) уменьшают натуру, так как имеют низкую плотность. Тяжелые примеси (камешки, песок, земля), наоборот, увеличивают. Мелкие семена сорных растений (лебеда) и культурных растений (горчица, рыжик), а также крупные семена сорняков (куколя, вьюнка) способствуют увеличению натуры, например, ячменя и овса.</a:t>
            </a:r>
          </a:p>
        </p:txBody>
      </p:sp>
    </p:spTree>
    <p:extLst>
      <p:ext uri="{BB962C8B-B14F-4D97-AF65-F5344CB8AC3E}">
        <p14:creationId xmlns="" xmlns:p14="http://schemas.microsoft.com/office/powerpoint/2010/main" val="20066162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ph3u.jpg"/>
          <p:cNvPicPr>
            <a:picLocks noGrp="1" noChangeAspect="1"/>
          </p:cNvPicPr>
          <p:nvPr>
            <p:ph idx="1"/>
          </p:nvPr>
        </p:nvPicPr>
        <p:blipFill>
          <a:blip r:embed="rId2" cstate="print"/>
          <a:stretch>
            <a:fillRect/>
          </a:stretch>
        </p:blipFill>
        <p:spPr>
          <a:xfrm>
            <a:off x="899592" y="260648"/>
            <a:ext cx="7776864" cy="5865515"/>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a:t>
            </a:r>
            <a:endParaRPr lang="ru-RU" dirty="0"/>
          </a:p>
        </p:txBody>
      </p:sp>
      <p:sp>
        <p:nvSpPr>
          <p:cNvPr id="3" name="Объект 2"/>
          <p:cNvSpPr>
            <a:spLocks noGrp="1"/>
          </p:cNvSpPr>
          <p:nvPr>
            <p:ph idx="1"/>
          </p:nvPr>
        </p:nvSpPr>
        <p:spPr/>
        <p:txBody>
          <a:bodyPr>
            <a:normAutofit/>
          </a:bodyPr>
          <a:lstStyle/>
          <a:p>
            <a:r>
              <a:rPr lang="ru-RU" dirty="0"/>
              <a:t>Натура имеет также значение при расчете емкостей для хранения зерна. Натуру зерна определяют для пшеницы, ржи, ячменя и овса. Для других культур она не входит в число показателей </a:t>
            </a:r>
            <a:r>
              <a:rPr lang="ru-RU" dirty="0" smtClean="0"/>
              <a:t>качества.</a:t>
            </a:r>
          </a:p>
          <a:p>
            <a:r>
              <a:rPr lang="ru-RU" dirty="0" smtClean="0"/>
              <a:t>Натура </a:t>
            </a:r>
            <a:r>
              <a:rPr lang="ru-RU" dirty="0"/>
              <a:t>также не определяется при оценке качества пивоваренного ячменя.</a:t>
            </a:r>
          </a:p>
          <a:p>
            <a:endParaRPr lang="ru-RU" dirty="0"/>
          </a:p>
        </p:txBody>
      </p:sp>
    </p:spTree>
    <p:extLst>
      <p:ext uri="{BB962C8B-B14F-4D97-AF65-F5344CB8AC3E}">
        <p14:creationId xmlns="" xmlns:p14="http://schemas.microsoft.com/office/powerpoint/2010/main" val="35739879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400" dirty="0" smtClean="0"/>
              <a:t>Инфракрасный портативный экспресс анализатор зерна </a:t>
            </a:r>
            <a:r>
              <a:rPr lang="ru-RU" sz="2400" dirty="0" err="1" smtClean="0"/>
              <a:t>Pfeuffer</a:t>
            </a:r>
            <a:r>
              <a:rPr lang="ru-RU" sz="2400" dirty="0" smtClean="0"/>
              <a:t> </a:t>
            </a:r>
            <a:r>
              <a:rPr lang="ru-RU" sz="2400" dirty="0" err="1" smtClean="0"/>
              <a:t>Granolyser</a:t>
            </a:r>
            <a:r>
              <a:rPr lang="ru-RU" sz="2400" dirty="0" smtClean="0"/>
              <a:t> HL с модулем для определения натуры</a:t>
            </a:r>
            <a:endParaRPr lang="ru-RU" sz="2400" dirty="0"/>
          </a:p>
        </p:txBody>
      </p:sp>
      <p:sp>
        <p:nvSpPr>
          <p:cNvPr id="3" name="Содержимое 2"/>
          <p:cNvSpPr>
            <a:spLocks noGrp="1"/>
          </p:cNvSpPr>
          <p:nvPr>
            <p:ph idx="1"/>
          </p:nvPr>
        </p:nvSpPr>
        <p:spPr/>
        <p:txBody>
          <a:bodyPr/>
          <a:lstStyle/>
          <a:p>
            <a:r>
              <a:rPr lang="ru-RU" dirty="0" smtClean="0"/>
              <a:t>Все параметры ближней инфракрасной спектроскопии и насыпная плотность</a:t>
            </a:r>
          </a:p>
          <a:p>
            <a:r>
              <a:rPr lang="ru-RU" dirty="0" smtClean="0"/>
              <a:t>Соответствует действующему закону о калибровке измерении влажности в Германии и Австрии</a:t>
            </a:r>
          </a:p>
          <a:p>
            <a:r>
              <a:rPr lang="ru-RU" dirty="0" smtClean="0"/>
              <a:t>Результаты менее чем через 60 с</a:t>
            </a:r>
          </a:p>
          <a:p>
            <a:r>
              <a:rPr lang="ru-RU" dirty="0" smtClean="0"/>
              <a:t>Удобное для пользователя программное обеспечение, доступное на 18 языках</a:t>
            </a:r>
          </a:p>
          <a:p>
            <a:r>
              <a:rPr lang="ru-RU" dirty="0" smtClean="0"/>
              <a:t>Сенсорный дисплей и встроенный принтер</a:t>
            </a:r>
            <a:endParaRPr lang="ru-RU"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granolyser-hl_11800005_01.jpg"/>
          <p:cNvPicPr>
            <a:picLocks noGrp="1" noChangeAspect="1"/>
          </p:cNvPicPr>
          <p:nvPr>
            <p:ph idx="1"/>
          </p:nvPr>
        </p:nvPicPr>
        <p:blipFill>
          <a:blip r:embed="rId2" cstate="print"/>
          <a:stretch>
            <a:fillRect/>
          </a:stretch>
        </p:blipFill>
        <p:spPr>
          <a:xfrm>
            <a:off x="1259632" y="404664"/>
            <a:ext cx="6768752" cy="5721499"/>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457200" y="188640"/>
            <a:ext cx="8229600" cy="85998"/>
          </a:xfrm>
        </p:spPr>
        <p:txBody>
          <a:bodyPr/>
          <a:lstStyle/>
          <a:p>
            <a:r>
              <a:rPr lang="ru-RU" dirty="0" smtClean="0"/>
              <a:t>.</a:t>
            </a:r>
            <a:endParaRPr lang="ru-RU" dirty="0"/>
          </a:p>
        </p:txBody>
      </p:sp>
      <p:sp>
        <p:nvSpPr>
          <p:cNvPr id="3" name="Содержимое 2"/>
          <p:cNvSpPr>
            <a:spLocks noGrp="1"/>
          </p:cNvSpPr>
          <p:nvPr>
            <p:ph idx="1"/>
          </p:nvPr>
        </p:nvSpPr>
        <p:spPr>
          <a:xfrm>
            <a:off x="0" y="0"/>
            <a:ext cx="9144000" cy="6126163"/>
          </a:xfrm>
        </p:spPr>
        <p:txBody>
          <a:bodyPr/>
          <a:lstStyle/>
          <a:p>
            <a:r>
              <a:rPr lang="ru-RU" dirty="0" err="1" smtClean="0"/>
              <a:t>Granolyser</a:t>
            </a:r>
            <a:r>
              <a:rPr lang="ru-RU" dirty="0" smtClean="0"/>
              <a:t> HL расширяет хорошо зарекомендовавший себя прибор для анализа в ближнем инфракрасном спектре на модуль для насыпной плотности. Загружается большая проба (600 мл). Пуск и настройки для измерения производятся на встроенном сенсорном экране. Долговечная галогенная лампа с регулируемой интенсивностью светового излучения освещает пробу. Материал пробы непрерывно транспортируется, отражение пробы сканируется в ближней инфракрасной области спектра и загружается в ёмкость для сыпучих материалов.. </a:t>
            </a:r>
            <a:endParaRPr lang="ru-RU"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457200" y="228919"/>
            <a:ext cx="8229600" cy="45719"/>
          </a:xfrm>
        </p:spPr>
        <p:txBody>
          <a:bodyPr/>
          <a:lstStyle/>
          <a:p>
            <a:r>
              <a:rPr lang="ru-RU" dirty="0" smtClean="0"/>
              <a:t>.</a:t>
            </a:r>
            <a:endParaRPr lang="ru-RU" dirty="0"/>
          </a:p>
        </p:txBody>
      </p:sp>
      <p:sp>
        <p:nvSpPr>
          <p:cNvPr id="3" name="Содержимое 2"/>
          <p:cNvSpPr>
            <a:spLocks noGrp="1"/>
          </p:cNvSpPr>
          <p:nvPr>
            <p:ph idx="1"/>
          </p:nvPr>
        </p:nvSpPr>
        <p:spPr>
          <a:xfrm>
            <a:off x="0" y="0"/>
            <a:ext cx="9144000" cy="6126163"/>
          </a:xfrm>
        </p:spPr>
        <p:txBody>
          <a:bodyPr/>
          <a:lstStyle/>
          <a:p>
            <a:r>
              <a:rPr lang="ru-RU" dirty="0" smtClean="0"/>
              <a:t>Помимо различных видов зерна, можно также измерить масличные семена (рапс и подсолнечник). Также возможно измерение зернобобовых, таких как горох и фасоль. Важные параметры влажности, протеина, </a:t>
            </a:r>
            <a:r>
              <a:rPr lang="ru-RU" dirty="0" err="1" smtClean="0"/>
              <a:t>седимента</a:t>
            </a:r>
            <a:r>
              <a:rPr lang="ru-RU" dirty="0" smtClean="0"/>
              <a:t>, влажной клейковины, содержания масла и крахмала измеряются с помощью </a:t>
            </a:r>
            <a:r>
              <a:rPr lang="ru-RU" dirty="0" err="1" smtClean="0"/>
              <a:t>Granolyser</a:t>
            </a:r>
            <a:r>
              <a:rPr lang="ru-RU" dirty="0" smtClean="0"/>
              <a:t> HL дополняется весом гектолитра (насыпной плотностью). Результат измерения отображается на дисплее и распечатывается. Кроме того, </a:t>
            </a:r>
            <a:r>
              <a:rPr lang="ru-RU" dirty="0" err="1" smtClean="0"/>
              <a:t>Granolyser</a:t>
            </a:r>
            <a:r>
              <a:rPr lang="ru-RU" dirty="0" smtClean="0"/>
              <a:t> HL имеет те же возможности подключения с интерфейсами локальной сети и USB, что и </a:t>
            </a:r>
            <a:r>
              <a:rPr lang="ru-RU" dirty="0" err="1" smtClean="0"/>
              <a:t>Granolyser</a:t>
            </a:r>
            <a:r>
              <a:rPr lang="ru-RU" dirty="0" smtClean="0"/>
              <a:t>.</a:t>
            </a:r>
          </a:p>
          <a:p>
            <a:endParaRPr lang="ru-RU"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smtClean="0"/>
              <a:t>Стекловидность</a:t>
            </a:r>
            <a:endParaRPr lang="ru-RU" dirty="0"/>
          </a:p>
        </p:txBody>
      </p:sp>
      <p:pic>
        <p:nvPicPr>
          <p:cNvPr id="4" name="Содержимое 3" descr="562437_200.jpg"/>
          <p:cNvPicPr>
            <a:picLocks noGrp="1"/>
          </p:cNvPicPr>
          <p:nvPr>
            <p:ph idx="1"/>
          </p:nvPr>
        </p:nvPicPr>
        <p:blipFill>
          <a:blip r:embed="rId2" cstate="print"/>
          <a:stretch>
            <a:fillRect/>
          </a:stretch>
        </p:blipFill>
        <p:spPr>
          <a:xfrm>
            <a:off x="827584" y="1412776"/>
            <a:ext cx="7704856" cy="5256584"/>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457200" y="228919"/>
            <a:ext cx="8229600" cy="45719"/>
          </a:xfrm>
        </p:spPr>
        <p:txBody>
          <a:bodyPr/>
          <a:lstStyle/>
          <a:p>
            <a:r>
              <a:rPr lang="ru-RU" dirty="0" smtClean="0"/>
              <a:t>.</a:t>
            </a:r>
            <a:endParaRPr lang="ru-RU" dirty="0"/>
          </a:p>
        </p:txBody>
      </p:sp>
      <p:sp>
        <p:nvSpPr>
          <p:cNvPr id="3" name="Содержимое 2"/>
          <p:cNvSpPr>
            <a:spLocks noGrp="1"/>
          </p:cNvSpPr>
          <p:nvPr>
            <p:ph idx="1"/>
          </p:nvPr>
        </p:nvSpPr>
        <p:spPr>
          <a:xfrm>
            <a:off x="0" y="0"/>
            <a:ext cx="9144000" cy="6126163"/>
          </a:xfrm>
        </p:spPr>
        <p:txBody>
          <a:bodyPr/>
          <a:lstStyle/>
          <a:p>
            <a:r>
              <a:rPr lang="ru-RU" sz="2400" b="1" dirty="0" smtClean="0"/>
              <a:t>Стекловидность</a:t>
            </a:r>
            <a:r>
              <a:rPr lang="ru-RU" sz="2400" dirty="0" smtClean="0"/>
              <a:t> – параметр, характеризующий консистенцию эндосперма. Стекловидное </a:t>
            </a:r>
            <a:r>
              <a:rPr lang="ru-RU" sz="2400" b="1" dirty="0" smtClean="0"/>
              <a:t>зерно</a:t>
            </a:r>
            <a:r>
              <a:rPr lang="ru-RU" sz="2400" dirty="0" smtClean="0"/>
              <a:t> характеризуется высокой прочностью связи крахмал-белок, такое </a:t>
            </a:r>
            <a:r>
              <a:rPr lang="ru-RU" sz="2400" b="1" dirty="0" smtClean="0"/>
              <a:t>зерно</a:t>
            </a:r>
            <a:r>
              <a:rPr lang="ru-RU" sz="2400" dirty="0" smtClean="0"/>
              <a:t> является более устойчивым к механическому воздействию. В противовес </a:t>
            </a:r>
            <a:r>
              <a:rPr lang="ru-RU" sz="2400" b="1" dirty="0" smtClean="0"/>
              <a:t>стекловидности</a:t>
            </a:r>
            <a:r>
              <a:rPr lang="ru-RU" sz="2400" dirty="0" smtClean="0"/>
              <a:t> существует такой параметр, как мучнистость.</a:t>
            </a:r>
          </a:p>
          <a:p>
            <a:endParaRPr lang="ru-RU" sz="2400" dirty="0" smtClean="0"/>
          </a:p>
          <a:p>
            <a:r>
              <a:rPr lang="kk-KZ" sz="2400" dirty="0" smtClean="0"/>
              <a:t>Ос=Пс + Чс/2</a:t>
            </a:r>
            <a:endParaRPr lang="ru-RU" sz="2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33.png"/>
          <p:cNvPicPr>
            <a:picLocks noGrp="1" noChangeAspect="1"/>
          </p:cNvPicPr>
          <p:nvPr>
            <p:ph idx="1"/>
          </p:nvPr>
        </p:nvPicPr>
        <p:blipFill>
          <a:blip r:embed="rId2" cstate="print"/>
          <a:stretch>
            <a:fillRect/>
          </a:stretch>
        </p:blipFill>
        <p:spPr>
          <a:xfrm>
            <a:off x="1" y="332656"/>
            <a:ext cx="8892480" cy="6525344"/>
          </a:xfr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диофаноскоп</a:t>
            </a:r>
            <a:r>
              <a:rPr lang="ru-RU" dirty="0" smtClean="0"/>
              <a:t> янтарь</a:t>
            </a:r>
            <a:endParaRPr lang="ru-RU" dirty="0"/>
          </a:p>
        </p:txBody>
      </p:sp>
      <p:pic>
        <p:nvPicPr>
          <p:cNvPr id="4" name="Содержимое 3" descr="1-3-300x300.jpg"/>
          <p:cNvPicPr>
            <a:picLocks noGrp="1" noChangeAspect="1"/>
          </p:cNvPicPr>
          <p:nvPr>
            <p:ph idx="1"/>
          </p:nvPr>
        </p:nvPicPr>
        <p:blipFill>
          <a:blip r:embed="rId2" cstate="print"/>
          <a:stretch>
            <a:fillRect/>
          </a:stretch>
        </p:blipFill>
        <p:spPr>
          <a:xfrm>
            <a:off x="179512" y="1124744"/>
            <a:ext cx="8496944" cy="5472608"/>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Определение клейковины</a:t>
            </a:r>
            <a:endParaRPr lang="ru-RU" dirty="0"/>
          </a:p>
        </p:txBody>
      </p:sp>
      <p:pic>
        <p:nvPicPr>
          <p:cNvPr id="4" name="Содержимое 3" descr="C:\Users\User\Desktop\меруерт приборы\IMG-20170411-WA0013.jpg"/>
          <p:cNvPicPr>
            <a:picLocks noGrp="1"/>
          </p:cNvPicPr>
          <p:nvPr>
            <p:ph idx="1"/>
          </p:nvPr>
        </p:nvPicPr>
        <p:blipFill>
          <a:blip r:embed="rId2" cstate="print"/>
          <a:srcRect/>
          <a:stretch>
            <a:fillRect/>
          </a:stretch>
        </p:blipFill>
        <p:spPr bwMode="auto">
          <a:xfrm>
            <a:off x="539552" y="1340768"/>
            <a:ext cx="8046156" cy="4886003"/>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lstStyle/>
          <a:p>
            <a:r>
              <a:rPr lang="kk-KZ" sz="2400" dirty="0" smtClean="0"/>
              <a:t>Жұмсақ бидай үшін техникалық талаптар</a:t>
            </a:r>
            <a:endParaRPr lang="ru-RU" sz="2400" dirty="0"/>
          </a:p>
        </p:txBody>
      </p:sp>
      <p:pic>
        <p:nvPicPr>
          <p:cNvPr id="4" name="Содержимое 3" descr="2022-01-17_23-45-21.png"/>
          <p:cNvPicPr>
            <a:picLocks noGrp="1" noChangeAspect="1"/>
          </p:cNvPicPr>
          <p:nvPr>
            <p:ph idx="1"/>
          </p:nvPr>
        </p:nvPicPr>
        <p:blipFill>
          <a:blip r:embed="rId2" cstate="print"/>
          <a:stretch>
            <a:fillRect/>
          </a:stretch>
        </p:blipFill>
        <p:spPr>
          <a:xfrm>
            <a:off x="0" y="620688"/>
            <a:ext cx="9144000" cy="6237311"/>
          </a:xfr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400" b="1" dirty="0" smtClean="0"/>
              <a:t>Технические требования </a:t>
            </a:r>
            <a:r>
              <a:rPr lang="ru-RU" sz="2400" b="1" dirty="0" err="1" smtClean="0"/>
              <a:t>клековины</a:t>
            </a:r>
            <a:r>
              <a:rPr lang="ru-RU" sz="2400" b="1" dirty="0" smtClean="0"/>
              <a:t>  для мягкой </a:t>
            </a:r>
            <a:r>
              <a:rPr lang="ru-RU" sz="2400" b="1" dirty="0" err="1" smtClean="0"/>
              <a:t>пшеницы,%</a:t>
            </a:r>
            <a:r>
              <a:rPr lang="ru-RU" dirty="0" smtClean="0"/>
              <a:t/>
            </a:r>
            <a:br>
              <a:rPr lang="ru-RU" dirty="0" smtClean="0"/>
            </a:br>
            <a:endParaRPr lang="ru-RU" dirty="0"/>
          </a:p>
        </p:txBody>
      </p:sp>
      <p:graphicFrame>
        <p:nvGraphicFramePr>
          <p:cNvPr id="4" name="Содержимое 3"/>
          <p:cNvGraphicFramePr>
            <a:graphicFrameLocks noGrp="1"/>
          </p:cNvGraphicFramePr>
          <p:nvPr>
            <p:ph idx="1"/>
          </p:nvPr>
        </p:nvGraphicFramePr>
        <p:xfrm>
          <a:off x="457200" y="1268759"/>
          <a:ext cx="8229600" cy="5347664"/>
        </p:xfrm>
        <a:graphic>
          <a:graphicData uri="http://schemas.openxmlformats.org/drawingml/2006/table">
            <a:tbl>
              <a:tblPr firstRow="1" bandRow="1">
                <a:tableStyleId>{5C22544A-7EE6-4342-B048-85BDC9FD1C3A}</a:tableStyleId>
              </a:tblPr>
              <a:tblGrid>
                <a:gridCol w="1371600"/>
                <a:gridCol w="1371600"/>
                <a:gridCol w="1371600"/>
                <a:gridCol w="1371600"/>
                <a:gridCol w="1371600"/>
                <a:gridCol w="1371600"/>
              </a:tblGrid>
              <a:tr h="403278">
                <a:tc rowSpan="2">
                  <a:txBody>
                    <a:bodyPr/>
                    <a:lstStyle/>
                    <a:p>
                      <a:pPr algn="l">
                        <a:lnSpc>
                          <a:spcPct val="100000"/>
                        </a:lnSpc>
                        <a:spcAft>
                          <a:spcPts val="0"/>
                        </a:spcAft>
                      </a:pPr>
                      <a:r>
                        <a:rPr lang="ru-RU" sz="2400" dirty="0">
                          <a:latin typeface="Times New Roman" pitchFamily="18" charset="0"/>
                          <a:ea typeface="Times New Roman"/>
                          <a:cs typeface="Times New Roman" pitchFamily="18" charset="0"/>
                        </a:rPr>
                        <a:t>Показатели качества</a:t>
                      </a:r>
                    </a:p>
                  </a:txBody>
                  <a:tcPr marL="68580" marR="68580" marT="0" marB="0"/>
                </a:tc>
                <a:tc gridSpan="5">
                  <a:txBody>
                    <a:bodyPr/>
                    <a:lstStyle/>
                    <a:p>
                      <a:pPr algn="l">
                        <a:lnSpc>
                          <a:spcPct val="100000"/>
                        </a:lnSpc>
                        <a:spcAft>
                          <a:spcPts val="0"/>
                        </a:spcAft>
                      </a:pPr>
                      <a:r>
                        <a:rPr lang="ru-RU" sz="2400" dirty="0">
                          <a:latin typeface="Times New Roman" pitchFamily="18" charset="0"/>
                          <a:ea typeface="Times New Roman"/>
                          <a:cs typeface="Times New Roman" pitchFamily="18" charset="0"/>
                        </a:rPr>
                        <a:t>Характеристика классов и норма по классам для мягкой пшеницы</a:t>
                      </a:r>
                    </a:p>
                  </a:txBody>
                  <a:tcPr marL="68580" marR="68580"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958544">
                <a:tc vMerge="1">
                  <a:txBody>
                    <a:bodyPr/>
                    <a:lstStyle/>
                    <a:p>
                      <a:endParaRPr lang="ru-RU"/>
                    </a:p>
                  </a:txBody>
                  <a:tcPr/>
                </a:tc>
                <a:tc>
                  <a:txBody>
                    <a:bodyPr/>
                    <a:lstStyle/>
                    <a:p>
                      <a:pPr algn="l">
                        <a:lnSpc>
                          <a:spcPct val="100000"/>
                        </a:lnSpc>
                        <a:spcAft>
                          <a:spcPts val="0"/>
                        </a:spcAft>
                      </a:pPr>
                      <a:r>
                        <a:rPr lang="ru-RU" sz="2400" dirty="0">
                          <a:latin typeface="Times New Roman" pitchFamily="18" charset="0"/>
                          <a:ea typeface="Times New Roman"/>
                          <a:cs typeface="Times New Roman" pitchFamily="18" charset="0"/>
                        </a:rPr>
                        <a:t>1</a:t>
                      </a:r>
                    </a:p>
                  </a:txBody>
                  <a:tcPr marL="68580" marR="68580" marT="0" marB="0"/>
                </a:tc>
                <a:tc>
                  <a:txBody>
                    <a:bodyPr/>
                    <a:lstStyle/>
                    <a:p>
                      <a:pPr algn="l">
                        <a:lnSpc>
                          <a:spcPct val="100000"/>
                        </a:lnSpc>
                        <a:spcAft>
                          <a:spcPts val="0"/>
                        </a:spcAft>
                      </a:pPr>
                      <a:r>
                        <a:rPr lang="ru-RU" sz="2400" dirty="0">
                          <a:latin typeface="Times New Roman" pitchFamily="18" charset="0"/>
                          <a:ea typeface="Times New Roman"/>
                          <a:cs typeface="Times New Roman" pitchFamily="18" charset="0"/>
                        </a:rPr>
                        <a:t>2</a:t>
                      </a:r>
                    </a:p>
                  </a:txBody>
                  <a:tcPr marL="68580" marR="68580" marT="0" marB="0"/>
                </a:tc>
                <a:tc>
                  <a:txBody>
                    <a:bodyPr/>
                    <a:lstStyle/>
                    <a:p>
                      <a:pPr algn="l">
                        <a:lnSpc>
                          <a:spcPct val="100000"/>
                        </a:lnSpc>
                        <a:spcAft>
                          <a:spcPts val="0"/>
                        </a:spcAft>
                      </a:pPr>
                      <a:r>
                        <a:rPr lang="ru-RU" sz="2400" dirty="0">
                          <a:latin typeface="Times New Roman" pitchFamily="18" charset="0"/>
                          <a:ea typeface="Times New Roman"/>
                          <a:cs typeface="Times New Roman" pitchFamily="18" charset="0"/>
                        </a:rPr>
                        <a:t>3</a:t>
                      </a:r>
                    </a:p>
                  </a:txBody>
                  <a:tcPr marL="68580" marR="68580" marT="0" marB="0"/>
                </a:tc>
                <a:tc>
                  <a:txBody>
                    <a:bodyPr/>
                    <a:lstStyle/>
                    <a:p>
                      <a:pPr algn="l">
                        <a:lnSpc>
                          <a:spcPct val="100000"/>
                        </a:lnSpc>
                        <a:spcAft>
                          <a:spcPts val="0"/>
                        </a:spcAft>
                      </a:pPr>
                      <a:r>
                        <a:rPr lang="ru-RU" sz="2400">
                          <a:latin typeface="Times New Roman" pitchFamily="18" charset="0"/>
                          <a:ea typeface="Times New Roman"/>
                          <a:cs typeface="Times New Roman" pitchFamily="18" charset="0"/>
                        </a:rPr>
                        <a:t>4</a:t>
                      </a:r>
                    </a:p>
                  </a:txBody>
                  <a:tcPr marL="68580" marR="68580" marT="0" marB="0"/>
                </a:tc>
                <a:tc>
                  <a:txBody>
                    <a:bodyPr/>
                    <a:lstStyle/>
                    <a:p>
                      <a:pPr algn="l">
                        <a:lnSpc>
                          <a:spcPct val="100000"/>
                        </a:lnSpc>
                        <a:spcAft>
                          <a:spcPts val="0"/>
                        </a:spcAft>
                      </a:pPr>
                      <a:r>
                        <a:rPr lang="ru-RU" sz="2400">
                          <a:latin typeface="Times New Roman" pitchFamily="18" charset="0"/>
                          <a:ea typeface="Times New Roman"/>
                          <a:cs typeface="Times New Roman" pitchFamily="18" charset="0"/>
                        </a:rPr>
                        <a:t>5</a:t>
                      </a:r>
                    </a:p>
                  </a:txBody>
                  <a:tcPr marL="68580" marR="68580" marT="0" marB="0"/>
                </a:tc>
              </a:tr>
              <a:tr h="1083285">
                <a:tc>
                  <a:txBody>
                    <a:bodyPr/>
                    <a:lstStyle/>
                    <a:p>
                      <a:pPr indent="3175" algn="l">
                        <a:lnSpc>
                          <a:spcPct val="100000"/>
                        </a:lnSpc>
                        <a:spcAft>
                          <a:spcPts val="0"/>
                        </a:spcAft>
                      </a:pPr>
                      <a:r>
                        <a:rPr lang="ru-RU" sz="2400">
                          <a:latin typeface="Times New Roman" pitchFamily="18" charset="0"/>
                          <a:ea typeface="Times New Roman"/>
                          <a:cs typeface="Times New Roman" pitchFamily="18" charset="0"/>
                        </a:rPr>
                        <a:t>Массовая доля клейковины, %, не менее</a:t>
                      </a:r>
                    </a:p>
                  </a:txBody>
                  <a:tcPr marL="68580" marR="68580" marT="0" marB="0"/>
                </a:tc>
                <a:tc>
                  <a:txBody>
                    <a:bodyPr/>
                    <a:lstStyle/>
                    <a:p>
                      <a:pPr algn="l">
                        <a:lnSpc>
                          <a:spcPct val="100000"/>
                        </a:lnSpc>
                        <a:spcAft>
                          <a:spcPts val="0"/>
                        </a:spcAft>
                      </a:pPr>
                      <a:r>
                        <a:rPr lang="ru-RU" sz="2400" dirty="0">
                          <a:latin typeface="Times New Roman" pitchFamily="18" charset="0"/>
                          <a:ea typeface="Times New Roman"/>
                          <a:cs typeface="Times New Roman" pitchFamily="18" charset="0"/>
                        </a:rPr>
                        <a:t>32,0</a:t>
                      </a:r>
                    </a:p>
                  </a:txBody>
                  <a:tcPr marL="68580" marR="68580" marT="0" marB="0"/>
                </a:tc>
                <a:tc>
                  <a:txBody>
                    <a:bodyPr/>
                    <a:lstStyle/>
                    <a:p>
                      <a:pPr algn="l">
                        <a:lnSpc>
                          <a:spcPct val="100000"/>
                        </a:lnSpc>
                        <a:spcAft>
                          <a:spcPts val="0"/>
                        </a:spcAft>
                      </a:pPr>
                      <a:r>
                        <a:rPr lang="ru-RU" sz="2400">
                          <a:latin typeface="Times New Roman" pitchFamily="18" charset="0"/>
                          <a:ea typeface="Times New Roman"/>
                          <a:cs typeface="Times New Roman" pitchFamily="18" charset="0"/>
                        </a:rPr>
                        <a:t>28,0</a:t>
                      </a:r>
                    </a:p>
                  </a:txBody>
                  <a:tcPr marL="68580" marR="68580" marT="0" marB="0"/>
                </a:tc>
                <a:tc>
                  <a:txBody>
                    <a:bodyPr/>
                    <a:lstStyle/>
                    <a:p>
                      <a:pPr algn="l">
                        <a:lnSpc>
                          <a:spcPct val="100000"/>
                        </a:lnSpc>
                        <a:spcAft>
                          <a:spcPts val="0"/>
                        </a:spcAft>
                      </a:pPr>
                      <a:r>
                        <a:rPr lang="ru-RU" sz="2400" dirty="0">
                          <a:latin typeface="Times New Roman" pitchFamily="18" charset="0"/>
                          <a:ea typeface="Times New Roman"/>
                          <a:cs typeface="Times New Roman" pitchFamily="18" charset="0"/>
                        </a:rPr>
                        <a:t>23,0</a:t>
                      </a:r>
                    </a:p>
                  </a:txBody>
                  <a:tcPr marL="68580" marR="68580" marT="0" marB="0"/>
                </a:tc>
                <a:tc>
                  <a:txBody>
                    <a:bodyPr/>
                    <a:lstStyle/>
                    <a:p>
                      <a:pPr algn="l">
                        <a:lnSpc>
                          <a:spcPct val="100000"/>
                        </a:lnSpc>
                        <a:spcAft>
                          <a:spcPts val="0"/>
                        </a:spcAft>
                      </a:pPr>
                      <a:r>
                        <a:rPr lang="ru-RU" sz="2400">
                          <a:latin typeface="Times New Roman" pitchFamily="18" charset="0"/>
                          <a:ea typeface="Times New Roman"/>
                          <a:cs typeface="Times New Roman" pitchFamily="18" charset="0"/>
                        </a:rPr>
                        <a:t>18,0</a:t>
                      </a:r>
                    </a:p>
                  </a:txBody>
                  <a:tcPr marL="68580" marR="68580" marT="0" marB="0"/>
                </a:tc>
                <a:tc>
                  <a:txBody>
                    <a:bodyPr/>
                    <a:lstStyle/>
                    <a:p>
                      <a:pPr algn="l">
                        <a:lnSpc>
                          <a:spcPct val="100000"/>
                        </a:lnSpc>
                        <a:spcAft>
                          <a:spcPts val="0"/>
                        </a:spcAft>
                      </a:pPr>
                      <a:r>
                        <a:rPr lang="ru-RU" sz="2400">
                          <a:latin typeface="Times New Roman" pitchFamily="18" charset="0"/>
                          <a:ea typeface="Times New Roman"/>
                          <a:cs typeface="Times New Roman" pitchFamily="18" charset="0"/>
                        </a:rPr>
                        <a:t>То же</a:t>
                      </a:r>
                    </a:p>
                  </a:txBody>
                  <a:tcPr marL="68580" marR="68580" marT="0" marB="0"/>
                </a:tc>
              </a:tr>
              <a:tr h="1083285">
                <a:tc>
                  <a:txBody>
                    <a:bodyPr/>
                    <a:lstStyle/>
                    <a:p>
                      <a:pPr algn="l">
                        <a:lnSpc>
                          <a:spcPct val="100000"/>
                        </a:lnSpc>
                        <a:spcAft>
                          <a:spcPts val="0"/>
                        </a:spcAft>
                      </a:pPr>
                      <a:r>
                        <a:rPr lang="ru-RU" sz="2400">
                          <a:latin typeface="Times New Roman" pitchFamily="18" charset="0"/>
                          <a:ea typeface="Times New Roman"/>
                          <a:cs typeface="Times New Roman" pitchFamily="18" charset="0"/>
                        </a:rPr>
                        <a:t>Качество   клейкови­ны, группа, не ниже</a:t>
                      </a:r>
                    </a:p>
                  </a:txBody>
                  <a:tcPr marL="68580" marR="68580" marT="0" marB="0"/>
                </a:tc>
                <a:tc>
                  <a:txBody>
                    <a:bodyPr/>
                    <a:lstStyle/>
                    <a:p>
                      <a:pPr algn="l">
                        <a:lnSpc>
                          <a:spcPct val="100000"/>
                        </a:lnSpc>
                        <a:spcAft>
                          <a:spcPts val="0"/>
                        </a:spcAft>
                      </a:pPr>
                      <a:r>
                        <a:rPr lang="ru-RU" sz="2400">
                          <a:latin typeface="Times New Roman" pitchFamily="18" charset="0"/>
                          <a:ea typeface="Times New Roman"/>
                          <a:cs typeface="Times New Roman" pitchFamily="18" charset="0"/>
                        </a:rPr>
                        <a:t>I</a:t>
                      </a:r>
                    </a:p>
                  </a:txBody>
                  <a:tcPr marL="68580" marR="68580" marT="0" marB="0"/>
                </a:tc>
                <a:tc>
                  <a:txBody>
                    <a:bodyPr/>
                    <a:lstStyle/>
                    <a:p>
                      <a:pPr algn="l">
                        <a:lnSpc>
                          <a:spcPct val="100000"/>
                        </a:lnSpc>
                        <a:spcAft>
                          <a:spcPts val="0"/>
                        </a:spcAft>
                      </a:pPr>
                      <a:r>
                        <a:rPr lang="ru-RU" sz="2400">
                          <a:latin typeface="Times New Roman" pitchFamily="18" charset="0"/>
                          <a:ea typeface="Times New Roman"/>
                          <a:cs typeface="Times New Roman" pitchFamily="18" charset="0"/>
                        </a:rPr>
                        <a:t>I</a:t>
                      </a:r>
                    </a:p>
                  </a:txBody>
                  <a:tcPr marL="68580" marR="68580" marT="0" marB="0"/>
                </a:tc>
                <a:tc>
                  <a:txBody>
                    <a:bodyPr/>
                    <a:lstStyle/>
                    <a:p>
                      <a:pPr algn="l">
                        <a:lnSpc>
                          <a:spcPct val="100000"/>
                        </a:lnSpc>
                        <a:spcAft>
                          <a:spcPts val="0"/>
                        </a:spcAft>
                      </a:pPr>
                      <a:r>
                        <a:rPr lang="ru-RU" sz="2400" dirty="0">
                          <a:latin typeface="Times New Roman" pitchFamily="18" charset="0"/>
                          <a:ea typeface="Times New Roman"/>
                          <a:cs typeface="Times New Roman" pitchFamily="18" charset="0"/>
                        </a:rPr>
                        <a:t>II</a:t>
                      </a:r>
                    </a:p>
                  </a:txBody>
                  <a:tcPr marL="68580" marR="68580" marT="0" marB="0"/>
                </a:tc>
                <a:tc>
                  <a:txBody>
                    <a:bodyPr/>
                    <a:lstStyle/>
                    <a:p>
                      <a:pPr algn="l">
                        <a:lnSpc>
                          <a:spcPct val="100000"/>
                        </a:lnSpc>
                        <a:spcAft>
                          <a:spcPts val="0"/>
                        </a:spcAft>
                      </a:pPr>
                      <a:r>
                        <a:rPr lang="ru-RU" sz="2400" dirty="0">
                          <a:latin typeface="Times New Roman" pitchFamily="18" charset="0"/>
                          <a:ea typeface="Times New Roman"/>
                          <a:cs typeface="Times New Roman" pitchFamily="18" charset="0"/>
                        </a:rPr>
                        <a:t>II</a:t>
                      </a:r>
                    </a:p>
                  </a:txBody>
                  <a:tcPr marL="68580" marR="68580" marT="0" marB="0"/>
                </a:tc>
                <a:tc>
                  <a:txBody>
                    <a:bodyPr/>
                    <a:lstStyle/>
                    <a:p>
                      <a:pPr algn="l">
                        <a:lnSpc>
                          <a:spcPct val="100000"/>
                        </a:lnSpc>
                        <a:spcAft>
                          <a:spcPts val="0"/>
                        </a:spcAft>
                      </a:pPr>
                      <a:r>
                        <a:rPr lang="ru-RU" sz="2400" dirty="0">
                          <a:latin typeface="Times New Roman" pitchFamily="18" charset="0"/>
                          <a:ea typeface="Times New Roman"/>
                          <a:cs typeface="Times New Roman" pitchFamily="18" charset="0"/>
                        </a:rPr>
                        <a:t>»</a:t>
                      </a:r>
                    </a:p>
                  </a:txBody>
                  <a:tcPr marL="68580" marR="68580" marT="0" marB="0"/>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ИДК-1.</a:t>
            </a:r>
            <a:endParaRPr lang="ru-RU" dirty="0"/>
          </a:p>
        </p:txBody>
      </p:sp>
      <p:pic>
        <p:nvPicPr>
          <p:cNvPr id="4" name="Содержимое 3" descr="G:\студенты в 130\20161122_140902.jpg"/>
          <p:cNvPicPr>
            <a:picLocks noGrp="1"/>
          </p:cNvPicPr>
          <p:nvPr>
            <p:ph idx="1"/>
          </p:nvPr>
        </p:nvPicPr>
        <p:blipFill>
          <a:blip r:embed="rId2" cstate="print"/>
          <a:srcRect/>
          <a:stretch>
            <a:fillRect/>
          </a:stretch>
        </p:blipFill>
        <p:spPr bwMode="auto">
          <a:xfrm>
            <a:off x="899592" y="1412776"/>
            <a:ext cx="7560840" cy="5184576"/>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1188102" y="1600200"/>
            <a:ext cx="6767795" cy="4525963"/>
          </a:xfrm>
        </p:spPr>
      </p:pic>
    </p:spTree>
    <p:extLst>
      <p:ext uri="{BB962C8B-B14F-4D97-AF65-F5344CB8AC3E}">
        <p14:creationId xmlns="" xmlns:p14="http://schemas.microsoft.com/office/powerpoint/2010/main" val="126362909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sz="2400" dirty="0" smtClean="0"/>
              <a:t>ИДК-1 приборының көрсетуі бойынша бидай дәні желімшесінің сапалық тобы</a:t>
            </a:r>
            <a:r>
              <a:rPr lang="kk-KZ" dirty="0" smtClean="0"/>
              <a:t>.</a:t>
            </a:r>
            <a:r>
              <a:rPr lang="ru-RU" dirty="0" smtClean="0"/>
              <a:t/>
            </a:r>
            <a:br>
              <a:rPr lang="ru-RU" dirty="0" smtClean="0"/>
            </a:br>
            <a:endParaRPr lang="ru-RU" dirty="0"/>
          </a:p>
        </p:txBody>
      </p:sp>
      <p:graphicFrame>
        <p:nvGraphicFramePr>
          <p:cNvPr id="4" name="Содержимое 3"/>
          <p:cNvGraphicFramePr>
            <a:graphicFrameLocks noGrp="1"/>
          </p:cNvGraphicFramePr>
          <p:nvPr>
            <p:ph idx="1"/>
          </p:nvPr>
        </p:nvGraphicFramePr>
        <p:xfrm>
          <a:off x="457200" y="908718"/>
          <a:ext cx="8229600" cy="5318346"/>
        </p:xfrm>
        <a:graphic>
          <a:graphicData uri="http://schemas.openxmlformats.org/drawingml/2006/table">
            <a:tbl>
              <a:tblPr firstRow="1" bandRow="1">
                <a:tableStyleId>{5C22544A-7EE6-4342-B048-85BDC9FD1C3A}</a:tableStyleId>
              </a:tblPr>
              <a:tblGrid>
                <a:gridCol w="2743200"/>
                <a:gridCol w="2743200"/>
                <a:gridCol w="2743200"/>
              </a:tblGrid>
              <a:tr h="483486">
                <a:tc>
                  <a:txBody>
                    <a:bodyPr/>
                    <a:lstStyle/>
                    <a:p>
                      <a:pPr algn="ctr">
                        <a:lnSpc>
                          <a:spcPct val="115000"/>
                        </a:lnSpc>
                        <a:spcAft>
                          <a:spcPts val="0"/>
                        </a:spcAft>
                      </a:pPr>
                      <a:r>
                        <a:rPr lang="ru-RU" sz="2400" b="0" dirty="0" err="1">
                          <a:solidFill>
                            <a:schemeClr val="tx1"/>
                          </a:solidFill>
                          <a:latin typeface="Times New Roman"/>
                          <a:ea typeface="Calibri"/>
                          <a:cs typeface="Times New Roman"/>
                        </a:rPr>
                        <a:t>Прибордың</a:t>
                      </a:r>
                      <a:endParaRPr lang="ru-RU" sz="2400" b="0" dirty="0">
                        <a:solidFill>
                          <a:schemeClr val="tx1"/>
                        </a:solidFill>
                        <a:latin typeface="Calibri"/>
                        <a:ea typeface="Calibri"/>
                        <a:cs typeface="Times New Roman"/>
                      </a:endParaRPr>
                    </a:p>
                  </a:txBody>
                  <a:tcPr marL="68580" marR="68580" marT="0" marB="0"/>
                </a:tc>
                <a:tc>
                  <a:txBody>
                    <a:bodyPr/>
                    <a:lstStyle/>
                    <a:p>
                      <a:pPr algn="ctr">
                        <a:lnSpc>
                          <a:spcPct val="115000"/>
                        </a:lnSpc>
                        <a:spcAft>
                          <a:spcPts val="0"/>
                        </a:spcAft>
                      </a:pPr>
                      <a:r>
                        <a:rPr lang="ru-RU" sz="2400" b="0" dirty="0" err="1">
                          <a:solidFill>
                            <a:schemeClr val="tx1"/>
                          </a:solidFill>
                          <a:latin typeface="Times New Roman"/>
                          <a:ea typeface="Calibri"/>
                          <a:cs typeface="Times New Roman"/>
                        </a:rPr>
                        <a:t>Сапалық</a:t>
                      </a:r>
                      <a:endParaRPr lang="ru-RU" sz="2400" b="0" dirty="0">
                        <a:solidFill>
                          <a:schemeClr val="tx1"/>
                        </a:solidFill>
                        <a:latin typeface="Calibri"/>
                        <a:ea typeface="Calibri"/>
                        <a:cs typeface="Times New Roman"/>
                      </a:endParaRPr>
                    </a:p>
                  </a:txBody>
                  <a:tcPr marL="68580" marR="68580" marT="0" marB="0"/>
                </a:tc>
                <a:tc>
                  <a:txBody>
                    <a:bodyPr/>
                    <a:lstStyle/>
                    <a:p>
                      <a:pPr algn="ctr">
                        <a:lnSpc>
                          <a:spcPct val="115000"/>
                        </a:lnSpc>
                        <a:spcAft>
                          <a:spcPts val="0"/>
                        </a:spcAft>
                      </a:pPr>
                      <a:r>
                        <a:rPr lang="ru-RU" sz="2400" b="0" dirty="0" err="1">
                          <a:solidFill>
                            <a:schemeClr val="tx1"/>
                          </a:solidFill>
                          <a:latin typeface="Times New Roman"/>
                          <a:ea typeface="Calibri"/>
                          <a:cs typeface="Times New Roman"/>
                        </a:rPr>
                        <a:t>Сапалық</a:t>
                      </a:r>
                      <a:endParaRPr lang="ru-RU" sz="2400" b="0" dirty="0">
                        <a:solidFill>
                          <a:schemeClr val="tx1"/>
                        </a:solidFill>
                        <a:latin typeface="Calibri"/>
                        <a:ea typeface="Calibri"/>
                        <a:cs typeface="Times New Roman"/>
                      </a:endParaRPr>
                    </a:p>
                  </a:txBody>
                  <a:tcPr marL="68580" marR="68580" marT="0" marB="0"/>
                </a:tc>
              </a:tr>
              <a:tr h="483486">
                <a:tc>
                  <a:txBody>
                    <a:bodyPr/>
                    <a:lstStyle/>
                    <a:p>
                      <a:pPr algn="ctr">
                        <a:lnSpc>
                          <a:spcPct val="115000"/>
                        </a:lnSpc>
                        <a:spcAft>
                          <a:spcPts val="0"/>
                        </a:spcAft>
                      </a:pPr>
                      <a:r>
                        <a:rPr lang="ru-RU" sz="2400" dirty="0" err="1">
                          <a:latin typeface="Times New Roman"/>
                          <a:ea typeface="Calibri"/>
                          <a:cs typeface="Times New Roman"/>
                        </a:rPr>
                        <a:t>көрсетуі</a:t>
                      </a:r>
                      <a:endParaRPr lang="ru-RU" sz="2400" dirty="0">
                        <a:latin typeface="Calibri"/>
                        <a:ea typeface="Calibri"/>
                        <a:cs typeface="Times New Roman"/>
                      </a:endParaRPr>
                    </a:p>
                  </a:txBody>
                  <a:tcPr marL="68580" marR="68580" marT="0" marB="0"/>
                </a:tc>
                <a:tc>
                  <a:txBody>
                    <a:bodyPr/>
                    <a:lstStyle/>
                    <a:p>
                      <a:pPr algn="ctr">
                        <a:lnSpc>
                          <a:spcPct val="115000"/>
                        </a:lnSpc>
                        <a:spcAft>
                          <a:spcPts val="0"/>
                        </a:spcAft>
                      </a:pPr>
                      <a:r>
                        <a:rPr lang="ru-RU" sz="2400" dirty="0">
                          <a:latin typeface="Times New Roman"/>
                          <a:ea typeface="Calibri"/>
                          <a:cs typeface="Times New Roman"/>
                        </a:rPr>
                        <a:t>топ</a:t>
                      </a:r>
                      <a:endParaRPr lang="ru-RU" sz="2400" dirty="0">
                        <a:latin typeface="Calibri"/>
                        <a:ea typeface="Calibri"/>
                        <a:cs typeface="Times New Roman"/>
                      </a:endParaRPr>
                    </a:p>
                  </a:txBody>
                  <a:tcPr marL="68580" marR="68580" marT="0" marB="0"/>
                </a:tc>
                <a:tc>
                  <a:txBody>
                    <a:bodyPr/>
                    <a:lstStyle/>
                    <a:p>
                      <a:pPr algn="ctr">
                        <a:lnSpc>
                          <a:spcPct val="115000"/>
                        </a:lnSpc>
                        <a:spcAft>
                          <a:spcPts val="0"/>
                        </a:spcAft>
                      </a:pPr>
                      <a:r>
                        <a:rPr lang="ru-RU" sz="2400">
                          <a:latin typeface="Times New Roman"/>
                          <a:ea typeface="Calibri"/>
                          <a:cs typeface="Times New Roman"/>
                        </a:rPr>
                        <a:t>Сипаттама</a:t>
                      </a:r>
                      <a:endParaRPr lang="ru-RU" sz="2400">
                        <a:latin typeface="Calibri"/>
                        <a:ea typeface="Calibri"/>
                        <a:cs typeface="Times New Roman"/>
                      </a:endParaRPr>
                    </a:p>
                  </a:txBody>
                  <a:tcPr marL="68580" marR="68580" marT="0" marB="0"/>
                </a:tc>
              </a:tr>
              <a:tr h="966972">
                <a:tc>
                  <a:txBody>
                    <a:bodyPr/>
                    <a:lstStyle/>
                    <a:p>
                      <a:pPr algn="ctr">
                        <a:lnSpc>
                          <a:spcPct val="115000"/>
                        </a:lnSpc>
                        <a:spcAft>
                          <a:spcPts val="0"/>
                        </a:spcAft>
                      </a:pPr>
                      <a:r>
                        <a:rPr lang="ru-RU" sz="2400" dirty="0">
                          <a:latin typeface="Times New Roman"/>
                          <a:ea typeface="Calibri"/>
                          <a:cs typeface="Times New Roman"/>
                        </a:rPr>
                        <a:t>0-15</a:t>
                      </a:r>
                      <a:endParaRPr lang="ru-RU" sz="2400" dirty="0">
                        <a:latin typeface="Calibri"/>
                        <a:ea typeface="Calibri"/>
                        <a:cs typeface="Times New Roman"/>
                      </a:endParaRPr>
                    </a:p>
                  </a:txBody>
                  <a:tcPr marL="68580" marR="68580" marT="0" marB="0"/>
                </a:tc>
                <a:tc>
                  <a:txBody>
                    <a:bodyPr/>
                    <a:lstStyle/>
                    <a:p>
                      <a:pPr algn="ctr">
                        <a:lnSpc>
                          <a:spcPct val="115000"/>
                        </a:lnSpc>
                        <a:spcAft>
                          <a:spcPts val="0"/>
                        </a:spcAft>
                      </a:pPr>
                      <a:r>
                        <a:rPr lang="ru-RU" sz="2400" dirty="0">
                          <a:latin typeface="Times New Roman"/>
                          <a:ea typeface="Calibri"/>
                          <a:cs typeface="Times New Roman"/>
                        </a:rPr>
                        <a:t>III</a:t>
                      </a:r>
                      <a:endParaRPr lang="ru-RU" sz="2400" dirty="0">
                        <a:latin typeface="Calibri"/>
                        <a:ea typeface="Calibri"/>
                        <a:cs typeface="Times New Roman"/>
                      </a:endParaRPr>
                    </a:p>
                  </a:txBody>
                  <a:tcPr marL="68580" marR="68580" marT="0" marB="0"/>
                </a:tc>
                <a:tc>
                  <a:txBody>
                    <a:bodyPr/>
                    <a:lstStyle/>
                    <a:p>
                      <a:pPr algn="ctr">
                        <a:lnSpc>
                          <a:spcPct val="115000"/>
                        </a:lnSpc>
                        <a:spcAft>
                          <a:spcPts val="0"/>
                        </a:spcAft>
                      </a:pPr>
                      <a:r>
                        <a:rPr lang="ru-RU" sz="2400">
                          <a:latin typeface="Times New Roman"/>
                          <a:ea typeface="Calibri"/>
                          <a:cs typeface="Times New Roman"/>
                        </a:rPr>
                        <a:t>Қанағаттандырмайтын қатты</a:t>
                      </a:r>
                      <a:endParaRPr lang="ru-RU" sz="2400">
                        <a:latin typeface="Calibri"/>
                        <a:ea typeface="Calibri"/>
                        <a:cs typeface="Times New Roman"/>
                      </a:endParaRPr>
                    </a:p>
                  </a:txBody>
                  <a:tcPr marL="68580" marR="68580" marT="0" marB="0"/>
                </a:tc>
              </a:tr>
              <a:tr h="966972">
                <a:tc>
                  <a:txBody>
                    <a:bodyPr/>
                    <a:lstStyle/>
                    <a:p>
                      <a:pPr algn="ctr">
                        <a:lnSpc>
                          <a:spcPct val="115000"/>
                        </a:lnSpc>
                        <a:spcAft>
                          <a:spcPts val="0"/>
                        </a:spcAft>
                      </a:pPr>
                      <a:r>
                        <a:rPr lang="ru-RU" sz="2400">
                          <a:latin typeface="Times New Roman"/>
                          <a:ea typeface="Calibri"/>
                          <a:cs typeface="Times New Roman"/>
                        </a:rPr>
                        <a:t>20-40</a:t>
                      </a:r>
                      <a:endParaRPr lang="ru-RU" sz="2400">
                        <a:latin typeface="Calibri"/>
                        <a:ea typeface="Calibri"/>
                        <a:cs typeface="Times New Roman"/>
                      </a:endParaRPr>
                    </a:p>
                  </a:txBody>
                  <a:tcPr marL="68580" marR="68580" marT="0" marB="0"/>
                </a:tc>
                <a:tc>
                  <a:txBody>
                    <a:bodyPr/>
                    <a:lstStyle/>
                    <a:p>
                      <a:pPr algn="ctr">
                        <a:lnSpc>
                          <a:spcPct val="115000"/>
                        </a:lnSpc>
                        <a:spcAft>
                          <a:spcPts val="0"/>
                        </a:spcAft>
                      </a:pPr>
                      <a:r>
                        <a:rPr lang="ru-RU" sz="2400" dirty="0">
                          <a:latin typeface="Times New Roman"/>
                          <a:ea typeface="Calibri"/>
                          <a:cs typeface="Times New Roman"/>
                        </a:rPr>
                        <a:t>II</a:t>
                      </a:r>
                      <a:endParaRPr lang="ru-RU" sz="2400" dirty="0">
                        <a:latin typeface="Calibri"/>
                        <a:ea typeface="Calibri"/>
                        <a:cs typeface="Times New Roman"/>
                      </a:endParaRPr>
                    </a:p>
                  </a:txBody>
                  <a:tcPr marL="68580" marR="68580" marT="0" marB="0"/>
                </a:tc>
                <a:tc>
                  <a:txBody>
                    <a:bodyPr/>
                    <a:lstStyle/>
                    <a:p>
                      <a:pPr algn="ctr">
                        <a:lnSpc>
                          <a:spcPct val="115000"/>
                        </a:lnSpc>
                        <a:spcAft>
                          <a:spcPts val="0"/>
                        </a:spcAft>
                      </a:pPr>
                      <a:r>
                        <a:rPr lang="ru-RU" sz="2400">
                          <a:latin typeface="Times New Roman"/>
                          <a:ea typeface="Calibri"/>
                          <a:cs typeface="Times New Roman"/>
                        </a:rPr>
                        <a:t>Қанағаттандыратын қатты</a:t>
                      </a:r>
                      <a:endParaRPr lang="ru-RU" sz="2400">
                        <a:latin typeface="Calibri"/>
                        <a:ea typeface="Calibri"/>
                        <a:cs typeface="Times New Roman"/>
                      </a:endParaRPr>
                    </a:p>
                  </a:txBody>
                  <a:tcPr marL="68580" marR="68580" marT="0" marB="0"/>
                </a:tc>
              </a:tr>
              <a:tr h="483486">
                <a:tc>
                  <a:txBody>
                    <a:bodyPr/>
                    <a:lstStyle/>
                    <a:p>
                      <a:pPr algn="ctr">
                        <a:lnSpc>
                          <a:spcPct val="115000"/>
                        </a:lnSpc>
                        <a:spcAft>
                          <a:spcPts val="0"/>
                        </a:spcAft>
                      </a:pPr>
                      <a:r>
                        <a:rPr lang="ru-RU" sz="2400">
                          <a:latin typeface="Times New Roman"/>
                          <a:ea typeface="Calibri"/>
                          <a:cs typeface="Times New Roman"/>
                        </a:rPr>
                        <a:t>45-75</a:t>
                      </a:r>
                      <a:endParaRPr lang="ru-RU" sz="2400">
                        <a:latin typeface="Calibri"/>
                        <a:ea typeface="Calibri"/>
                        <a:cs typeface="Times New Roman"/>
                      </a:endParaRPr>
                    </a:p>
                  </a:txBody>
                  <a:tcPr marL="68580" marR="68580" marT="0" marB="0"/>
                </a:tc>
                <a:tc>
                  <a:txBody>
                    <a:bodyPr/>
                    <a:lstStyle/>
                    <a:p>
                      <a:pPr algn="ctr">
                        <a:lnSpc>
                          <a:spcPct val="115000"/>
                        </a:lnSpc>
                        <a:spcAft>
                          <a:spcPts val="0"/>
                        </a:spcAft>
                      </a:pPr>
                      <a:r>
                        <a:rPr lang="ru-RU" sz="2400" dirty="0">
                          <a:latin typeface="Times New Roman"/>
                          <a:ea typeface="Calibri"/>
                          <a:cs typeface="Times New Roman"/>
                        </a:rPr>
                        <a:t>I</a:t>
                      </a:r>
                      <a:endParaRPr lang="ru-RU" sz="2400" dirty="0">
                        <a:latin typeface="Calibri"/>
                        <a:ea typeface="Calibri"/>
                        <a:cs typeface="Times New Roman"/>
                      </a:endParaRPr>
                    </a:p>
                  </a:txBody>
                  <a:tcPr marL="68580" marR="68580" marT="0" marB="0"/>
                </a:tc>
                <a:tc>
                  <a:txBody>
                    <a:bodyPr/>
                    <a:lstStyle/>
                    <a:p>
                      <a:pPr algn="ctr">
                        <a:lnSpc>
                          <a:spcPct val="115000"/>
                        </a:lnSpc>
                        <a:spcAft>
                          <a:spcPts val="0"/>
                        </a:spcAft>
                      </a:pPr>
                      <a:r>
                        <a:rPr lang="ru-RU" sz="2400" dirty="0" err="1">
                          <a:latin typeface="Times New Roman"/>
                          <a:ea typeface="Calibri"/>
                          <a:cs typeface="Times New Roman"/>
                        </a:rPr>
                        <a:t>Жақсы</a:t>
                      </a:r>
                      <a:endParaRPr lang="ru-RU" sz="2400" dirty="0">
                        <a:latin typeface="Calibri"/>
                        <a:ea typeface="Calibri"/>
                        <a:cs typeface="Times New Roman"/>
                      </a:endParaRPr>
                    </a:p>
                  </a:txBody>
                  <a:tcPr marL="68580" marR="68580" marT="0" marB="0"/>
                </a:tc>
              </a:tr>
              <a:tr h="966972">
                <a:tc>
                  <a:txBody>
                    <a:bodyPr/>
                    <a:lstStyle/>
                    <a:p>
                      <a:pPr algn="ctr">
                        <a:lnSpc>
                          <a:spcPct val="115000"/>
                        </a:lnSpc>
                        <a:spcAft>
                          <a:spcPts val="0"/>
                        </a:spcAft>
                      </a:pPr>
                      <a:r>
                        <a:rPr lang="ru-RU" sz="2400">
                          <a:latin typeface="Times New Roman"/>
                          <a:ea typeface="Calibri"/>
                          <a:cs typeface="Times New Roman"/>
                        </a:rPr>
                        <a:t>80-100</a:t>
                      </a:r>
                      <a:endParaRPr lang="ru-RU" sz="2400">
                        <a:latin typeface="Calibri"/>
                        <a:ea typeface="Calibri"/>
                        <a:cs typeface="Times New Roman"/>
                      </a:endParaRPr>
                    </a:p>
                  </a:txBody>
                  <a:tcPr marL="68580" marR="68580" marT="0" marB="0"/>
                </a:tc>
                <a:tc>
                  <a:txBody>
                    <a:bodyPr/>
                    <a:lstStyle/>
                    <a:p>
                      <a:pPr algn="ctr">
                        <a:lnSpc>
                          <a:spcPct val="115000"/>
                        </a:lnSpc>
                        <a:spcAft>
                          <a:spcPts val="0"/>
                        </a:spcAft>
                      </a:pPr>
                      <a:r>
                        <a:rPr lang="ru-RU" sz="2400">
                          <a:latin typeface="Times New Roman"/>
                          <a:ea typeface="Calibri"/>
                          <a:cs typeface="Times New Roman"/>
                        </a:rPr>
                        <a:t>II</a:t>
                      </a:r>
                      <a:endParaRPr lang="ru-RU" sz="2400">
                        <a:latin typeface="Calibri"/>
                        <a:ea typeface="Calibri"/>
                        <a:cs typeface="Times New Roman"/>
                      </a:endParaRPr>
                    </a:p>
                  </a:txBody>
                  <a:tcPr marL="68580" marR="68580" marT="0" marB="0"/>
                </a:tc>
                <a:tc>
                  <a:txBody>
                    <a:bodyPr/>
                    <a:lstStyle/>
                    <a:p>
                      <a:pPr algn="ctr">
                        <a:lnSpc>
                          <a:spcPct val="115000"/>
                        </a:lnSpc>
                        <a:spcAft>
                          <a:spcPts val="0"/>
                        </a:spcAft>
                      </a:pPr>
                      <a:r>
                        <a:rPr lang="ru-RU" sz="2400" dirty="0" err="1">
                          <a:latin typeface="Times New Roman"/>
                          <a:ea typeface="Calibri"/>
                          <a:cs typeface="Times New Roman"/>
                        </a:rPr>
                        <a:t>Қана</a:t>
                      </a:r>
                      <a:r>
                        <a:rPr lang="kk-KZ" sz="2400" dirty="0">
                          <a:latin typeface="Times New Roman"/>
                          <a:ea typeface="Calibri"/>
                          <a:cs typeface="Times New Roman"/>
                        </a:rPr>
                        <a:t>ғ</a:t>
                      </a:r>
                      <a:r>
                        <a:rPr lang="ru-RU" sz="2400" dirty="0" err="1">
                          <a:latin typeface="Times New Roman"/>
                          <a:ea typeface="Calibri"/>
                          <a:cs typeface="Times New Roman"/>
                        </a:rPr>
                        <a:t>аттандыратын</a:t>
                      </a:r>
                      <a:r>
                        <a:rPr lang="kk-KZ" sz="2400" dirty="0">
                          <a:latin typeface="Times New Roman"/>
                          <a:ea typeface="Calibri"/>
                          <a:cs typeface="Times New Roman"/>
                        </a:rPr>
                        <a:t> ә</a:t>
                      </a:r>
                      <a:r>
                        <a:rPr lang="ru-RU" sz="2400" dirty="0" err="1">
                          <a:latin typeface="Times New Roman"/>
                          <a:ea typeface="Calibri"/>
                          <a:cs typeface="Times New Roman"/>
                        </a:rPr>
                        <a:t>лсіз</a:t>
                      </a:r>
                      <a:endParaRPr lang="ru-RU" sz="2400" dirty="0">
                        <a:latin typeface="Calibri"/>
                        <a:ea typeface="Calibri"/>
                        <a:cs typeface="Times New Roman"/>
                      </a:endParaRPr>
                    </a:p>
                  </a:txBody>
                  <a:tcPr marL="68580" marR="68580" marT="0" marB="0"/>
                </a:tc>
              </a:tr>
              <a:tr h="966972">
                <a:tc>
                  <a:txBody>
                    <a:bodyPr/>
                    <a:lstStyle/>
                    <a:p>
                      <a:pPr algn="ctr">
                        <a:lnSpc>
                          <a:spcPct val="115000"/>
                        </a:lnSpc>
                        <a:spcAft>
                          <a:spcPts val="0"/>
                        </a:spcAft>
                      </a:pPr>
                      <a:r>
                        <a:rPr lang="ru-RU" sz="2400">
                          <a:latin typeface="Times New Roman"/>
                          <a:ea typeface="Calibri"/>
                          <a:cs typeface="Times New Roman"/>
                        </a:rPr>
                        <a:t>105-120</a:t>
                      </a:r>
                      <a:endParaRPr lang="ru-RU" sz="2400">
                        <a:latin typeface="Calibri"/>
                        <a:ea typeface="Calibri"/>
                        <a:cs typeface="Times New Roman"/>
                      </a:endParaRPr>
                    </a:p>
                  </a:txBody>
                  <a:tcPr marL="68580" marR="68580" marT="0" marB="0"/>
                </a:tc>
                <a:tc>
                  <a:txBody>
                    <a:bodyPr/>
                    <a:lstStyle/>
                    <a:p>
                      <a:pPr algn="ctr">
                        <a:lnSpc>
                          <a:spcPct val="115000"/>
                        </a:lnSpc>
                        <a:spcAft>
                          <a:spcPts val="0"/>
                        </a:spcAft>
                      </a:pPr>
                      <a:r>
                        <a:rPr lang="ru-RU" sz="2400">
                          <a:latin typeface="Times New Roman"/>
                          <a:ea typeface="Calibri"/>
                          <a:cs typeface="Times New Roman"/>
                        </a:rPr>
                        <a:t>III</a:t>
                      </a:r>
                      <a:endParaRPr lang="ru-RU" sz="2400">
                        <a:latin typeface="Calibri"/>
                        <a:ea typeface="Calibri"/>
                        <a:cs typeface="Times New Roman"/>
                      </a:endParaRPr>
                    </a:p>
                  </a:txBody>
                  <a:tcPr marL="68580" marR="68580" marT="0" marB="0"/>
                </a:tc>
                <a:tc>
                  <a:txBody>
                    <a:bodyPr/>
                    <a:lstStyle/>
                    <a:p>
                      <a:pPr algn="ctr">
                        <a:lnSpc>
                          <a:spcPct val="115000"/>
                        </a:lnSpc>
                        <a:spcAft>
                          <a:spcPts val="0"/>
                        </a:spcAft>
                      </a:pPr>
                      <a:r>
                        <a:rPr lang="ru-RU" sz="2400" dirty="0" err="1">
                          <a:latin typeface="Times New Roman"/>
                          <a:ea typeface="Calibri"/>
                          <a:cs typeface="Times New Roman"/>
                        </a:rPr>
                        <a:t>Қанағаттандырмайтын әлсіз</a:t>
                      </a:r>
                      <a:endParaRPr lang="ru-RU" sz="2400" dirty="0">
                        <a:latin typeface="Calibri"/>
                        <a:ea typeface="Calibri"/>
                        <a:cs typeface="Times New Roman"/>
                      </a:endParaRPr>
                    </a:p>
                  </a:txBody>
                  <a:tcPr marL="68580" marR="68580" marT="0" marB="0"/>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74042"/>
          </a:xfrm>
        </p:spPr>
        <p:txBody>
          <a:bodyPr/>
          <a:lstStyle/>
          <a:p>
            <a:r>
              <a:rPr lang="ru-RU" dirty="0" smtClean="0"/>
              <a:t>.</a:t>
            </a:r>
            <a:endParaRPr lang="ru-RU" dirty="0"/>
          </a:p>
        </p:txBody>
      </p:sp>
      <p:sp>
        <p:nvSpPr>
          <p:cNvPr id="3" name="Содержимое 2"/>
          <p:cNvSpPr>
            <a:spLocks noGrp="1"/>
          </p:cNvSpPr>
          <p:nvPr>
            <p:ph idx="1"/>
          </p:nvPr>
        </p:nvSpPr>
        <p:spPr>
          <a:xfrm>
            <a:off x="457200" y="476672"/>
            <a:ext cx="8229600" cy="5649491"/>
          </a:xfrm>
        </p:spPr>
        <p:txBody>
          <a:bodyPr/>
          <a:lstStyle/>
          <a:p>
            <a:r>
              <a:rPr lang="ru-RU" dirty="0" smtClean="0"/>
              <a:t>В объеме пшеницы 3-класса доля зерна с клейковиной 25-27% достигла 25,4% против 23,4% в 2019 году, а высококачественной пшеницы </a:t>
            </a:r>
            <a:r>
              <a:rPr lang="ru-RU" dirty="0" err="1" smtClean="0"/>
              <a:t>HI-Pro</a:t>
            </a:r>
            <a:r>
              <a:rPr lang="ru-RU" dirty="0" smtClean="0"/>
              <a:t> с клейковиной 28% и выше, пользующейся повышенным спросом — 59% против 42,8% в прошлом году.</a:t>
            </a:r>
            <a:br>
              <a:rPr lang="ru-RU" dirty="0" smtClean="0"/>
            </a:br>
            <a:r>
              <a:rPr lang="ru-RU" dirty="0" smtClean="0"/>
              <a:t/>
            </a:r>
            <a:br>
              <a:rPr lang="ru-RU" dirty="0" smtClean="0"/>
            </a:br>
            <a:endParaRPr lang="ru-RU"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74042"/>
          </a:xfrm>
        </p:spPr>
        <p:txBody>
          <a:bodyPr/>
          <a:lstStyle/>
          <a:p>
            <a:r>
              <a:rPr lang="kk-KZ" dirty="0" smtClean="0"/>
              <a:t>Число падения</a:t>
            </a:r>
            <a:endParaRPr lang="ru-RU" dirty="0"/>
          </a:p>
        </p:txBody>
      </p:sp>
      <p:pic>
        <p:nvPicPr>
          <p:cNvPr id="4" name="Содержимое 3" descr="Без названия (10).jpg"/>
          <p:cNvPicPr>
            <a:picLocks noGrp="1" noChangeAspect="1"/>
          </p:cNvPicPr>
          <p:nvPr>
            <p:ph idx="1"/>
          </p:nvPr>
        </p:nvPicPr>
        <p:blipFill>
          <a:blip r:embed="rId2" cstate="print"/>
          <a:stretch>
            <a:fillRect/>
          </a:stretch>
        </p:blipFill>
        <p:spPr>
          <a:xfrm>
            <a:off x="323528" y="1340768"/>
            <a:ext cx="8568952" cy="5040560"/>
          </a:xfr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67544" y="332656"/>
            <a:ext cx="8229600" cy="360040"/>
          </a:xfrm>
        </p:spPr>
        <p:txBody>
          <a:bodyPr/>
          <a:lstStyle/>
          <a:p>
            <a:r>
              <a:rPr lang="ru-RU" sz="2400" b="1" dirty="0" smtClean="0"/>
              <a:t>МЕТОД БИК-СПЕКТРОСКОПИИ</a:t>
            </a:r>
            <a:r>
              <a:rPr lang="ru-RU" dirty="0" smtClean="0"/>
              <a:t/>
            </a:r>
            <a:br>
              <a:rPr lang="ru-RU" dirty="0" smtClean="0"/>
            </a:br>
            <a:endParaRPr lang="ru-RU" dirty="0"/>
          </a:p>
        </p:txBody>
      </p:sp>
      <p:sp>
        <p:nvSpPr>
          <p:cNvPr id="5" name="Содержимое 4"/>
          <p:cNvSpPr>
            <a:spLocks noGrp="1"/>
          </p:cNvSpPr>
          <p:nvPr>
            <p:ph sz="half" idx="1"/>
          </p:nvPr>
        </p:nvSpPr>
        <p:spPr>
          <a:xfrm>
            <a:off x="251520" y="548680"/>
            <a:ext cx="4244280" cy="5577483"/>
          </a:xfrm>
        </p:spPr>
        <p:txBody>
          <a:bodyPr/>
          <a:lstStyle/>
          <a:p>
            <a:r>
              <a:rPr lang="ru-RU" dirty="0" smtClean="0"/>
              <a:t>В настоящее время во многих странах мира (экспрессного) анализа целого ряда показателей качества применяется метод спектроскопии в ближней инфракрасной области (БИК спектроскопия). </a:t>
            </a:r>
            <a:r>
              <a:rPr lang="ru-RU" dirty="0" err="1" smtClean="0"/>
              <a:t>ИК-анализаторы</a:t>
            </a:r>
            <a:r>
              <a:rPr lang="ru-RU" dirty="0" smtClean="0"/>
              <a:t> и спектрофотометры.</a:t>
            </a:r>
          </a:p>
          <a:p>
            <a:endParaRPr lang="ru-RU" dirty="0"/>
          </a:p>
        </p:txBody>
      </p:sp>
      <p:pic>
        <p:nvPicPr>
          <p:cNvPr id="7" name="Содержимое 6" descr="unnamed.png"/>
          <p:cNvPicPr>
            <a:picLocks noGrp="1" noChangeAspect="1"/>
          </p:cNvPicPr>
          <p:nvPr>
            <p:ph sz="half" idx="2"/>
          </p:nvPr>
        </p:nvPicPr>
        <p:blipFill>
          <a:blip r:embed="rId2" cstate="print"/>
          <a:stretch>
            <a:fillRect/>
          </a:stretch>
        </p:blipFill>
        <p:spPr>
          <a:xfrm>
            <a:off x="4648200" y="764704"/>
            <a:ext cx="4495800" cy="5544616"/>
          </a:xfr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endParaRPr lang="ru-RU"/>
          </a:p>
        </p:txBody>
      </p:sp>
      <p:pic>
        <p:nvPicPr>
          <p:cNvPr id="7" name="Содержимое 6" descr="images (2).jpg"/>
          <p:cNvPicPr>
            <a:picLocks noGrp="1" noChangeAspect="1"/>
          </p:cNvPicPr>
          <p:nvPr>
            <p:ph idx="1"/>
          </p:nvPr>
        </p:nvPicPr>
        <p:blipFill>
          <a:blip r:embed="rId2" cstate="print"/>
          <a:stretch>
            <a:fillRect/>
          </a:stretch>
        </p:blipFill>
        <p:spPr>
          <a:xfrm>
            <a:off x="539553" y="260648"/>
            <a:ext cx="8136904" cy="6192688"/>
          </a:xfr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Анализатор INFRANEO</a:t>
            </a:r>
            <a:endParaRPr lang="ru-RU" dirty="0"/>
          </a:p>
        </p:txBody>
      </p:sp>
      <p:pic>
        <p:nvPicPr>
          <p:cNvPr id="4" name="Содержимое 3" descr="C:\Users\User\Downloads\381657311_w640_h640_infraneo_21.jpg"/>
          <p:cNvPicPr>
            <a:picLocks noGrp="1"/>
          </p:cNvPicPr>
          <p:nvPr>
            <p:ph idx="1"/>
          </p:nvPr>
        </p:nvPicPr>
        <p:blipFill>
          <a:blip r:embed="rId2" cstate="print"/>
          <a:srcRect/>
          <a:stretch>
            <a:fillRect/>
          </a:stretch>
        </p:blipFill>
        <p:spPr bwMode="auto">
          <a:xfrm>
            <a:off x="683569" y="1484784"/>
            <a:ext cx="7992888" cy="5040560"/>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Новая папка\10092623.jpg"/>
          <p:cNvPicPr>
            <a:picLocks noChangeAspect="1" noChangeArrowheads="1"/>
          </p:cNvPicPr>
          <p:nvPr/>
        </p:nvPicPr>
        <p:blipFill>
          <a:blip r:embed="rId2" cstate="print"/>
          <a:srcRect/>
          <a:stretch>
            <a:fillRect/>
          </a:stretch>
        </p:blipFill>
        <p:spPr bwMode="auto">
          <a:xfrm>
            <a:off x="500034" y="500042"/>
            <a:ext cx="8215370" cy="5786478"/>
          </a:xfrm>
          <a:prstGeom prst="rect">
            <a:avLst/>
          </a:prstGeom>
          <a:ln>
            <a:noFill/>
          </a:ln>
          <a:effectLst>
            <a:softEdge rad="112500"/>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Зерно, поврежденное клопом-черепашкой</a:t>
            </a:r>
            <a:r>
              <a:rPr lang="ru-RU" dirty="0" smtClean="0"/>
              <a:t/>
            </a:r>
            <a:br>
              <a:rPr lang="ru-RU" dirty="0" smtClean="0"/>
            </a:br>
            <a:endParaRPr lang="ru-RU" dirty="0"/>
          </a:p>
        </p:txBody>
      </p:sp>
      <p:sp>
        <p:nvSpPr>
          <p:cNvPr id="3" name="Объект 2"/>
          <p:cNvSpPr>
            <a:spLocks noGrp="1"/>
          </p:cNvSpPr>
          <p:nvPr>
            <p:ph idx="1"/>
          </p:nvPr>
        </p:nvSpPr>
        <p:spPr>
          <a:xfrm>
            <a:off x="457200" y="1124744"/>
            <a:ext cx="8229600" cy="5001419"/>
          </a:xfrm>
        </p:spPr>
        <p:txBody>
          <a:bodyPr>
            <a:normAutofit fontScale="92500" lnSpcReduction="20000"/>
          </a:bodyPr>
          <a:lstStyle/>
          <a:p>
            <a:r>
              <a:rPr lang="ru-RU" dirty="0"/>
              <a:t/>
            </a:r>
            <a:br>
              <a:rPr lang="ru-RU" dirty="0"/>
            </a:br>
            <a:r>
              <a:rPr lang="ru-RU" dirty="0"/>
              <a:t>В связи с </a:t>
            </a:r>
            <a:r>
              <a:rPr lang="ru-RU" dirty="0" smtClean="0"/>
              <a:t>неблагоприятными </a:t>
            </a:r>
            <a:r>
              <a:rPr lang="ru-RU" dirty="0"/>
              <a:t>условиями сельскохозяйственного года в ряде регионов страны наблюдается повреждение пшеницы клопом-черепашкой, что резко снижает качество клейковины, а нередко делает такое зерно непригодным для получения     хлебопекарной муки.</a:t>
            </a:r>
          </a:p>
          <a:p>
            <a:r>
              <a:rPr lang="ru-RU" dirty="0"/>
              <a:t>В зависимости от степени зрелости зерна уколы клопа-черепашки вызывают в нем различные изменения.</a:t>
            </a:r>
          </a:p>
        </p:txBody>
      </p:sp>
    </p:spTree>
    <p:extLst>
      <p:ext uri="{BB962C8B-B14F-4D97-AF65-F5344CB8AC3E}">
        <p14:creationId xmlns="" xmlns:p14="http://schemas.microsoft.com/office/powerpoint/2010/main" val="18554851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Если зерна повреждены на ранних стадиях созревания, они как бы сморщиваются, ссыхаются и остаются щуплыми. Зерна, пораженные клопом-черепашкой в период полной спелости, почти не из-меняются по форме и внешнему виду. Однако пораженные участки эндосперма хрупкие, легко крошатся.</a:t>
            </a:r>
          </a:p>
          <a:p>
            <a:endParaRPr lang="ru-RU" dirty="0"/>
          </a:p>
        </p:txBody>
      </p:sp>
    </p:spTree>
    <p:extLst>
      <p:ext uri="{BB962C8B-B14F-4D97-AF65-F5344CB8AC3E}">
        <p14:creationId xmlns="" xmlns:p14="http://schemas.microsoft.com/office/powerpoint/2010/main" val="23297370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018"/>
          </a:xfrm>
        </p:spPr>
        <p:txBody>
          <a:bodyPr/>
          <a:lstStyle/>
          <a:p>
            <a:r>
              <a:rPr lang="ru-RU" dirty="0" smtClean="0"/>
              <a:t>.</a:t>
            </a:r>
            <a:endParaRPr lang="ru-RU" dirty="0"/>
          </a:p>
        </p:txBody>
      </p:sp>
      <p:sp>
        <p:nvSpPr>
          <p:cNvPr id="3" name="Объект 2"/>
          <p:cNvSpPr>
            <a:spLocks noGrp="1"/>
          </p:cNvSpPr>
          <p:nvPr>
            <p:ph idx="1"/>
          </p:nvPr>
        </p:nvSpPr>
        <p:spPr>
          <a:xfrm>
            <a:off x="457200" y="188640"/>
            <a:ext cx="8229600" cy="5937523"/>
          </a:xfrm>
        </p:spPr>
        <p:txBody>
          <a:bodyPr>
            <a:normAutofit lnSpcReduction="10000"/>
          </a:bodyPr>
          <a:lstStyle/>
          <a:p>
            <a:r>
              <a:rPr lang="ru-RU" dirty="0"/>
              <a:t>Плотность укладки в свою очередь более всего зависит от </a:t>
            </a:r>
            <a:r>
              <a:rPr lang="ru-RU" dirty="0" err="1"/>
              <a:t>выполненности</a:t>
            </a:r>
            <a:r>
              <a:rPr lang="ru-RU" dirty="0"/>
              <a:t> зерна. Отсюда можно сделать вывод, что при прочих равных условиях натура характеризует относительное содержание эндосперма и оболочек в зерне. При этом на величину натуры не должны влиять Влажность и форма зерна. Натура зерна является показателем мукомольных свойств зерна. Чем больше натура зерна, тем выше выход муки.</a:t>
            </a:r>
          </a:p>
        </p:txBody>
      </p:sp>
    </p:spTree>
    <p:extLst>
      <p:ext uri="{BB962C8B-B14F-4D97-AF65-F5344CB8AC3E}">
        <p14:creationId xmlns="" xmlns:p14="http://schemas.microsoft.com/office/powerpoint/2010/main" val="42092618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55576" y="548681"/>
            <a:ext cx="7560840" cy="3046988"/>
          </a:xfrm>
          <a:prstGeom prst="rect">
            <a:avLst/>
          </a:prstGeom>
        </p:spPr>
        <p:txBody>
          <a:bodyPr wrap="square">
            <a:spAutoFit/>
          </a:bodyPr>
          <a:lstStyle/>
          <a:p>
            <a:pPr algn="ctr"/>
            <a:r>
              <a:rPr lang="kk-KZ" sz="2400" b="1" i="1" u="sng" dirty="0" smtClean="0">
                <a:solidFill>
                  <a:schemeClr val="tx2"/>
                </a:solidFill>
              </a:rPr>
              <a:t>Жоспар</a:t>
            </a:r>
          </a:p>
          <a:p>
            <a:r>
              <a:rPr lang="kk-KZ" b="1" dirty="0" smtClean="0">
                <a:solidFill>
                  <a:srgbClr val="0000FF"/>
                </a:solidFill>
                <a:effectLst>
                  <a:outerShdw blurRad="38100" dist="38100" dir="2700000" algn="tl">
                    <a:srgbClr val="000000"/>
                  </a:outerShdw>
                </a:effectLst>
                <a:cs typeface="Times New Roman" pitchFamily="18" charset="0"/>
              </a:rPr>
              <a:t>1. </a:t>
            </a:r>
            <a:r>
              <a:rPr lang="kk-KZ" sz="2400" dirty="0" smtClean="0">
                <a:solidFill>
                  <a:srgbClr val="0000FF"/>
                </a:solidFill>
                <a:latin typeface="Times New Roman" pitchFamily="18" charset="0"/>
                <a:cs typeface="Times New Roman" pitchFamily="18" charset="0"/>
              </a:rPr>
              <a:t>Бидай жармасын алу технологиясы</a:t>
            </a:r>
          </a:p>
          <a:p>
            <a:endParaRPr lang="kk-KZ" sz="2400" dirty="0" smtClean="0">
              <a:solidFill>
                <a:srgbClr val="0000FF"/>
              </a:solidFill>
              <a:latin typeface="Times New Roman" pitchFamily="18" charset="0"/>
              <a:cs typeface="Times New Roman" pitchFamily="18" charset="0"/>
            </a:endParaRPr>
          </a:p>
          <a:p>
            <a:r>
              <a:rPr lang="kk-KZ" sz="2400" dirty="0" smtClean="0">
                <a:solidFill>
                  <a:srgbClr val="0000FF"/>
                </a:solidFill>
                <a:latin typeface="Times New Roman" pitchFamily="18" charset="0"/>
                <a:cs typeface="Times New Roman" pitchFamily="18" charset="0"/>
              </a:rPr>
              <a:t>2. Дәнді жарма алуға дайындау</a:t>
            </a:r>
          </a:p>
          <a:p>
            <a:pPr>
              <a:buFont typeface="Wingdings 2" pitchFamily="18" charset="2"/>
              <a:buNone/>
            </a:pPr>
            <a:endParaRPr lang="kk-KZ" sz="2400" dirty="0" smtClean="0">
              <a:solidFill>
                <a:srgbClr val="0000FF"/>
              </a:solidFill>
              <a:latin typeface="Times New Roman" pitchFamily="18" charset="0"/>
              <a:cs typeface="Times New Roman" pitchFamily="18" charset="0"/>
            </a:endParaRPr>
          </a:p>
          <a:p>
            <a:r>
              <a:rPr lang="kk-KZ" sz="2400" dirty="0" smtClean="0">
                <a:solidFill>
                  <a:srgbClr val="0000FF"/>
                </a:solidFill>
                <a:effectLst>
                  <a:outerShdw blurRad="38100" dist="38100" dir="2700000" algn="tl">
                    <a:srgbClr val="000000"/>
                  </a:outerShdw>
                </a:effectLst>
                <a:latin typeface="Times New Roman" pitchFamily="18" charset="0"/>
                <a:cs typeface="Times New Roman" pitchFamily="18" charset="0"/>
              </a:rPr>
              <a:t>3. </a:t>
            </a:r>
            <a:r>
              <a:rPr lang="kk-KZ" sz="2400" dirty="0" smtClean="0">
                <a:solidFill>
                  <a:srgbClr val="0000FF"/>
                </a:solidFill>
                <a:latin typeface="Times New Roman" pitchFamily="18" charset="0"/>
                <a:cs typeface="Times New Roman" pitchFamily="18" charset="0"/>
              </a:rPr>
              <a:t>Бидайды жуу</a:t>
            </a:r>
          </a:p>
          <a:p>
            <a:pPr>
              <a:buFont typeface="Wingdings 2" pitchFamily="18" charset="2"/>
              <a:buNone/>
            </a:pPr>
            <a:endParaRPr lang="kk-KZ" sz="2400" dirty="0" smtClean="0">
              <a:solidFill>
                <a:srgbClr val="0000FF"/>
              </a:solidFill>
              <a:latin typeface="Times New Roman" pitchFamily="18" charset="0"/>
              <a:cs typeface="Times New Roman" pitchFamily="18" charset="0"/>
            </a:endParaRPr>
          </a:p>
          <a:p>
            <a:endParaRPr lang="ru-RU" sz="2400" dirty="0">
              <a:latin typeface="Times New Roman" pitchFamily="18" charset="0"/>
              <a:cs typeface="Times New Roman" pitchFamily="18"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User\Desktop\Новая папка\aleisk6_big.jpg"/>
          <p:cNvPicPr>
            <a:picLocks noChangeAspect="1" noChangeArrowheads="1"/>
          </p:cNvPicPr>
          <p:nvPr/>
        </p:nvPicPr>
        <p:blipFill>
          <a:blip r:embed="rId2" cstate="print"/>
          <a:srcRect/>
          <a:stretch>
            <a:fillRect/>
          </a:stretch>
        </p:blipFill>
        <p:spPr bwMode="auto">
          <a:xfrm>
            <a:off x="428596" y="500042"/>
            <a:ext cx="8286808" cy="5786478"/>
          </a:xfrm>
          <a:prstGeom prst="rect">
            <a:avLst/>
          </a:prstGeom>
          <a:ln>
            <a:noFill/>
          </a:ln>
          <a:effectLst>
            <a:softEdge rad="112500"/>
          </a:effec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auto">
              <a:spcAft>
                <a:spcPts val="0"/>
              </a:spcAft>
              <a:defRPr/>
            </a:pPr>
            <a:endParaRPr lang="ru-RU">
              <a:solidFill>
                <a:schemeClr val="accent1">
                  <a:tint val="88000"/>
                  <a:satMod val="150000"/>
                </a:schemeClr>
              </a:solidFill>
            </a:endParaRPr>
          </a:p>
        </p:txBody>
      </p:sp>
      <p:pic>
        <p:nvPicPr>
          <p:cNvPr id="15362" name="Picture 3"/>
          <p:cNvPicPr>
            <a:picLocks noGrp="1" noChangeAspect="1" noChangeArrowheads="1"/>
          </p:cNvPicPr>
          <p:nvPr>
            <p:ph idx="1"/>
          </p:nvPr>
        </p:nvPicPr>
        <p:blipFill>
          <a:blip r:embed="rId2" cstate="print"/>
          <a:srcRect/>
          <a:stretch>
            <a:fillRect/>
          </a:stretch>
        </p:blipFill>
        <p:spPr>
          <a:xfrm>
            <a:off x="0" y="0"/>
            <a:ext cx="9144000" cy="6858000"/>
          </a:xfr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lstStyle/>
          <a:p>
            <a:r>
              <a:rPr lang="kk-KZ" b="1" dirty="0" smtClean="0">
                <a:solidFill>
                  <a:srgbClr val="002060"/>
                </a:solidFill>
                <a:latin typeface="Times New Roman" pitchFamily="18" charset="0"/>
                <a:cs typeface="Times New Roman" pitchFamily="18" charset="0"/>
              </a:rPr>
              <a:t>Дәнді жарма алуға дайындау</a:t>
            </a:r>
            <a:r>
              <a:rPr lang="ru-RU" b="1" dirty="0" smtClean="0">
                <a:solidFill>
                  <a:srgbClr val="002060"/>
                </a:solidFill>
                <a:latin typeface="Times New Roman" pitchFamily="18" charset="0"/>
                <a:cs typeface="Times New Roman" pitchFamily="18" charset="0"/>
              </a:rPr>
              <a:t/>
            </a:r>
            <a:br>
              <a:rPr lang="ru-RU" b="1" dirty="0" smtClean="0">
                <a:solidFill>
                  <a:srgbClr val="002060"/>
                </a:solidFill>
                <a:latin typeface="Times New Roman" pitchFamily="18" charset="0"/>
                <a:cs typeface="Times New Roman" pitchFamily="18" charset="0"/>
              </a:rPr>
            </a:br>
            <a:endParaRPr lang="ru-RU" dirty="0"/>
          </a:p>
        </p:txBody>
      </p:sp>
      <p:sp>
        <p:nvSpPr>
          <p:cNvPr id="3" name="Содержимое 2"/>
          <p:cNvSpPr>
            <a:spLocks noGrp="1"/>
          </p:cNvSpPr>
          <p:nvPr>
            <p:ph idx="1"/>
          </p:nvPr>
        </p:nvSpPr>
        <p:spPr>
          <a:xfrm>
            <a:off x="0" y="476672"/>
            <a:ext cx="9144000" cy="5649491"/>
          </a:xfrm>
        </p:spPr>
        <p:txBody>
          <a:bodyPr/>
          <a:lstStyle/>
          <a:p>
            <a:pPr marL="265176" indent="-265176" fontAlgn="auto">
              <a:spcBef>
                <a:spcPts val="250"/>
              </a:spcBef>
              <a:spcAft>
                <a:spcPts val="0"/>
              </a:spcAft>
              <a:buClr>
                <a:schemeClr val="accent1"/>
              </a:buClr>
              <a:buSzPct val="80000"/>
              <a:buFont typeface="Wingdings" pitchFamily="2" charset="2"/>
              <a:buChar char="Ø"/>
              <a:defRPr/>
            </a:pPr>
            <a:r>
              <a:rPr lang="kk-KZ" dirty="0" smtClean="0">
                <a:solidFill>
                  <a:srgbClr val="000066"/>
                </a:solidFill>
                <a:latin typeface="Times New Roman" pitchFamily="18" charset="0"/>
                <a:cs typeface="Times New Roman" pitchFamily="18" charset="0"/>
              </a:rPr>
              <a:t>Бидай жармасын </a:t>
            </a:r>
            <a:r>
              <a:rPr lang="en-US" dirty="0" smtClean="0">
                <a:solidFill>
                  <a:srgbClr val="000066"/>
                </a:solidFill>
                <a:latin typeface="Times New Roman" pitchFamily="18" charset="0"/>
                <a:cs typeface="Times New Roman" pitchFamily="18" charset="0"/>
              </a:rPr>
              <a:t>II </a:t>
            </a:r>
            <a:r>
              <a:rPr lang="kk-KZ" dirty="0" smtClean="0">
                <a:solidFill>
                  <a:srgbClr val="000066"/>
                </a:solidFill>
                <a:latin typeface="Times New Roman" pitchFamily="18" charset="0"/>
                <a:cs typeface="Times New Roman" pitchFamily="18" charset="0"/>
              </a:rPr>
              <a:t>және </a:t>
            </a:r>
            <a:r>
              <a:rPr lang="en-US" dirty="0" smtClean="0">
                <a:solidFill>
                  <a:srgbClr val="000066"/>
                </a:solidFill>
                <a:latin typeface="Times New Roman" pitchFamily="18" charset="0"/>
                <a:cs typeface="Times New Roman" pitchFamily="18" charset="0"/>
              </a:rPr>
              <a:t>VI</a:t>
            </a:r>
            <a:r>
              <a:rPr lang="kk-KZ" dirty="0" smtClean="0">
                <a:solidFill>
                  <a:srgbClr val="000066"/>
                </a:solidFill>
                <a:latin typeface="Times New Roman" pitchFamily="18" charset="0"/>
                <a:cs typeface="Times New Roman" pitchFamily="18" charset="0"/>
              </a:rPr>
              <a:t> типті қатты бидайдан алады. Қатты бидайдың шынылығы жоғары болғандықтан жарманың барлық бөлшектерінің құрылысы біріңғай біріңғай шынылы, сондықтан олар бірдей бөгіп, бірдей піседі. Жарманы  жұмсақ бидайдан да алуға болады, бірақ оның сапасы төмен болады. </a:t>
            </a:r>
          </a:p>
          <a:p>
            <a:pPr marL="265176" indent="-265176" fontAlgn="auto">
              <a:spcBef>
                <a:spcPts val="250"/>
              </a:spcBef>
              <a:spcAft>
                <a:spcPts val="0"/>
              </a:spcAft>
              <a:buClr>
                <a:schemeClr val="accent1"/>
              </a:buClr>
              <a:buSzPct val="80000"/>
              <a:buFont typeface="Wingdings" pitchFamily="2" charset="2"/>
              <a:buChar char="Ø"/>
              <a:defRPr/>
            </a:pPr>
            <a:r>
              <a:rPr lang="kk-KZ" dirty="0" smtClean="0">
                <a:solidFill>
                  <a:srgbClr val="000066"/>
                </a:solidFill>
                <a:latin typeface="Times New Roman" pitchFamily="18" charset="0"/>
                <a:cs typeface="Times New Roman" pitchFamily="18" charset="0"/>
              </a:rPr>
              <a:t>Бидайды қоспалардан диірмендерге қолданатын машиналар тазалайды.</a:t>
            </a:r>
          </a:p>
          <a:p>
            <a:pPr marL="265176" indent="-265176" fontAlgn="auto">
              <a:spcBef>
                <a:spcPts val="250"/>
              </a:spcBef>
              <a:spcAft>
                <a:spcPts val="0"/>
              </a:spcAft>
              <a:buClr>
                <a:schemeClr val="accent1"/>
              </a:buClr>
              <a:buSzPct val="80000"/>
              <a:buFont typeface="Wingdings" pitchFamily="2" charset="2"/>
              <a:buChar char="Ø"/>
              <a:defRPr/>
            </a:pPr>
            <a:r>
              <a:rPr lang="kk-KZ" dirty="0" smtClean="0">
                <a:solidFill>
                  <a:srgbClr val="000066"/>
                </a:solidFill>
                <a:latin typeface="Times New Roman" pitchFamily="18" charset="0"/>
                <a:cs typeface="Times New Roman" pitchFamily="18" charset="0"/>
              </a:rPr>
              <a:t>Бидайды қоспалардан тазалау үшін желді-елек сепараторынан екі рет өткізеді,  екінші рет тазалауда бірінші сепаратордан бөліп алған ірі және ұсақ фракцияларды жеке тазалайды. Тас және басқа ау</a:t>
            </a:r>
            <a:endParaRPr lang="ru-RU"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er\Desktop\Новая папка\ff84fb9c2e457ee1ef83211118d64036_original.jpg"/>
          <p:cNvPicPr>
            <a:picLocks noChangeAspect="1" noChangeArrowheads="1"/>
          </p:cNvPicPr>
          <p:nvPr/>
        </p:nvPicPr>
        <p:blipFill>
          <a:blip r:embed="rId2" cstate="print"/>
          <a:srcRect/>
          <a:stretch>
            <a:fillRect/>
          </a:stretch>
        </p:blipFill>
        <p:spPr bwMode="auto">
          <a:xfrm>
            <a:off x="428596" y="428604"/>
            <a:ext cx="8358246" cy="6000792"/>
          </a:xfrm>
          <a:prstGeom prst="rect">
            <a:avLst/>
          </a:prstGeom>
          <a:ln>
            <a:noFill/>
          </a:ln>
          <a:effectLst>
            <a:softEdge rad="112500"/>
          </a:effec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auto">
              <a:spcAft>
                <a:spcPts val="0"/>
              </a:spcAft>
              <a:defRPr/>
            </a:pPr>
            <a:endParaRPr lang="ru-RU">
              <a:solidFill>
                <a:schemeClr val="accent1">
                  <a:tint val="88000"/>
                  <a:satMod val="150000"/>
                </a:schemeClr>
              </a:solidFill>
            </a:endParaRPr>
          </a:p>
        </p:txBody>
      </p:sp>
      <p:pic>
        <p:nvPicPr>
          <p:cNvPr id="18434" name="Picture 5"/>
          <p:cNvPicPr>
            <a:picLocks noGrp="1" noChangeAspect="1" noChangeArrowheads="1"/>
          </p:cNvPicPr>
          <p:nvPr>
            <p:ph idx="1"/>
          </p:nvPr>
        </p:nvPicPr>
        <p:blipFill>
          <a:blip r:embed="rId2" cstate="print"/>
          <a:srcRect/>
          <a:stretch>
            <a:fillRect/>
          </a:stretch>
        </p:blipFill>
        <p:spPr>
          <a:xfrm>
            <a:off x="0" y="0"/>
            <a:ext cx="9144000" cy="6858000"/>
          </a:xfr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auto">
              <a:spcAft>
                <a:spcPts val="0"/>
              </a:spcAft>
              <a:defRPr/>
            </a:pPr>
            <a:endParaRPr lang="ru-RU">
              <a:solidFill>
                <a:schemeClr val="accent1">
                  <a:tint val="88000"/>
                  <a:satMod val="150000"/>
                </a:schemeClr>
              </a:solidFill>
            </a:endParaRPr>
          </a:p>
        </p:txBody>
      </p:sp>
      <p:pic>
        <p:nvPicPr>
          <p:cNvPr id="19458" name="Picture 2"/>
          <p:cNvPicPr>
            <a:picLocks noGrp="1" noChangeAspect="1" noChangeArrowheads="1"/>
          </p:cNvPicPr>
          <p:nvPr>
            <p:ph idx="1"/>
          </p:nvPr>
        </p:nvPicPr>
        <p:blipFill>
          <a:blip r:embed="rId2" cstate="print"/>
          <a:srcRect/>
          <a:stretch>
            <a:fillRect/>
          </a:stretch>
        </p:blipFill>
        <p:spPr>
          <a:xfrm>
            <a:off x="323528" y="332656"/>
            <a:ext cx="8639944" cy="8154144"/>
          </a:xfrm>
        </p:spPr>
      </p:pic>
      <p:sp>
        <p:nvSpPr>
          <p:cNvPr id="5" name="Заголовок 1"/>
          <p:cNvSpPr txBox="1">
            <a:spLocks/>
          </p:cNvSpPr>
          <p:nvPr/>
        </p:nvSpPr>
        <p:spPr>
          <a:xfrm>
            <a:off x="500063" y="500063"/>
            <a:ext cx="8183562" cy="714375"/>
          </a:xfrm>
          <a:prstGeom prst="rect">
            <a:avLst/>
          </a:prstGeom>
        </p:spPr>
        <p:txBody>
          <a:bodyPr anchor="b">
            <a:normAutofit/>
          </a:bodyPr>
          <a:lstStyle/>
          <a:p>
            <a:pPr algn="ctr" fontAlgn="auto">
              <a:spcAft>
                <a:spcPts val="0"/>
              </a:spcAft>
              <a:defRPr/>
            </a:pPr>
            <a:endParaRPr lang="ru-RU" sz="4000" b="1" dirty="0">
              <a:solidFill>
                <a:srgbClr val="002060"/>
              </a:solidFill>
              <a:latin typeface="Times New Roman" pitchFamily="18" charset="0"/>
              <a:ea typeface="+mj-ea"/>
              <a:cs typeface="Times New Roman" pitchFamily="18" charset="0"/>
            </a:endParaRPr>
          </a:p>
        </p:txBody>
      </p:sp>
      <p:sp>
        <p:nvSpPr>
          <p:cNvPr id="6" name="Содержимое 2"/>
          <p:cNvSpPr txBox="1">
            <a:spLocks/>
          </p:cNvSpPr>
          <p:nvPr/>
        </p:nvSpPr>
        <p:spPr>
          <a:xfrm>
            <a:off x="428625" y="1143000"/>
            <a:ext cx="8183563" cy="4902200"/>
          </a:xfrm>
          <a:prstGeom prst="rect">
            <a:avLst/>
          </a:prstGeom>
        </p:spPr>
        <p:txBody>
          <a:bodyPr lIns="182880" tIns="91440">
            <a:normAutofit/>
          </a:bodyPr>
          <a:lstStyle/>
          <a:p>
            <a:pPr marL="265176" indent="-265176" fontAlgn="auto">
              <a:spcBef>
                <a:spcPts val="250"/>
              </a:spcBef>
              <a:spcAft>
                <a:spcPts val="0"/>
              </a:spcAft>
              <a:buClr>
                <a:schemeClr val="accent1"/>
              </a:buClr>
              <a:buSzPct val="80000"/>
              <a:buFont typeface="Wingdings 2"/>
              <a:buNone/>
              <a:defRPr/>
            </a:pPr>
            <a:endParaRPr lang="ru-RU" sz="2400" dirty="0">
              <a:latin typeface="Times New Roman" pitchFamily="18" charset="0"/>
              <a:cs typeface="Times New Roman"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auto">
              <a:spcAft>
                <a:spcPts val="0"/>
              </a:spcAft>
              <a:defRPr/>
            </a:pPr>
            <a:endParaRPr lang="ru-RU">
              <a:solidFill>
                <a:schemeClr val="accent1">
                  <a:tint val="88000"/>
                  <a:satMod val="150000"/>
                </a:schemeClr>
              </a:solidFill>
            </a:endParaRPr>
          </a:p>
        </p:txBody>
      </p:sp>
      <p:pic>
        <p:nvPicPr>
          <p:cNvPr id="20482" name="Picture 4"/>
          <p:cNvPicPr>
            <a:picLocks noGrp="1" noChangeAspect="1" noChangeArrowheads="1"/>
          </p:cNvPicPr>
          <p:nvPr>
            <p:ph idx="1"/>
          </p:nvPr>
        </p:nvPicPr>
        <p:blipFill>
          <a:blip r:embed="rId2" cstate="print"/>
          <a:srcRect/>
          <a:stretch>
            <a:fillRect/>
          </a:stretch>
        </p:blipFill>
        <p:spPr>
          <a:xfrm>
            <a:off x="0" y="0"/>
            <a:ext cx="9144000" cy="3143250"/>
          </a:xfrm>
        </p:spPr>
      </p:pic>
      <p:pic>
        <p:nvPicPr>
          <p:cNvPr id="20483" name="Picture 2"/>
          <p:cNvPicPr>
            <a:picLocks noChangeAspect="1" noChangeArrowheads="1"/>
          </p:cNvPicPr>
          <p:nvPr/>
        </p:nvPicPr>
        <p:blipFill>
          <a:blip r:embed="rId3" cstate="print"/>
          <a:srcRect/>
          <a:stretch>
            <a:fillRect/>
          </a:stretch>
        </p:blipFill>
        <p:spPr bwMode="auto">
          <a:xfrm>
            <a:off x="0" y="3143250"/>
            <a:ext cx="4643438" cy="3714750"/>
          </a:xfrm>
          <a:prstGeom prst="rect">
            <a:avLst/>
          </a:prstGeom>
          <a:noFill/>
          <a:ln w="9525">
            <a:noFill/>
            <a:miter lim="800000"/>
            <a:headEnd/>
            <a:tailEnd/>
          </a:ln>
        </p:spPr>
      </p:pic>
      <p:pic>
        <p:nvPicPr>
          <p:cNvPr id="20484" name="Picture 2"/>
          <p:cNvPicPr>
            <a:picLocks noChangeAspect="1" noChangeArrowheads="1"/>
          </p:cNvPicPr>
          <p:nvPr/>
        </p:nvPicPr>
        <p:blipFill>
          <a:blip r:embed="rId4" cstate="print"/>
          <a:srcRect/>
          <a:stretch>
            <a:fillRect/>
          </a:stretch>
        </p:blipFill>
        <p:spPr bwMode="auto">
          <a:xfrm>
            <a:off x="4643438" y="3143250"/>
            <a:ext cx="4500562" cy="3714750"/>
          </a:xfrm>
          <a:prstGeom prst="rect">
            <a:avLst/>
          </a:prstGeom>
          <a:noFill/>
          <a:ln w="9525">
            <a:noFill/>
            <a:miter lim="800000"/>
            <a:headEnd/>
            <a:tailEnd/>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auto">
              <a:spcAft>
                <a:spcPts val="0"/>
              </a:spcAft>
              <a:defRPr/>
            </a:pPr>
            <a:r>
              <a:rPr lang="kk-KZ" dirty="0" smtClean="0">
                <a:solidFill>
                  <a:srgbClr val="FF0000"/>
                </a:solidFill>
                <a:latin typeface="Raleway Medium" pitchFamily="34" charset="-52"/>
                <a:cs typeface="Times New Roman" pitchFamily="18" charset="0"/>
              </a:rPr>
              <a:t>Бидайды жуу</a:t>
            </a:r>
            <a:endParaRPr lang="ru-RU" dirty="0">
              <a:solidFill>
                <a:srgbClr val="FF0000"/>
              </a:solidFill>
              <a:latin typeface="Raleway Medium" pitchFamily="34" charset="-52"/>
              <a:cs typeface="Times New Roman" pitchFamily="18" charset="0"/>
            </a:endParaRPr>
          </a:p>
        </p:txBody>
      </p:sp>
      <p:sp>
        <p:nvSpPr>
          <p:cNvPr id="3" name="Содержимое 2"/>
          <p:cNvSpPr>
            <a:spLocks noGrp="1"/>
          </p:cNvSpPr>
          <p:nvPr>
            <p:ph idx="1"/>
          </p:nvPr>
        </p:nvSpPr>
        <p:spPr>
          <a:xfrm>
            <a:off x="457200" y="1052736"/>
            <a:ext cx="8229600" cy="5073427"/>
          </a:xfrm>
        </p:spPr>
        <p:txBody>
          <a:bodyPr/>
          <a:lstStyle/>
          <a:p>
            <a:pPr marL="265176" indent="-265176" fontAlgn="auto">
              <a:spcBef>
                <a:spcPts val="250"/>
              </a:spcBef>
              <a:spcAft>
                <a:spcPts val="0"/>
              </a:spcAft>
              <a:buClr>
                <a:schemeClr val="accent1"/>
              </a:buClr>
              <a:buSzPct val="80000"/>
              <a:buFont typeface="Wingdings" pitchFamily="2" charset="2"/>
              <a:buChar char="Ø"/>
              <a:defRPr/>
            </a:pPr>
            <a:r>
              <a:rPr lang="kk-KZ" sz="2400" dirty="0" smtClean="0">
                <a:latin typeface="Times New Roman" pitchFamily="18" charset="0"/>
                <a:cs typeface="Times New Roman" pitchFamily="18" charset="0"/>
              </a:rPr>
              <a:t>Дәнді жылы сумен ылғалдап, оны ылғалдылығын</a:t>
            </a:r>
          </a:p>
          <a:p>
            <a:pPr marL="265176" indent="-265176" fontAlgn="auto">
              <a:spcBef>
                <a:spcPts val="250"/>
              </a:spcBef>
              <a:spcAft>
                <a:spcPts val="0"/>
              </a:spcAft>
              <a:buClr>
                <a:schemeClr val="accent1"/>
              </a:buClr>
              <a:buSzPct val="80000"/>
              <a:buFont typeface="Wingdings" pitchFamily="2" charset="2"/>
              <a:buChar char="Ø"/>
              <a:defRPr/>
            </a:pPr>
            <a:r>
              <a:rPr lang="kk-KZ" sz="2400" dirty="0" smtClean="0">
                <a:latin typeface="Times New Roman" pitchFamily="18" charset="0"/>
                <a:cs typeface="Times New Roman" pitchFamily="18" charset="0"/>
              </a:rPr>
              <a:t> 14,5 – 15,0 % - ке жеткізіп 20, 30 минут қорапта бөктіреді. Осы себепті, ақтау кезінде, қабықтары мен ұрығы жеңіл бөлінеді. </a:t>
            </a:r>
          </a:p>
          <a:p>
            <a:pPr marL="265176" indent="-265176" fontAlgn="auto">
              <a:spcBef>
                <a:spcPts val="250"/>
              </a:spcBef>
              <a:spcAft>
                <a:spcPts val="0"/>
              </a:spcAft>
              <a:buClr>
                <a:schemeClr val="accent1"/>
              </a:buClr>
              <a:buSzPct val="80000"/>
              <a:buFont typeface="Wingdings" pitchFamily="2" charset="2"/>
              <a:buChar char="Ø"/>
              <a:defRPr/>
            </a:pPr>
            <a:r>
              <a:rPr lang="kk-KZ" sz="2400" dirty="0" smtClean="0">
                <a:latin typeface="Times New Roman" pitchFamily="18" charset="0"/>
                <a:cs typeface="Times New Roman" pitchFamily="18" charset="0"/>
              </a:rPr>
              <a:t>Алдын ала қауыздауда қырғылауда қырғылау машина қолданады. Оның қалақтарының айналу жылдамдығы </a:t>
            </a:r>
          </a:p>
          <a:p>
            <a:pPr marL="265176" indent="-265176" fontAlgn="auto">
              <a:spcBef>
                <a:spcPts val="250"/>
              </a:spcBef>
              <a:spcAft>
                <a:spcPts val="0"/>
              </a:spcAft>
              <a:buClr>
                <a:schemeClr val="accent1"/>
              </a:buClr>
              <a:buSzPct val="80000"/>
              <a:buFont typeface="Wingdings" pitchFamily="2" charset="2"/>
              <a:buChar char="Ø"/>
              <a:defRPr/>
            </a:pPr>
            <a:r>
              <a:rPr lang="kk-KZ" sz="2400" dirty="0" smtClean="0">
                <a:latin typeface="Times New Roman" pitchFamily="18" charset="0"/>
                <a:cs typeface="Times New Roman" pitchFamily="18" charset="0"/>
              </a:rPr>
              <a:t>16-14м/сек, түйетайлағы 8-10%, түрпіленген шеңбер мен қалақтарының аралығы 20,25мм. Қауыздау барасында </a:t>
            </a:r>
          </a:p>
          <a:p>
            <a:pPr marL="265176" indent="-265176" fontAlgn="auto">
              <a:spcBef>
                <a:spcPts val="250"/>
              </a:spcBef>
              <a:spcAft>
                <a:spcPts val="0"/>
              </a:spcAft>
              <a:buClr>
                <a:schemeClr val="accent1"/>
              </a:buClr>
              <a:buSzPct val="80000"/>
              <a:buFont typeface="Wingdings" pitchFamily="2" charset="2"/>
              <a:buChar char="Ø"/>
              <a:defRPr/>
            </a:pPr>
            <a:r>
              <a:rPr lang="kk-KZ" sz="2400" dirty="0" smtClean="0">
                <a:latin typeface="Times New Roman" pitchFamily="18" charset="0"/>
                <a:cs typeface="Times New Roman" pitchFamily="18" charset="0"/>
              </a:rPr>
              <a:t>4-5%, қабықтары мен ұрықтары бөлінеді. Ұсақталған дән мөлшері 15%-тен аспауы керек. Қырғылау машинаның орнына А</a:t>
            </a:r>
            <a:r>
              <a:rPr lang="en-US" sz="2400" dirty="0" smtClean="0">
                <a:latin typeface="Times New Roman" pitchFamily="18" charset="0"/>
                <a:cs typeface="Times New Roman" pitchFamily="18" charset="0"/>
              </a:rPr>
              <a:t>I</a:t>
            </a:r>
            <a:r>
              <a:rPr lang="kk-KZ" sz="2400" dirty="0" smtClean="0">
                <a:latin typeface="Times New Roman" pitchFamily="18" charset="0"/>
                <a:cs typeface="Times New Roman" pitchFamily="18" charset="0"/>
              </a:rPr>
              <a:t>-ЗШН-3-ті қолдануға болады. Онда, оның сапасы жоғарылау болады. Қауыздаудан кейін желсорғышты қолданады.</a:t>
            </a:r>
            <a:endParaRPr lang="ru-RU" sz="24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er\Desktop\Новая папка\s1_232_88.jpg"/>
          <p:cNvPicPr>
            <a:picLocks noChangeAspect="1" noChangeArrowheads="1"/>
          </p:cNvPicPr>
          <p:nvPr/>
        </p:nvPicPr>
        <p:blipFill>
          <a:blip r:embed="rId2" cstate="print"/>
          <a:srcRect/>
          <a:stretch>
            <a:fillRect/>
          </a:stretch>
        </p:blipFill>
        <p:spPr bwMode="auto">
          <a:xfrm>
            <a:off x="500034" y="428604"/>
            <a:ext cx="8240884" cy="6072230"/>
          </a:xfrm>
          <a:prstGeom prst="rect">
            <a:avLst/>
          </a:prstGeom>
          <a:ln>
            <a:noFill/>
          </a:ln>
          <a:effectLst>
            <a:softEdge rad="112500"/>
          </a:effec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auto">
              <a:spcAft>
                <a:spcPts val="0"/>
              </a:spcAft>
              <a:defRPr/>
            </a:pPr>
            <a:endParaRPr lang="ru-RU">
              <a:solidFill>
                <a:schemeClr val="accent1">
                  <a:tint val="88000"/>
                  <a:satMod val="150000"/>
                </a:schemeClr>
              </a:solidFill>
            </a:endParaRPr>
          </a:p>
        </p:txBody>
      </p:sp>
      <p:pic>
        <p:nvPicPr>
          <p:cNvPr id="22530" name="Picture 6"/>
          <p:cNvPicPr>
            <a:picLocks noGrp="1" noChangeAspect="1" noChangeArrowheads="1"/>
          </p:cNvPicPr>
          <p:nvPr>
            <p:ph idx="1"/>
          </p:nvPr>
        </p:nvPicPr>
        <p:blipFill>
          <a:blip r:embed="rId2" cstate="print"/>
          <a:srcRect/>
          <a:stretch>
            <a:fillRect/>
          </a:stretch>
        </p:blipFill>
        <p:spPr>
          <a:xfrm>
            <a:off x="0" y="3429000"/>
            <a:ext cx="4572000" cy="3429000"/>
          </a:xfrm>
        </p:spPr>
      </p:pic>
      <p:pic>
        <p:nvPicPr>
          <p:cNvPr id="22531" name="Picture 2"/>
          <p:cNvPicPr>
            <a:picLocks noChangeAspect="1" noChangeArrowheads="1"/>
          </p:cNvPicPr>
          <p:nvPr/>
        </p:nvPicPr>
        <p:blipFill>
          <a:blip r:embed="rId3" cstate="print"/>
          <a:srcRect/>
          <a:stretch>
            <a:fillRect/>
          </a:stretch>
        </p:blipFill>
        <p:spPr bwMode="auto">
          <a:xfrm>
            <a:off x="4572000" y="0"/>
            <a:ext cx="4572000" cy="3414713"/>
          </a:xfrm>
          <a:prstGeom prst="rect">
            <a:avLst/>
          </a:prstGeom>
          <a:noFill/>
          <a:ln w="9525">
            <a:noFill/>
            <a:miter lim="800000"/>
            <a:headEnd/>
            <a:tailEnd/>
          </a:ln>
        </p:spPr>
      </p:pic>
      <p:pic>
        <p:nvPicPr>
          <p:cNvPr id="22532" name="Picture 5"/>
          <p:cNvPicPr>
            <a:picLocks noChangeAspect="1" noChangeArrowheads="1"/>
          </p:cNvPicPr>
          <p:nvPr/>
        </p:nvPicPr>
        <p:blipFill>
          <a:blip r:embed="rId4" cstate="print"/>
          <a:srcRect/>
          <a:stretch>
            <a:fillRect/>
          </a:stretch>
        </p:blipFill>
        <p:spPr bwMode="auto">
          <a:xfrm>
            <a:off x="4572000" y="3429000"/>
            <a:ext cx="4572000" cy="3429000"/>
          </a:xfrm>
          <a:prstGeom prst="rect">
            <a:avLst/>
          </a:prstGeom>
          <a:noFill/>
          <a:ln w="9525">
            <a:noFill/>
            <a:miter lim="800000"/>
            <a:headEnd/>
            <a:tailEnd/>
          </a:ln>
        </p:spPr>
      </p:pic>
      <p:pic>
        <p:nvPicPr>
          <p:cNvPr id="22533" name="Picture 4"/>
          <p:cNvPicPr>
            <a:picLocks noChangeAspect="1" noChangeArrowheads="1"/>
          </p:cNvPicPr>
          <p:nvPr/>
        </p:nvPicPr>
        <p:blipFill>
          <a:blip r:embed="rId5" cstate="print"/>
          <a:srcRect/>
          <a:stretch>
            <a:fillRect/>
          </a:stretch>
        </p:blipFill>
        <p:spPr bwMode="auto">
          <a:xfrm>
            <a:off x="0" y="0"/>
            <a:ext cx="4572000" cy="3429000"/>
          </a:xfrm>
          <a:prstGeom prst="rect">
            <a:avLst/>
          </a:prstGeom>
          <a:noFill/>
          <a:ln w="9525">
            <a:noFill/>
            <a:miter lim="800000"/>
            <a:headEnd/>
            <a:tailEnd/>
          </a:ln>
        </p:spPr>
      </p:pic>
      <p:sp>
        <p:nvSpPr>
          <p:cNvPr id="8" name="Заголовок 1"/>
          <p:cNvSpPr txBox="1">
            <a:spLocks/>
          </p:cNvSpPr>
          <p:nvPr/>
        </p:nvSpPr>
        <p:spPr>
          <a:xfrm>
            <a:off x="571500" y="500063"/>
            <a:ext cx="8183563" cy="765175"/>
          </a:xfrm>
          <a:prstGeom prst="rect">
            <a:avLst/>
          </a:prstGeom>
        </p:spPr>
        <p:txBody>
          <a:bodyPr anchor="b">
            <a:normAutofit/>
          </a:bodyPr>
          <a:lstStyle/>
          <a:p>
            <a:pPr algn="ctr" fontAlgn="auto">
              <a:spcAft>
                <a:spcPts val="0"/>
              </a:spcAft>
              <a:defRPr/>
            </a:pPr>
            <a:endParaRPr lang="ru-RU" sz="4400" b="1" i="1" dirty="0">
              <a:solidFill>
                <a:srgbClr val="000066"/>
              </a:solidFill>
              <a:effectLst>
                <a:outerShdw blurRad="53975" dist="22860" dir="5400000" algn="tl" rotWithShape="0">
                  <a:srgbClr val="000000">
                    <a:alpha val="55000"/>
                  </a:srgbClr>
                </a:outerShdw>
              </a:effectLst>
              <a:latin typeface="Times New Roman" pitchFamily="18" charset="0"/>
              <a:ea typeface="+mj-ea"/>
              <a:cs typeface="Times New Roman" pitchFamily="18" charset="0"/>
            </a:endParaRPr>
          </a:p>
        </p:txBody>
      </p:sp>
      <p:sp>
        <p:nvSpPr>
          <p:cNvPr id="22535" name="Содержимое 2"/>
          <p:cNvSpPr txBox="1">
            <a:spLocks/>
          </p:cNvSpPr>
          <p:nvPr/>
        </p:nvSpPr>
        <p:spPr bwMode="auto">
          <a:xfrm>
            <a:off x="500063" y="1214438"/>
            <a:ext cx="8183562" cy="5214937"/>
          </a:xfrm>
          <a:prstGeom prst="rect">
            <a:avLst/>
          </a:prstGeom>
          <a:noFill/>
          <a:ln w="9525">
            <a:noFill/>
            <a:miter lim="800000"/>
            <a:headEnd/>
            <a:tailEnd/>
          </a:ln>
        </p:spPr>
        <p:txBody>
          <a:bodyPr lIns="182880" tIns="91440"/>
          <a:lstStyle/>
          <a:p>
            <a:pPr marL="265113" indent="-265113">
              <a:spcBef>
                <a:spcPts val="250"/>
              </a:spcBef>
              <a:buClr>
                <a:schemeClr val="accent1"/>
              </a:buClr>
              <a:buSzPct val="80000"/>
              <a:buFont typeface="Wingdings 2" pitchFamily="18" charset="2"/>
              <a:buNone/>
            </a:pPr>
            <a:endParaRPr lang="ru-RU" sz="2400" dirty="0">
              <a:solidFill>
                <a:srgbClr val="000066"/>
              </a:solidFill>
              <a:latin typeface="Times New Roman" pitchFamily="18" charset="0"/>
              <a:cs typeface="Times New Roman" pitchFamily="18"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auto">
              <a:spcAft>
                <a:spcPts val="0"/>
              </a:spcAft>
              <a:defRPr/>
            </a:pPr>
            <a:r>
              <a:rPr lang="kk-KZ" b="1" i="1" dirty="0" smtClean="0">
                <a:solidFill>
                  <a:srgbClr val="000066"/>
                </a:solidFill>
                <a:effectLst>
                  <a:outerShdw blurRad="53975" dist="22860" dir="5400000" algn="tl" rotWithShape="0">
                    <a:srgbClr val="000000">
                      <a:alpha val="55000"/>
                    </a:srgbClr>
                  </a:outerShdw>
                </a:effectLst>
                <a:latin typeface="Times New Roman" pitchFamily="18" charset="0"/>
                <a:cs typeface="Times New Roman" pitchFamily="18" charset="0"/>
              </a:rPr>
              <a:t>Бидай жармасын алу!</a:t>
            </a:r>
            <a:endParaRPr lang="ru-RU" b="1" i="1" dirty="0">
              <a:solidFill>
                <a:srgbClr val="000066"/>
              </a:solidFill>
              <a:effectLst>
                <a:outerShdw blurRad="53975" dist="22860" dir="5400000" algn="tl" rotWithShape="0">
                  <a:srgbClr val="000000">
                    <a:alpha val="55000"/>
                  </a:srgbClr>
                </a:outerShdw>
              </a:effectLst>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pPr marL="265113" indent="-265113">
              <a:spcBef>
                <a:spcPts val="250"/>
              </a:spcBef>
              <a:buClr>
                <a:schemeClr val="accent1"/>
              </a:buClr>
              <a:buSzPct val="80000"/>
              <a:buFont typeface="Wingdings" pitchFamily="2" charset="2"/>
              <a:buChar char="Ø"/>
            </a:pPr>
            <a:r>
              <a:rPr lang="kk-KZ" dirty="0" smtClean="0">
                <a:solidFill>
                  <a:srgbClr val="0000FF"/>
                </a:solidFill>
                <a:latin typeface="Times New Roman" pitchFamily="18" charset="0"/>
                <a:cs typeface="Times New Roman" pitchFamily="18" charset="0"/>
              </a:rPr>
              <a:t>Бидай жармасын А</a:t>
            </a:r>
            <a:r>
              <a:rPr lang="en-US" dirty="0" smtClean="0">
                <a:solidFill>
                  <a:srgbClr val="0000FF"/>
                </a:solidFill>
                <a:latin typeface="Times New Roman" pitchFamily="18" charset="0"/>
                <a:cs typeface="Times New Roman" pitchFamily="18" charset="0"/>
              </a:rPr>
              <a:t>I</a:t>
            </a:r>
            <a:r>
              <a:rPr lang="kk-KZ" dirty="0" smtClean="0">
                <a:solidFill>
                  <a:srgbClr val="0000FF"/>
                </a:solidFill>
                <a:latin typeface="Times New Roman" pitchFamily="18" charset="0"/>
                <a:cs typeface="Times New Roman" pitchFamily="18" charset="0"/>
              </a:rPr>
              <a:t>-ЗШН-3 машинасында үш рет қырғылау арқылы алады. Қырғылап өнімдерді елеуіште сорттап, бірнеше бөлшек алады. Саңылау 3,3 – 4,0 мм електен алынған сырғымаларды білікті станокта ұсақталады. Ұсақталған заттарды желсорғыштан өткізіп А</a:t>
            </a:r>
            <a:r>
              <a:rPr lang="en-US" dirty="0" smtClean="0">
                <a:solidFill>
                  <a:srgbClr val="0000FF"/>
                </a:solidFill>
                <a:latin typeface="Times New Roman" pitchFamily="18" charset="0"/>
                <a:cs typeface="Times New Roman" pitchFamily="18" charset="0"/>
              </a:rPr>
              <a:t>I</a:t>
            </a:r>
            <a:r>
              <a:rPr lang="kk-KZ" dirty="0" smtClean="0">
                <a:solidFill>
                  <a:srgbClr val="0000FF"/>
                </a:solidFill>
                <a:latin typeface="Times New Roman" pitchFamily="18" charset="0"/>
                <a:cs typeface="Times New Roman" pitchFamily="18" charset="0"/>
              </a:rPr>
              <a:t>-ЗШН машинасында өңдеп елеуіште сорттайды.</a:t>
            </a:r>
          </a:p>
          <a:p>
            <a:pPr marL="265113" indent="-265113">
              <a:spcBef>
                <a:spcPts val="250"/>
              </a:spcBef>
              <a:buClr>
                <a:schemeClr val="accent1"/>
              </a:buClr>
              <a:buSzPct val="80000"/>
              <a:buFont typeface="Wingdings" pitchFamily="2" charset="2"/>
              <a:buChar char="Ø"/>
            </a:pPr>
            <a:r>
              <a:rPr lang="kk-KZ" dirty="0" smtClean="0">
                <a:solidFill>
                  <a:srgbClr val="0000FF"/>
                </a:solidFill>
                <a:latin typeface="Times New Roman" pitchFamily="18" charset="0"/>
                <a:cs typeface="Times New Roman" pitchFamily="18" charset="0"/>
              </a:rPr>
              <a:t>Елеуіштерде ұнтақтарды бөліп алады, ал қалғандарын ірі және майда фракцияларға бөледі. Бұл фракциялары жеке жылтыратады. </a:t>
            </a:r>
          </a:p>
          <a:p>
            <a:pPr marL="265113" indent="-265113">
              <a:spcBef>
                <a:spcPts val="250"/>
              </a:spcBef>
              <a:buClr>
                <a:schemeClr val="accent1"/>
              </a:buClr>
              <a:buSzPct val="80000"/>
              <a:buFont typeface="Wingdings" pitchFamily="2" charset="2"/>
              <a:buChar char="Ø"/>
            </a:pPr>
            <a:r>
              <a:rPr lang="kk-KZ" dirty="0" smtClean="0">
                <a:solidFill>
                  <a:srgbClr val="0000FF"/>
                </a:solidFill>
                <a:latin typeface="Times New Roman" pitchFamily="18" charset="0"/>
                <a:cs typeface="Times New Roman" pitchFamily="18" charset="0"/>
              </a:rPr>
              <a:t>Әр жүйедегі А</a:t>
            </a:r>
            <a:r>
              <a:rPr lang="en-US" dirty="0" smtClean="0">
                <a:solidFill>
                  <a:srgbClr val="0000FF"/>
                </a:solidFill>
                <a:latin typeface="Times New Roman" pitchFamily="18" charset="0"/>
                <a:cs typeface="Times New Roman" pitchFamily="18" charset="0"/>
              </a:rPr>
              <a:t>I</a:t>
            </a:r>
            <a:r>
              <a:rPr lang="kk-KZ" dirty="0" smtClean="0">
                <a:solidFill>
                  <a:srgbClr val="0000FF"/>
                </a:solidFill>
                <a:latin typeface="Times New Roman" pitchFamily="18" charset="0"/>
                <a:cs typeface="Times New Roman" pitchFamily="18" charset="0"/>
              </a:rPr>
              <a:t>-ЗШН-3  машинасында ақтау ұзақтығы 12-25 сек, ал жылтырату 15,30 сек. Дискілердің  айналу жылдамдығы ақтауда 16,18 м/сек, жылтыратуда 20-22м/сек.</a:t>
            </a:r>
          </a:p>
          <a:p>
            <a:endParaRPr lang="ru-RU"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018"/>
          </a:xfrm>
        </p:spPr>
        <p:txBody>
          <a:bodyPr/>
          <a:lstStyle/>
          <a:p>
            <a:r>
              <a:rPr lang="ru-RU" dirty="0" smtClean="0"/>
              <a:t>.</a:t>
            </a:r>
            <a:endParaRPr lang="ru-RU" dirty="0"/>
          </a:p>
        </p:txBody>
      </p:sp>
      <p:sp>
        <p:nvSpPr>
          <p:cNvPr id="3" name="Содержимое 2"/>
          <p:cNvSpPr>
            <a:spLocks noGrp="1"/>
          </p:cNvSpPr>
          <p:nvPr>
            <p:ph idx="1"/>
          </p:nvPr>
        </p:nvSpPr>
        <p:spPr>
          <a:xfrm>
            <a:off x="457200" y="260648"/>
            <a:ext cx="8686800" cy="5865515"/>
          </a:xfrm>
        </p:spPr>
        <p:txBody>
          <a:bodyPr/>
          <a:lstStyle/>
          <a:p>
            <a:r>
              <a:rPr lang="kk-KZ" dirty="0" smtClean="0">
                <a:latin typeface="Times New Roman" pitchFamily="18" charset="0"/>
                <a:cs typeface="Times New Roman" pitchFamily="18" charset="0"/>
              </a:rPr>
              <a:t>Екінші жылтырату жүйесінен кейін, жарманы қалған қабықтар мен ұнтақтардан тазалау үшін, желсорғыштан өткізеді. Өлшемдері біркелкі емес жармаларды үшінші жылтырату жүйесінде өңдеуден өткізіп, жармаларды нөмірлерге  бөлу үшін , тексеруге түседі. Барлық елегіш машиналардан және А</a:t>
            </a:r>
            <a:r>
              <a:rPr lang="en-US" dirty="0" smtClean="0">
                <a:latin typeface="Times New Roman" pitchFamily="18" charset="0"/>
                <a:cs typeface="Times New Roman" pitchFamily="18" charset="0"/>
              </a:rPr>
              <a:t>I</a:t>
            </a:r>
            <a:r>
              <a:rPr lang="kk-KZ" dirty="0" smtClean="0">
                <a:latin typeface="Times New Roman" pitchFamily="18" charset="0"/>
                <a:cs typeface="Times New Roman" pitchFamily="18" charset="0"/>
              </a:rPr>
              <a:t>-ЗШН циколндарынан алынған ұнтақтарды тексеруге жібереді. Дәннің бөлшектерінің мөлшері ұнтақтың құрамында 5%-тен аспауы керек. Базистік көрсеткіші бидайдан алынатын дайын заттардың өнімдердің шығым мөлшері келесі кестеде көрсетілген.</a:t>
            </a:r>
            <a:endParaRPr lang="ru-RU" dirty="0" smtClean="0">
              <a:latin typeface="Times New Roman" pitchFamily="18" charset="0"/>
              <a:cs typeface="Times New Roman" pitchFamily="18" charset="0"/>
            </a:endParaRPr>
          </a:p>
          <a:p>
            <a:endParaRPr lang="ru-RU"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auto">
              <a:spcAft>
                <a:spcPts val="0"/>
              </a:spcAft>
              <a:defRPr/>
            </a:pPr>
            <a:endParaRPr lang="ru-RU">
              <a:solidFill>
                <a:schemeClr val="accent1">
                  <a:tint val="88000"/>
                  <a:satMod val="150000"/>
                </a:schemeClr>
              </a:solidFill>
            </a:endParaRPr>
          </a:p>
        </p:txBody>
      </p:sp>
      <p:pic>
        <p:nvPicPr>
          <p:cNvPr id="23554" name="Picture 2"/>
          <p:cNvPicPr>
            <a:picLocks noGrp="1" noChangeAspect="1" noChangeArrowheads="1"/>
          </p:cNvPicPr>
          <p:nvPr>
            <p:ph idx="1"/>
          </p:nvPr>
        </p:nvPicPr>
        <p:blipFill>
          <a:blip r:embed="rId2" cstate="print"/>
          <a:srcRect/>
          <a:stretch>
            <a:fillRect/>
          </a:stretch>
        </p:blipFill>
        <p:spPr>
          <a:xfrm>
            <a:off x="0" y="0"/>
            <a:ext cx="9144000" cy="6858000"/>
          </a:xfrm>
        </p:spPr>
      </p:pic>
      <p:sp>
        <p:nvSpPr>
          <p:cNvPr id="23555" name="Содержимое 2"/>
          <p:cNvSpPr txBox="1">
            <a:spLocks/>
          </p:cNvSpPr>
          <p:nvPr/>
        </p:nvSpPr>
        <p:spPr bwMode="auto">
          <a:xfrm>
            <a:off x="503238" y="530225"/>
            <a:ext cx="8183562" cy="5113338"/>
          </a:xfrm>
          <a:prstGeom prst="rect">
            <a:avLst/>
          </a:prstGeom>
          <a:noFill/>
          <a:ln w="9525">
            <a:noFill/>
            <a:miter lim="800000"/>
            <a:headEnd/>
            <a:tailEnd/>
          </a:ln>
        </p:spPr>
        <p:txBody>
          <a:bodyPr lIns="182880" tIns="91440"/>
          <a:lstStyle/>
          <a:p>
            <a:pPr marL="265113" indent="-265113">
              <a:spcBef>
                <a:spcPts val="250"/>
              </a:spcBef>
              <a:buClr>
                <a:schemeClr val="accent1"/>
              </a:buClr>
              <a:buSzPct val="80000"/>
              <a:buFont typeface="Wingdings" pitchFamily="2" charset="2"/>
              <a:buChar char="v"/>
            </a:pPr>
            <a:endParaRPr lang="ru-RU" sz="2600" dirty="0">
              <a:solidFill>
                <a:schemeClr val="bg1"/>
              </a:solidFill>
              <a:latin typeface="Times New Roman" pitchFamily="18" charset="0"/>
              <a:cs typeface="Times New Roman" pitchFamily="18"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C:\Users\User\Desktop\Новая папка\ff84fb9c2e457ee1ef83211118d64036_oriьginal.jpg"/>
          <p:cNvPicPr>
            <a:picLocks noChangeAspect="1" noChangeArrowheads="1"/>
          </p:cNvPicPr>
          <p:nvPr/>
        </p:nvPicPr>
        <p:blipFill>
          <a:blip r:embed="rId2" cstate="print"/>
          <a:srcRect/>
          <a:stretch>
            <a:fillRect/>
          </a:stretch>
        </p:blipFill>
        <p:spPr bwMode="auto">
          <a:xfrm>
            <a:off x="500034" y="571480"/>
            <a:ext cx="8215370" cy="5786477"/>
          </a:xfrm>
          <a:prstGeom prst="rect">
            <a:avLst/>
          </a:prstGeom>
          <a:ln>
            <a:noFill/>
          </a:ln>
          <a:effectLst>
            <a:softEdge rad="112500"/>
          </a:effec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2"/>
          <p:cNvSpPr>
            <a:spLocks noGrp="1"/>
          </p:cNvSpPr>
          <p:nvPr>
            <p:ph type="title"/>
          </p:nvPr>
        </p:nvSpPr>
        <p:spPr>
          <a:xfrm>
            <a:off x="357188" y="285750"/>
            <a:ext cx="8472487" cy="803275"/>
          </a:xfrm>
        </p:spPr>
        <p:txBody>
          <a:bodyPr>
            <a:noAutofit/>
          </a:bodyPr>
          <a:lstStyle/>
          <a:p>
            <a:pPr algn="ctr" fontAlgn="auto">
              <a:spcAft>
                <a:spcPts val="0"/>
              </a:spcAft>
              <a:defRPr/>
            </a:pPr>
            <a:r>
              <a:rPr lang="kk-KZ" sz="4000" dirty="0" smtClean="0">
                <a:solidFill>
                  <a:srgbClr val="000066"/>
                </a:solidFill>
                <a:latin typeface="Times New Roman" pitchFamily="18" charset="0"/>
                <a:cs typeface="Times New Roman" pitchFamily="18" charset="0"/>
              </a:rPr>
              <a:t>Бидай жармасын алу технологиясы</a:t>
            </a:r>
            <a:endParaRPr lang="ru-RU" sz="4000" dirty="0">
              <a:solidFill>
                <a:srgbClr val="000066"/>
              </a:solidFill>
              <a:latin typeface="Times New Roman" pitchFamily="18" charset="0"/>
              <a:cs typeface="Times New Roman" pitchFamily="18" charset="0"/>
            </a:endParaRPr>
          </a:p>
        </p:txBody>
      </p:sp>
      <p:pic>
        <p:nvPicPr>
          <p:cNvPr id="14337" name="Picture 2"/>
          <p:cNvPicPr>
            <a:picLocks noGrp="1" noChangeAspect="1" noChangeArrowheads="1"/>
          </p:cNvPicPr>
          <p:nvPr>
            <p:ph idx="1"/>
          </p:nvPr>
        </p:nvPicPr>
        <p:blipFill>
          <a:blip r:embed="rId2" cstate="print"/>
          <a:srcRect/>
          <a:stretch>
            <a:fillRect/>
          </a:stretch>
        </p:blipFill>
        <p:spPr>
          <a:xfrm>
            <a:off x="0" y="0"/>
            <a:ext cx="9144000" cy="6858000"/>
          </a:xfrm>
        </p:spPr>
      </p:pic>
      <p:sp>
        <p:nvSpPr>
          <p:cNvPr id="6" name="Содержимое 1"/>
          <p:cNvSpPr txBox="1">
            <a:spLocks/>
          </p:cNvSpPr>
          <p:nvPr/>
        </p:nvSpPr>
        <p:spPr>
          <a:xfrm>
            <a:off x="457200" y="1285875"/>
            <a:ext cx="7467600" cy="4840288"/>
          </a:xfrm>
          <a:prstGeom prst="rect">
            <a:avLst/>
          </a:prstGeom>
        </p:spPr>
        <p:txBody>
          <a:bodyPr lIns="182880" tIns="91440">
            <a:normAutofit/>
          </a:bodyPr>
          <a:lstStyle/>
          <a:p>
            <a:pPr marL="265176" indent="-265176" fontAlgn="auto">
              <a:spcBef>
                <a:spcPts val="250"/>
              </a:spcBef>
              <a:spcAft>
                <a:spcPts val="0"/>
              </a:spcAft>
              <a:buClr>
                <a:schemeClr val="accent1"/>
              </a:buClr>
              <a:buSzPct val="80000"/>
              <a:buFont typeface="Wingdings 2"/>
              <a:buNone/>
              <a:defRPr/>
            </a:pPr>
            <a:endParaRPr lang="ru-RU" sz="2900" dirty="0">
              <a:solidFill>
                <a:srgbClr val="000066"/>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фазы развития презинт">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АпробацияКО  Расчет сорттык тазалығы</Template>
  <TotalTime>508</TotalTime>
  <Words>1513</Words>
  <Application>Microsoft Office PowerPoint</Application>
  <PresentationFormat>Экран (4:3)</PresentationFormat>
  <Paragraphs>157</Paragraphs>
  <Slides>68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68</vt:i4>
      </vt:variant>
    </vt:vector>
  </HeadingPairs>
  <TitlesOfParts>
    <vt:vector size="69" baseType="lpstr">
      <vt:lpstr>фазы развития презинт</vt:lpstr>
      <vt:lpstr>Качественные показатели</vt:lpstr>
      <vt:lpstr>Слайд 2</vt:lpstr>
      <vt:lpstr>.</vt:lpstr>
      <vt:lpstr>.</vt:lpstr>
      <vt:lpstr>Слайд 5</vt:lpstr>
      <vt:lpstr>Показателями качества зерна</vt:lpstr>
      <vt:lpstr>Слайд 7</vt:lpstr>
      <vt:lpstr>Слайд 8</vt:lpstr>
      <vt:lpstr>Слайд 9</vt:lpstr>
      <vt:lpstr>Слайд 10</vt:lpstr>
      <vt:lpstr>Пробоотбоник «AI–YП2А» </vt:lpstr>
      <vt:lpstr>.</vt:lpstr>
      <vt:lpstr>Слайд 13</vt:lpstr>
      <vt:lpstr>.. Анализатор влажности AND MF-50</vt:lpstr>
      <vt:lpstr>Стандартный метод определения</vt:lpstr>
      <vt:lpstr>.</vt:lpstr>
      <vt:lpstr>Натура</vt:lpstr>
      <vt:lpstr>.</vt:lpstr>
      <vt:lpstr>.</vt:lpstr>
      <vt:lpstr>.</vt:lpstr>
      <vt:lpstr>.</vt:lpstr>
      <vt:lpstr>Величина натуры зерна зависит от ряда факторов.</vt:lpstr>
      <vt:lpstr>температура</vt:lpstr>
      <vt:lpstr>крупность</vt:lpstr>
      <vt:lpstr>Поверхность  зерна</vt:lpstr>
      <vt:lpstr>Влажность</vt:lpstr>
      <vt:lpstr>.</vt:lpstr>
      <vt:lpstr>Слайд 28</vt:lpstr>
      <vt:lpstr>.</vt:lpstr>
      <vt:lpstr>Инфракрасный портативный экспресс анализатор зерна Pfeuffer Granolyser HL с модулем для определения натуры</vt:lpstr>
      <vt:lpstr>Слайд 31</vt:lpstr>
      <vt:lpstr>.</vt:lpstr>
      <vt:lpstr>.</vt:lpstr>
      <vt:lpstr>Стекловидность</vt:lpstr>
      <vt:lpstr>.</vt:lpstr>
      <vt:lpstr>Слайд 36</vt:lpstr>
      <vt:lpstr>диофаноскоп янтарь</vt:lpstr>
      <vt:lpstr>Определение клейковины</vt:lpstr>
      <vt:lpstr>Жұмсақ бидай үшін техникалық талаптар</vt:lpstr>
      <vt:lpstr>Технические требования клековины  для мягкой пшеницы,% </vt:lpstr>
      <vt:lpstr>ИДК-1.</vt:lpstr>
      <vt:lpstr>Слайд 42</vt:lpstr>
      <vt:lpstr>ИДК-1 приборының көрсетуі бойынша бидай дәні желімшесінің сапалық тобы. </vt:lpstr>
      <vt:lpstr>.</vt:lpstr>
      <vt:lpstr>Число падения</vt:lpstr>
      <vt:lpstr>МЕТОД БИК-СПЕКТРОСКОПИИ </vt:lpstr>
      <vt:lpstr>Слайд 47</vt:lpstr>
      <vt:lpstr>Анализатор INFRANEO</vt:lpstr>
      <vt:lpstr>Слайд 49</vt:lpstr>
      <vt:lpstr>Зерно, поврежденное клопом-черепашкой </vt:lpstr>
      <vt:lpstr>Слайд 51</vt:lpstr>
      <vt:lpstr>.</vt:lpstr>
      <vt:lpstr>Слайд 53</vt:lpstr>
      <vt:lpstr>Слайд 54</vt:lpstr>
      <vt:lpstr>Слайд 55</vt:lpstr>
      <vt:lpstr>Дәнді жарма алуға дайындау </vt:lpstr>
      <vt:lpstr>Слайд 57</vt:lpstr>
      <vt:lpstr>Слайд 58</vt:lpstr>
      <vt:lpstr>Слайд 59</vt:lpstr>
      <vt:lpstr>Слайд 60</vt:lpstr>
      <vt:lpstr>Бидайды жуу</vt:lpstr>
      <vt:lpstr>Слайд 62</vt:lpstr>
      <vt:lpstr>Слайд 63</vt:lpstr>
      <vt:lpstr>Бидай жармасын алу!</vt:lpstr>
      <vt:lpstr>.</vt:lpstr>
      <vt:lpstr>Слайд 66</vt:lpstr>
      <vt:lpstr>Слайд 67</vt:lpstr>
      <vt:lpstr>Бидай жармасын алу технологиясы</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Бидай жармасы!</dc:title>
  <dc:creator>Ганди</dc:creator>
  <cp:lastModifiedBy>Komp</cp:lastModifiedBy>
  <cp:revision>28</cp:revision>
  <dcterms:created xsi:type="dcterms:W3CDTF">2011-11-29T14:54:47Z</dcterms:created>
  <dcterms:modified xsi:type="dcterms:W3CDTF">2022-04-11T09:23:45Z</dcterms:modified>
</cp:coreProperties>
</file>