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298" r:id="rId2"/>
    <p:sldId id="324" r:id="rId3"/>
    <p:sldId id="323" r:id="rId4"/>
    <p:sldId id="258" r:id="rId5"/>
    <p:sldId id="267" r:id="rId6"/>
    <p:sldId id="268" r:id="rId7"/>
    <p:sldId id="289" r:id="rId8"/>
    <p:sldId id="269" r:id="rId9"/>
    <p:sldId id="304" r:id="rId10"/>
    <p:sldId id="299" r:id="rId11"/>
    <p:sldId id="290" r:id="rId12"/>
    <p:sldId id="291" r:id="rId13"/>
    <p:sldId id="259" r:id="rId14"/>
    <p:sldId id="305" r:id="rId15"/>
    <p:sldId id="260" r:id="rId16"/>
    <p:sldId id="272" r:id="rId17"/>
    <p:sldId id="261" r:id="rId18"/>
    <p:sldId id="262" r:id="rId19"/>
    <p:sldId id="303" r:id="rId20"/>
    <p:sldId id="300" r:id="rId21"/>
    <p:sldId id="263" r:id="rId22"/>
    <p:sldId id="284" r:id="rId23"/>
    <p:sldId id="264" r:id="rId24"/>
    <p:sldId id="273" r:id="rId25"/>
    <p:sldId id="274" r:id="rId26"/>
    <p:sldId id="275" r:id="rId27"/>
    <p:sldId id="285" r:id="rId28"/>
    <p:sldId id="286" r:id="rId29"/>
    <p:sldId id="265" r:id="rId30"/>
    <p:sldId id="306" r:id="rId31"/>
    <p:sldId id="307" r:id="rId32"/>
    <p:sldId id="266" r:id="rId33"/>
    <p:sldId id="308" r:id="rId34"/>
    <p:sldId id="309" r:id="rId35"/>
    <p:sldId id="302" r:id="rId36"/>
    <p:sldId id="301" r:id="rId37"/>
    <p:sldId id="276" r:id="rId38"/>
    <p:sldId id="279" r:id="rId39"/>
    <p:sldId id="278" r:id="rId40"/>
    <p:sldId id="310" r:id="rId41"/>
    <p:sldId id="311" r:id="rId42"/>
    <p:sldId id="312" r:id="rId43"/>
    <p:sldId id="296" r:id="rId44"/>
    <p:sldId id="314" r:id="rId45"/>
    <p:sldId id="315" r:id="rId46"/>
    <p:sldId id="316" r:id="rId47"/>
    <p:sldId id="313" r:id="rId48"/>
    <p:sldId id="297" r:id="rId49"/>
    <p:sldId id="294" r:id="rId50"/>
    <p:sldId id="317" r:id="rId51"/>
    <p:sldId id="318" r:id="rId52"/>
    <p:sldId id="319" r:id="rId53"/>
    <p:sldId id="320" r:id="rId54"/>
    <p:sldId id="321" r:id="rId55"/>
    <p:sldId id="322" r:id="rId56"/>
    <p:sldId id="293" r:id="rId5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69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66CB78-2271-4F73-BA30-1F53CED34282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6A2AD-F71F-492B-91EB-E90E0957C4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68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F8C4-0CCD-4439-86D7-DCE2FB270FEB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E9C5377-FC0B-4A6D-BD00-2347F4655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F8C4-0CCD-4439-86D7-DCE2FB270FEB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E9C5377-FC0B-4A6D-BD00-2347F4655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F8C4-0CCD-4439-86D7-DCE2FB270FEB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C5377-FC0B-4A6D-BD00-2347F4655C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F8C4-0CCD-4439-86D7-DCE2FB270FEB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C5377-FC0B-4A6D-BD00-2347F4655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F8C4-0CCD-4439-86D7-DCE2FB270FEB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E9C5377-FC0B-4A6D-BD00-2347F4655C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F8C4-0CCD-4439-86D7-DCE2FB270FEB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C5377-FC0B-4A6D-BD00-2347F4655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F8C4-0CCD-4439-86D7-DCE2FB270FEB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C5377-FC0B-4A6D-BD00-2347F4655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F8C4-0CCD-4439-86D7-DCE2FB270FEB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C5377-FC0B-4A6D-BD00-2347F4655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F8C4-0CCD-4439-86D7-DCE2FB270FEB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C5377-FC0B-4A6D-BD00-2347F4655C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F8C4-0CCD-4439-86D7-DCE2FB270FEB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C5377-FC0B-4A6D-BD00-2347F4655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F8C4-0CCD-4439-86D7-DCE2FB270FEB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C5377-FC0B-4A6D-BD00-2347F4655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Фоновая картинка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ru-RU" dirty="0"/>
              <a:t>Вставьте картинку и переместите на задний план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subTitle" idx="1" hasCustomPrompt="1"/>
          </p:nvPr>
        </p:nvSpPr>
        <p:spPr>
          <a:xfrm>
            <a:off x="1143000" y="4504928"/>
            <a:ext cx="6858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Введите текст</a:t>
            </a:r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143000" y="1447315"/>
            <a:ext cx="6858000" cy="2387600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Введите заголовок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116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CC6F8C4-0CCD-4439-86D7-DCE2FB270FEB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E9C5377-FC0B-4A6D-BD00-2347F4655C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propozitsiya.com/v-mire-ezhegodno-700-800-tys-t-produktov-sterilizuetsya-oblucheniem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упрозрачный прямоугольник"/>
          <p:cNvSpPr/>
          <p:nvPr/>
        </p:nvSpPr>
        <p:spPr>
          <a:xfrm>
            <a:off x="1" y="1988840"/>
            <a:ext cx="9143999" cy="3052482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30994">
              <a:spcBef>
                <a:spcPts val="900"/>
              </a:spcBef>
            </a:pPr>
            <a:endParaRPr lang="en-US" sz="3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Текст"/>
          <p:cNvSpPr>
            <a:spLocks noGrp="1"/>
          </p:cNvSpPr>
          <p:nvPr>
            <p:ph type="subTitle" idx="1"/>
          </p:nvPr>
        </p:nvSpPr>
        <p:spPr>
          <a:xfrm>
            <a:off x="251520" y="3933056"/>
            <a:ext cx="6192688" cy="2592288"/>
          </a:xfrm>
        </p:spPr>
        <p:txBody>
          <a:bodyPr/>
          <a:lstStyle/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Кафедра «Растениеводства и почвоведения» </a:t>
            </a:r>
            <a:r>
              <a:rPr lang="ru-RU" b="1" dirty="0">
                <a:solidFill>
                  <a:schemeClr val="tx1"/>
                </a:solidFill>
              </a:rPr>
              <a:t>Дисциплина </a:t>
            </a:r>
          </a:p>
          <a:p>
            <a:r>
              <a:rPr lang="ru-RU" b="1" dirty="0">
                <a:solidFill>
                  <a:schemeClr val="tx1"/>
                </a:solidFill>
              </a:rPr>
              <a:t>Технология хранения и переработки растениеводческой продукции</a:t>
            </a:r>
          </a:p>
          <a:p>
            <a:r>
              <a:rPr lang="ru-RU" b="1" dirty="0">
                <a:solidFill>
                  <a:schemeClr val="tx1"/>
                </a:solidFill>
              </a:rPr>
              <a:t>Лекция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2</a:t>
            </a:r>
          </a:p>
          <a:p>
            <a:r>
              <a:rPr lang="ru-RU" b="1" dirty="0">
                <a:solidFill>
                  <a:schemeClr val="tx1"/>
                </a:solidFill>
              </a:rPr>
              <a:t>Подготовила:  </a:t>
            </a:r>
            <a:r>
              <a:rPr lang="ru-RU" b="1" dirty="0" err="1">
                <a:solidFill>
                  <a:schemeClr val="tx1"/>
                </a:solidFill>
              </a:rPr>
              <a:t>к.с-х.н</a:t>
            </a:r>
            <a:r>
              <a:rPr lang="ru-RU" b="1" dirty="0">
                <a:solidFill>
                  <a:schemeClr val="tx1"/>
                </a:solidFill>
              </a:rPr>
              <a:t>.  ст.преп. </a:t>
            </a:r>
            <a:r>
              <a:rPr lang="ru-RU" b="1" dirty="0" err="1">
                <a:solidFill>
                  <a:schemeClr val="tx1"/>
                </a:solidFill>
              </a:rPr>
              <a:t>Аужанова</a:t>
            </a:r>
            <a:r>
              <a:rPr lang="ru-RU" b="1" dirty="0">
                <a:solidFill>
                  <a:schemeClr val="tx1"/>
                </a:solidFill>
              </a:rPr>
              <a:t> М.А.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Линия"/>
          <p:cNvSpPr/>
          <p:nvPr/>
        </p:nvSpPr>
        <p:spPr>
          <a:xfrm>
            <a:off x="2728558" y="4185040"/>
            <a:ext cx="3686885" cy="3428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6" name="Заголовок"/>
          <p:cNvSpPr>
            <a:spLocks noGrp="1"/>
          </p:cNvSpPr>
          <p:nvPr>
            <p:ph type="ctrTitle"/>
          </p:nvPr>
        </p:nvSpPr>
        <p:spPr>
          <a:xfrm>
            <a:off x="0" y="1447315"/>
            <a:ext cx="8748464" cy="2387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kk-KZ" sz="4400" b="1" dirty="0">
                <a:solidFill>
                  <a:srgbClr val="002060"/>
                </a:solidFill>
              </a:rPr>
              <a:t>Научные принципы хранения продуктов</a:t>
            </a:r>
            <a:endParaRPr lang="en-US" sz="44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Диана\Desktop\rector\лого с силуэтом ИТОГО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9624"/>
            <a:ext cx="3240360" cy="795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876256" y="4077072"/>
            <a:ext cx="2016224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C:\Users\Komp\YandexDisk\Скриншоты\2020-06-30_13-57-23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4077072"/>
            <a:ext cx="2232248" cy="24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6483604"/>
      </p:ext>
    </p:extLst>
  </p:cSld>
  <p:clrMapOvr>
    <a:masterClrMapping/>
  </p:clrMapOvr>
  <p:transition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A895C748-7BFC-4F5B-A480-45268F16D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5719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CB518C5-0BBA-4CA3-9525-FDB75C646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457200"/>
            <a:ext cx="8686800" cy="562292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 из группы биотических факторов, влияющих на сохранность продуктов, являются следующие: </a:t>
            </a:r>
            <a:endParaRPr lang="ru-KZ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1) </a:t>
            </a:r>
            <a:r>
              <a:rPr lang="ru-RU" sz="3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биохимические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процессы, или процессы обмена веществ, протекающие внутри продуктов</a:t>
            </a:r>
            <a:endParaRPr lang="ru-KZ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2) </a:t>
            </a:r>
            <a:r>
              <a:rPr lang="ru-RU" sz="3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микробиологические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процессы, то есть степень воздействия различных микроорганизмов на продукты</a:t>
            </a:r>
            <a:endParaRPr lang="ru-KZ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3) развитие вредителей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(насекомых, клещей) и грызунов в продуктах</a:t>
            </a:r>
            <a:endParaRPr lang="ru-KZ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86541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DC1C6C8-F8BC-4EBF-B4BD-B0E442C2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2115"/>
            <a:ext cx="8686800" cy="451520"/>
          </a:xfrm>
        </p:spPr>
        <p:txBody>
          <a:bodyPr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E3B30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Факторы, влияющие на сохранность продуктов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E3B30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br>
            <a:endParaRPr lang="ru-KZ" sz="1800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9879EEF-C2F5-49EC-9768-9FC19A5E7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08720"/>
            <a:ext cx="8686800" cy="5760640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  <a:p>
            <a:r>
              <a:rPr lang="ru-RU" sz="3600" dirty="0"/>
              <a:t>Хранение продуктов с минимальными потерями массы и без ухудшения качества возможно только при содержании каждого из них в оптимальных условиях. </a:t>
            </a:r>
          </a:p>
          <a:p>
            <a:r>
              <a:rPr lang="ru-RU" sz="3600" dirty="0"/>
              <a:t>Устойчивость продукта при хранении зависит от его химического состава, физической структуры и реакции на воздействие факторов окружающей среды. Сельскохозяйственные продукты хранить сложно, т.к. в их состав входят различные группы органических соединений, минеральные вещества и вода. Большая часть этих продуктов представляет собой многоклеточные живые организмы (клубни, корнеплоды), в тканях которых протекают различные процессы обмена веществ с участием ферментов. Хранение осложняется и наличием значительного количества свободной воды.</a:t>
            </a:r>
          </a:p>
          <a:p>
            <a:r>
              <a:rPr lang="ru-RU" sz="3600" dirty="0"/>
              <a:t>Кроме того, сохраняемые продукты легко доступны микроорганизмам. Так, все растения имеют пожизненную эпифитную микрофлору, а больные – и соответствующих возбудителей инфекции. При уборке урожая микрофлора пополняется микробами из окружающей среды (из почвы). При хранении все эти микроорганизмы могут активно размножаться и влиять на величину массу и качество продуктов. Многие продукты (зерно, семена) – хорошая питательная среда для вредителей запасов (насекомых, клещей). Активное развитие их грозит огромными потерями массы и качества</a:t>
            </a:r>
            <a:r>
              <a:rPr lang="ru-RU" dirty="0"/>
              <a:t>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514958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/>
              <a:t>Научные принципы хранения продуктов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k-KZ" b="1" dirty="0"/>
              <a:t>Цель занятия изучить принципы хранения продуктов</a:t>
            </a:r>
            <a:endParaRPr lang="ru-RU" dirty="0"/>
          </a:p>
          <a:p>
            <a:r>
              <a:rPr lang="kk-KZ" b="1" dirty="0"/>
              <a:t>план: </a:t>
            </a:r>
            <a:endParaRPr lang="ru-RU" dirty="0"/>
          </a:p>
          <a:p>
            <a:pPr lvl="0"/>
            <a:r>
              <a:rPr lang="kk-KZ" dirty="0"/>
              <a:t>Факторы , влияющие на сохранность продукции.</a:t>
            </a:r>
            <a:endParaRPr lang="ru-RU" dirty="0"/>
          </a:p>
          <a:p>
            <a:pPr lvl="0"/>
            <a:r>
              <a:rPr lang="kk-KZ" dirty="0"/>
              <a:t>Принципы хранения продуктов:</a:t>
            </a:r>
          </a:p>
          <a:p>
            <a:pPr lvl="0">
              <a:buFont typeface="Wingdings" pitchFamily="2" charset="2"/>
              <a:buChar char="§"/>
            </a:pPr>
            <a:r>
              <a:rPr lang="kk-KZ" dirty="0"/>
              <a:t>Биоз</a:t>
            </a:r>
          </a:p>
          <a:p>
            <a:pPr lvl="0">
              <a:buFont typeface="Wingdings" pitchFamily="2" charset="2"/>
              <a:buChar char="§"/>
            </a:pPr>
            <a:r>
              <a:rPr lang="kk-KZ" dirty="0"/>
              <a:t>Анабиоз.</a:t>
            </a:r>
          </a:p>
          <a:p>
            <a:pPr lvl="0">
              <a:buFont typeface="Wingdings" pitchFamily="2" charset="2"/>
              <a:buChar char="§"/>
            </a:pPr>
            <a:r>
              <a:rPr lang="kk-KZ" dirty="0"/>
              <a:t>Ценоанабиоз .</a:t>
            </a:r>
            <a:endParaRPr lang="ru-RU" dirty="0"/>
          </a:p>
          <a:p>
            <a:pPr lvl="0">
              <a:buFont typeface="Wingdings" pitchFamily="2" charset="2"/>
              <a:buChar char="§"/>
            </a:pPr>
            <a:r>
              <a:rPr lang="kk-KZ" dirty="0"/>
              <a:t>Абиоз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400164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Сохранность продукции растениеводства при хранении зависит от различных факторов, которые подразделяются на две группы: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000240"/>
            <a:ext cx="8686800" cy="4079885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Абиотические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факторы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Биотические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факторы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8571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Абиотические факторы.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6286520"/>
          </a:xfrm>
        </p:spPr>
        <p:txBody>
          <a:bodyPr>
            <a:normAutofit fontScale="62500" lnSpcReduction="20000"/>
          </a:bodyPr>
          <a:lstStyle/>
          <a:p>
            <a:r>
              <a:rPr lang="kk-KZ" sz="3600" b="1" dirty="0"/>
              <a:t>1.Т</a:t>
            </a:r>
            <a:r>
              <a:rPr lang="ru-RU" sz="3600" b="1" dirty="0" err="1"/>
              <a:t>емпература</a:t>
            </a:r>
            <a:r>
              <a:rPr lang="ru-RU" sz="3600" dirty="0"/>
              <a:t>  </a:t>
            </a:r>
            <a:r>
              <a:rPr lang="ru-RU" dirty="0"/>
              <a:t>при хранении продуктов. оптимальных значений температуры для хранения плодов и овощей находятся между точкой замерзания и температурами, ускоряющими их старение и отмирание. (0 </a:t>
            </a:r>
            <a:r>
              <a:rPr lang="ru-RU" baseline="30000" dirty="0" err="1"/>
              <a:t>о</a:t>
            </a:r>
            <a:r>
              <a:rPr lang="ru-RU" dirty="0" err="1"/>
              <a:t>С</a:t>
            </a:r>
            <a:r>
              <a:rPr lang="ru-RU" dirty="0"/>
              <a:t>,)</a:t>
            </a:r>
          </a:p>
          <a:p>
            <a:r>
              <a:rPr lang="ru-RU" sz="3600" b="1" dirty="0"/>
              <a:t>2.Относительная влажность воздуха</a:t>
            </a:r>
            <a:r>
              <a:rPr lang="ru-RU" sz="3600" dirty="0"/>
              <a:t> (ОВВ)</a:t>
            </a:r>
          </a:p>
          <a:p>
            <a:r>
              <a:rPr lang="ru-RU" dirty="0"/>
              <a:t> Для сочной плодоовощной продукции  высокой (80-95 %), чтобы предотвратить ее увядание и потерю тургора. </a:t>
            </a:r>
          </a:p>
          <a:p>
            <a:r>
              <a:rPr lang="ru-RU" dirty="0"/>
              <a:t>Зерно и семена не выше 70 %, для предотвращения сорбции (поглощения) водяных паров из воздуха </a:t>
            </a:r>
          </a:p>
          <a:p>
            <a:r>
              <a:rPr lang="ru-RU" sz="3600" b="1" dirty="0"/>
              <a:t>3.Газовый состав</a:t>
            </a:r>
            <a:r>
              <a:rPr lang="ru-RU" sz="3600" dirty="0"/>
              <a:t> воздуха </a:t>
            </a:r>
          </a:p>
          <a:p>
            <a:r>
              <a:rPr lang="ru-RU" dirty="0"/>
              <a:t>Повышенные концентрации диоксида углерода (СО</a:t>
            </a:r>
            <a:r>
              <a:rPr lang="ru-RU" baseline="-25000" dirty="0"/>
              <a:t>2</a:t>
            </a:r>
            <a:r>
              <a:rPr lang="ru-RU" dirty="0"/>
              <a:t>) и пониженные до определенных пределов концентрации кислорода оказывают положительное влияние на </a:t>
            </a:r>
            <a:r>
              <a:rPr lang="ru-RU" dirty="0" err="1"/>
              <a:t>сохраняемость</a:t>
            </a:r>
            <a:r>
              <a:rPr lang="ru-RU" dirty="0"/>
              <a:t> и </a:t>
            </a:r>
            <a:r>
              <a:rPr lang="ru-RU" dirty="0" err="1"/>
              <a:t>лежкость</a:t>
            </a:r>
            <a:r>
              <a:rPr lang="ru-RU" dirty="0"/>
              <a:t> плодов и овощей за счет снижения интенсивности дыхания и предотвращения потерь от развития микроорганизмов (гниения и </a:t>
            </a:r>
            <a:r>
              <a:rPr lang="ru-RU" dirty="0" err="1"/>
              <a:t>плесневения</a:t>
            </a:r>
            <a:r>
              <a:rPr lang="ru-RU" dirty="0"/>
              <a:t>). </a:t>
            </a:r>
          </a:p>
          <a:p>
            <a:r>
              <a:rPr lang="ru-RU" sz="3600" b="1" dirty="0"/>
              <a:t>4.Воздухообмен</a:t>
            </a:r>
            <a:r>
              <a:rPr lang="ru-RU" sz="3600" dirty="0"/>
              <a:t> (вентиляция) </a:t>
            </a:r>
          </a:p>
          <a:p>
            <a:r>
              <a:rPr lang="ru-RU" dirty="0"/>
              <a:t>поддержание в хранилище равномерного температурно-влажностного  режима</a:t>
            </a:r>
          </a:p>
          <a:p>
            <a:r>
              <a:rPr lang="ru-RU" sz="3600" b="1" dirty="0"/>
              <a:t>5.Степень</a:t>
            </a:r>
            <a:r>
              <a:rPr lang="ru-RU" sz="3600" dirty="0"/>
              <a:t> </a:t>
            </a:r>
            <a:r>
              <a:rPr lang="ru-RU" sz="3600" b="1" dirty="0"/>
              <a:t>освещенности</a:t>
            </a:r>
            <a:r>
              <a:rPr lang="ru-RU" sz="3600" dirty="0"/>
              <a:t>.  </a:t>
            </a:r>
            <a:r>
              <a:rPr lang="ru-RU" dirty="0"/>
              <a:t>следует хранить в темноте, без прямого доступа солнечного света, так как на свету ускоряются процессы жизнедеятельности и старения, интенсивнее разрушаются биологически активные вещества, пигменты, витамины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Komp\Desktop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Биотические факторы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1) </a:t>
            </a:r>
            <a:r>
              <a:rPr lang="ru-RU" b="1" dirty="0"/>
              <a:t>биохимические</a:t>
            </a:r>
            <a:r>
              <a:rPr lang="ru-RU" dirty="0"/>
              <a:t> процессы, или процессы обмена веществ, протекающие внутри продуктов</a:t>
            </a:r>
          </a:p>
          <a:p>
            <a:r>
              <a:rPr lang="ru-RU" dirty="0"/>
              <a:t>2) </a:t>
            </a:r>
            <a:r>
              <a:rPr lang="ru-RU" b="1" dirty="0"/>
              <a:t>микробиологические</a:t>
            </a:r>
            <a:r>
              <a:rPr lang="ru-RU" dirty="0"/>
              <a:t> процессы, то есть степень воздействия различных микроорганизмов на продукты</a:t>
            </a:r>
          </a:p>
          <a:p>
            <a:r>
              <a:rPr lang="ru-RU" b="1" dirty="0"/>
              <a:t>3) развитие вредителей</a:t>
            </a:r>
            <a:r>
              <a:rPr lang="ru-RU" dirty="0"/>
              <a:t> (насекомых, клещей) и грызунов в продуктах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45719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pic>
        <p:nvPicPr>
          <p:cNvPr id="4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96752"/>
            <a:ext cx="4320480" cy="5328592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980728"/>
            <a:ext cx="4343400" cy="5343872"/>
          </a:xfrm>
        </p:spPr>
        <p:txBody>
          <a:bodyPr/>
          <a:lstStyle/>
          <a:p>
            <a:r>
              <a:rPr lang="ru-RU" dirty="0"/>
              <a:t>Состав :Масло какао </a:t>
            </a:r>
            <a:r>
              <a:rPr lang="ru-RU" dirty="0" err="1"/>
              <a:t>бобы,порошок</a:t>
            </a:r>
            <a:r>
              <a:rPr lang="ru-RU" dirty="0"/>
              <a:t> </a:t>
            </a:r>
            <a:r>
              <a:rPr lang="ru-RU" dirty="0" err="1"/>
              <a:t>какао</a:t>
            </a:r>
            <a:r>
              <a:rPr lang="ru-RU" dirty="0"/>
              <a:t> и сахарной пудры.</a:t>
            </a:r>
          </a:p>
          <a:p>
            <a:endParaRPr lang="ru-RU" dirty="0"/>
          </a:p>
          <a:p>
            <a:r>
              <a:rPr lang="ru-RU" dirty="0"/>
              <a:t>Белесость объясняется  изменением жировой части продукта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257288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Профессор Я.Я.Никитинский систематизировал  принципы хранения  и  выделил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научных принципа хранения с/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продуктов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143116"/>
            <a:ext cx="8686800" cy="4454236"/>
          </a:xfrm>
        </p:spPr>
        <p:txBody>
          <a:bodyPr>
            <a:normAutofit fontScale="92500" lnSpcReduction="10000"/>
          </a:bodyPr>
          <a:lstStyle/>
          <a:p>
            <a:r>
              <a:rPr lang="ru-RU" sz="3900" b="1" dirty="0">
                <a:latin typeface="Times New Roman" pitchFamily="18" charset="0"/>
                <a:cs typeface="Times New Roman" pitchFamily="18" charset="0"/>
              </a:rPr>
              <a:t>Биоз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а)</a:t>
            </a:r>
            <a:r>
              <a:rPr lang="ru-RU" dirty="0" err="1"/>
              <a:t>эубиоз</a:t>
            </a:r>
            <a:r>
              <a:rPr lang="ru-RU" dirty="0"/>
              <a:t> б)</a:t>
            </a:r>
            <a:r>
              <a:rPr lang="ru-RU" dirty="0" err="1"/>
              <a:t>гемибиоз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900" b="1" dirty="0">
                <a:latin typeface="Times New Roman" pitchFamily="18" charset="0"/>
                <a:cs typeface="Times New Roman" pitchFamily="18" charset="0"/>
              </a:rPr>
              <a:t>Анабиоз</a:t>
            </a:r>
            <a:r>
              <a:rPr lang="ru-RU" sz="3900" b="1" i="1" dirty="0"/>
              <a:t> </a:t>
            </a:r>
            <a:endParaRPr lang="en-US" sz="3900" b="1" i="1" dirty="0"/>
          </a:p>
          <a:p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а)</a:t>
            </a:r>
            <a:r>
              <a:rPr lang="ru-RU" sz="2600" b="1" i="1" dirty="0" err="1">
                <a:latin typeface="Times New Roman" pitchFamily="18" charset="0"/>
                <a:cs typeface="Times New Roman" pitchFamily="18" charset="0"/>
              </a:rPr>
              <a:t>Термоанабиоз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) </a:t>
            </a:r>
            <a:r>
              <a:rPr lang="ru-RU" sz="2600" b="1" i="1" dirty="0" err="1">
                <a:latin typeface="Times New Roman" pitchFamily="18" charset="0"/>
                <a:cs typeface="Times New Roman" pitchFamily="18" charset="0"/>
              </a:rPr>
              <a:t>Ксероанабиоз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) </a:t>
            </a:r>
            <a:r>
              <a:rPr lang="ru-RU" sz="2600" b="1" i="1" dirty="0" err="1">
                <a:latin typeface="Times New Roman" pitchFamily="18" charset="0"/>
                <a:cs typeface="Times New Roman" pitchFamily="18" charset="0"/>
              </a:rPr>
              <a:t>Осмоанабиоз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г)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Ацидоанабиоз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) </a:t>
            </a:r>
            <a:r>
              <a:rPr lang="ru-RU" sz="2600" b="1" i="1" dirty="0" err="1">
                <a:latin typeface="Times New Roman" pitchFamily="18" charset="0"/>
                <a:cs typeface="Times New Roman" pitchFamily="18" charset="0"/>
              </a:rPr>
              <a:t>Наркоанабиоз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900" b="1" dirty="0" err="1">
                <a:latin typeface="Times New Roman" pitchFamily="18" charset="0"/>
                <a:cs typeface="Times New Roman" pitchFamily="18" charset="0"/>
              </a:rPr>
              <a:t>Ценоанабиоз</a:t>
            </a: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900" b="1" dirty="0" err="1">
                <a:latin typeface="Times New Roman" pitchFamily="18" charset="0"/>
                <a:cs typeface="Times New Roman" pitchFamily="18" charset="0"/>
              </a:rPr>
              <a:t>Абиоз</a:t>
            </a:r>
            <a:r>
              <a:rPr lang="ru-RU" sz="39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Komp\Desktop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0"/>
            <a:ext cx="1000911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Komp\Desktop\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9653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857752" y="857232"/>
            <a:ext cx="4133848" cy="5572164"/>
          </a:xfrm>
        </p:spPr>
        <p:txBody>
          <a:bodyPr>
            <a:normAutofit/>
          </a:bodyPr>
          <a:lstStyle/>
          <a:p>
            <a:r>
              <a:rPr lang="en-US" dirty="0"/>
              <a:t>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14356"/>
            <a:ext cx="3838572" cy="5365769"/>
          </a:xfrm>
        </p:spPr>
        <p:txBody>
          <a:bodyPr>
            <a:normAutofit fontScale="70000" lnSpcReduction="20000"/>
          </a:bodyPr>
          <a:lstStyle/>
          <a:p>
            <a:r>
              <a:rPr lang="en-US" sz="4600" b="1" dirty="0"/>
              <a:t>I. </a:t>
            </a:r>
            <a:r>
              <a:rPr lang="ru-RU" sz="4600" b="1" dirty="0"/>
              <a:t>Принцип биоза </a:t>
            </a:r>
            <a:r>
              <a:rPr lang="ru-RU" dirty="0"/>
              <a:t>подразделяется на два вида: </a:t>
            </a:r>
            <a:r>
              <a:rPr lang="ru-RU" dirty="0" err="1"/>
              <a:t>эубиоз</a:t>
            </a:r>
            <a:r>
              <a:rPr lang="ru-RU" dirty="0"/>
              <a:t> и </a:t>
            </a:r>
            <a:r>
              <a:rPr lang="ru-RU" dirty="0" err="1"/>
              <a:t>гемибиоз</a:t>
            </a:r>
            <a:r>
              <a:rPr lang="kk-KZ" dirty="0"/>
              <a:t>:</a:t>
            </a:r>
          </a:p>
          <a:p>
            <a:endParaRPr lang="ru-RU" dirty="0"/>
          </a:p>
          <a:p>
            <a:r>
              <a:rPr lang="kk-KZ" i="1" dirty="0">
                <a:solidFill>
                  <a:srgbClr val="FF0000"/>
                </a:solidFill>
              </a:rPr>
              <a:t>а</a:t>
            </a:r>
            <a:r>
              <a:rPr lang="ru-RU" b="1" i="1" dirty="0"/>
              <a:t> </a:t>
            </a:r>
            <a:r>
              <a:rPr lang="ru-RU" b="1" i="1" dirty="0" err="1"/>
              <a:t>Эубиоз</a:t>
            </a:r>
            <a:r>
              <a:rPr lang="ru-RU" i="1" dirty="0"/>
              <a:t> </a:t>
            </a:r>
            <a:r>
              <a:rPr lang="ru-RU" dirty="0"/>
              <a:t>–полный биоз, сохранение продукции до использования непосредственно в живом виде. Так содержат предназначенный для убоя домашний скот и птицу и чтобы не допустить снижения привесов.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Это наиболее рациональный принцип хранения.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8" name="Picture 4" descr="http://st.bztosell.ru/12/1577/797/mya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57166"/>
            <a:ext cx="4643470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zauo-fishing-restaurant_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332656"/>
            <a:ext cx="8496945" cy="5793507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457200"/>
            <a:ext cx="3547120" cy="5543568"/>
          </a:xfrm>
        </p:spPr>
        <p:txBody>
          <a:bodyPr>
            <a:normAutofit fontScale="90000"/>
          </a:bodyPr>
          <a:lstStyle/>
          <a:p>
            <a:r>
              <a:rPr lang="kk-KZ" sz="2200" i="1" dirty="0"/>
              <a:t>б) </a:t>
            </a:r>
            <a:r>
              <a:rPr lang="ru-RU" sz="2200" b="1" i="1" dirty="0" err="1"/>
              <a:t>Гемибиоз</a:t>
            </a:r>
            <a:r>
              <a:rPr lang="ru-RU" sz="2200" dirty="0"/>
              <a:t> –  </a:t>
            </a:r>
            <a:r>
              <a:rPr lang="ru-RU" sz="2200" dirty="0" err="1"/>
              <a:t>полубиоз</a:t>
            </a:r>
            <a:r>
              <a:rPr lang="ru-RU" sz="2200" dirty="0"/>
              <a:t>. Это хранение плодов и овощей сразу же после уборки в свежем виде в течение определенного периода времени в естественных условиях, но не в специальных хранилищах. Овощи и плоды, обладающие высокой </a:t>
            </a:r>
            <a:r>
              <a:rPr lang="ru-RU" sz="2200" dirty="0" err="1"/>
              <a:t>лежкостью</a:t>
            </a:r>
            <a:r>
              <a:rPr lang="ru-RU" sz="2200" dirty="0"/>
              <a:t>, могут храниться при комнатной (повышенной) температуре довольно длительный период </a:t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868" y="500042"/>
            <a:ext cx="5419732" cy="558008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Picture 2" descr="http://msk.doski.ru/i/12/89/21289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642918"/>
            <a:ext cx="5222384" cy="571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II. </a:t>
            </a:r>
            <a:r>
              <a:rPr lang="ru-RU" b="1" dirty="0"/>
              <a:t>Принцип анабиоза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73325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принцип «скрытой» жизни, приведение продукта в состояние, при котором резко замедляются или совсем не проявляются биологические процессы. </a:t>
            </a:r>
          </a:p>
          <a:p>
            <a:r>
              <a:rPr lang="ru-RU" dirty="0"/>
              <a:t>Приостановлена активная деятельность микроорганизмов, клещей и насекомых. Однако живое начало в продукте и живые организмы в нем не уничтожены. При возникновении благоприятных условий процессы активизируются</a:t>
            </a:r>
          </a:p>
          <a:p>
            <a:pPr marL="0" indent="0">
              <a:buNone/>
            </a:pPr>
            <a:r>
              <a:rPr lang="ru-RU" dirty="0"/>
              <a:t> подразделяется на  виды</a:t>
            </a:r>
          </a:p>
          <a:p>
            <a:r>
              <a:rPr lang="ru-RU" i="1" dirty="0"/>
              <a:t>а</a:t>
            </a:r>
            <a:r>
              <a:rPr lang="ru-RU" dirty="0"/>
              <a:t> ) </a:t>
            </a:r>
            <a:r>
              <a:rPr lang="ru-RU" b="1" i="1" dirty="0" err="1"/>
              <a:t>Термоанабиоз</a:t>
            </a:r>
            <a:r>
              <a:rPr lang="ru-RU" b="1" dirty="0"/>
              <a:t> </a:t>
            </a:r>
          </a:p>
          <a:p>
            <a:r>
              <a:rPr lang="ru-RU" i="1" dirty="0"/>
              <a:t>б</a:t>
            </a:r>
            <a:r>
              <a:rPr lang="ru-RU" dirty="0"/>
              <a:t> ) </a:t>
            </a:r>
            <a:r>
              <a:rPr lang="ru-RU" b="1" i="1" dirty="0" err="1"/>
              <a:t>Ксероанабиоз</a:t>
            </a:r>
            <a:r>
              <a:rPr lang="ru-RU" dirty="0"/>
              <a:t> </a:t>
            </a:r>
          </a:p>
          <a:p>
            <a:r>
              <a:rPr lang="ru-RU" i="1" dirty="0"/>
              <a:t>в</a:t>
            </a:r>
            <a:r>
              <a:rPr lang="ru-RU" dirty="0"/>
              <a:t> ) </a:t>
            </a:r>
            <a:r>
              <a:rPr lang="ru-RU" b="1" i="1" dirty="0" err="1"/>
              <a:t>Осмоанабиоз</a:t>
            </a:r>
            <a:r>
              <a:rPr lang="ru-RU" dirty="0"/>
              <a:t> </a:t>
            </a:r>
          </a:p>
          <a:p>
            <a:r>
              <a:rPr lang="ru-RU" i="1" dirty="0"/>
              <a:t>г)</a:t>
            </a:r>
            <a:r>
              <a:rPr lang="ru-RU" dirty="0"/>
              <a:t>  </a:t>
            </a:r>
            <a:r>
              <a:rPr lang="ru-RU" b="1" dirty="0" err="1"/>
              <a:t>Ацидоанабиоз</a:t>
            </a:r>
            <a:r>
              <a:rPr lang="ru-RU" dirty="0"/>
              <a:t> </a:t>
            </a:r>
          </a:p>
          <a:p>
            <a:r>
              <a:rPr lang="ru-RU" i="1" dirty="0"/>
              <a:t>д</a:t>
            </a:r>
            <a:r>
              <a:rPr lang="ru-RU" dirty="0"/>
              <a:t> ) </a:t>
            </a:r>
            <a:r>
              <a:rPr lang="ru-RU" b="1" i="1" dirty="0" err="1"/>
              <a:t>Наркоанабиоз</a:t>
            </a: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5288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614346"/>
          </a:xfrm>
        </p:spPr>
        <p:txBody>
          <a:bodyPr>
            <a:normAutofit fontScale="90000"/>
          </a:bodyPr>
          <a:lstStyle/>
          <a:p>
            <a:r>
              <a:rPr lang="kk-KZ" b="1" dirty="0"/>
              <a:t>ІІ. Анабиоз.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2984"/>
            <a:ext cx="4910142" cy="5572164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  <a:p>
            <a:r>
              <a:rPr lang="kk-KZ" i="1" dirty="0"/>
              <a:t>а) </a:t>
            </a:r>
            <a:r>
              <a:rPr lang="kk-KZ" b="1" i="1" dirty="0"/>
              <a:t>Термоанабиоз</a:t>
            </a:r>
            <a:r>
              <a:rPr lang="kk-KZ" b="1" dirty="0"/>
              <a:t>.</a:t>
            </a:r>
            <a:r>
              <a:rPr lang="kk-KZ" dirty="0"/>
              <a:t> </a:t>
            </a:r>
            <a:r>
              <a:rPr lang="ru-RU" dirty="0"/>
              <a:t>хранение продуктов при пониженных и низких температурах, которые замедляют процессы обмена веществ </a:t>
            </a:r>
            <a:r>
              <a:rPr lang="kk-KZ" dirty="0"/>
              <a:t>:</a:t>
            </a:r>
            <a:endParaRPr lang="ru-RU" dirty="0"/>
          </a:p>
          <a:p>
            <a:r>
              <a:rPr lang="kk-KZ" i="1" dirty="0"/>
              <a:t> </a:t>
            </a:r>
            <a:r>
              <a:rPr lang="kk-KZ" dirty="0"/>
              <a:t>1.</a:t>
            </a:r>
            <a:r>
              <a:rPr lang="kk-KZ" b="1" i="1" dirty="0"/>
              <a:t>психроанабиоз</a:t>
            </a:r>
            <a:r>
              <a:rPr lang="kk-KZ" dirty="0"/>
              <a:t> - </a:t>
            </a:r>
            <a:r>
              <a:rPr lang="ru-RU" dirty="0"/>
              <a:t>хранение продукции в охлажденном состоянии, при пониженных температурах, близких к 0</a:t>
            </a:r>
            <a:r>
              <a:rPr lang="ru-RU" baseline="30000" dirty="0"/>
              <a:t>о</a:t>
            </a:r>
            <a:r>
              <a:rPr lang="ru-RU" dirty="0"/>
              <a:t>С. </a:t>
            </a:r>
          </a:p>
          <a:p>
            <a:r>
              <a:rPr lang="kk-KZ" dirty="0"/>
              <a:t>2. –</a:t>
            </a:r>
            <a:r>
              <a:rPr lang="kk-KZ" b="1" i="1" dirty="0"/>
              <a:t>криоанабиоз</a:t>
            </a:r>
            <a:r>
              <a:rPr lang="kk-KZ" dirty="0"/>
              <a:t> - </a:t>
            </a:r>
            <a:r>
              <a:rPr lang="ru-RU" dirty="0"/>
              <a:t>хранение продуктов в замороженном состоянии при низких отрицательных температурах. Замораживание – основной способ хранения мяса и рыбы. цветная капуста и брокколи, спаржа </a:t>
            </a:r>
            <a:r>
              <a:rPr lang="kk-KZ" dirty="0"/>
              <a:t>,</a:t>
            </a:r>
            <a:r>
              <a:rPr lang="ru-RU" dirty="0"/>
              <a:t>персик, абрикосы</a:t>
            </a:r>
            <a:r>
              <a:rPr lang="kk-KZ" dirty="0"/>
              <a:t>,</a:t>
            </a:r>
            <a:r>
              <a:rPr lang="ru-RU" dirty="0"/>
              <a:t>земляника, малина</a:t>
            </a:r>
          </a:p>
          <a:p>
            <a:endParaRPr lang="ru-RU" dirty="0"/>
          </a:p>
        </p:txBody>
      </p:sp>
      <p:pic>
        <p:nvPicPr>
          <p:cNvPr id="30722" name="Picture 2" descr="http://www.rshn-khv-eao.ru/sites/rshn-khv-eao.ru/files/styles/news_header/public/images/2014/10/m.jpg?itok=G3s2eGV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571480"/>
            <a:ext cx="3929090" cy="3000376"/>
          </a:xfrm>
          <a:prstGeom prst="rect">
            <a:avLst/>
          </a:prstGeom>
          <a:noFill/>
        </p:spPr>
      </p:pic>
      <p:pic>
        <p:nvPicPr>
          <p:cNvPr id="30724" name="Picture 4" descr="http://www.freetorg.com.ua/_data/lead/3508/1796292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643314"/>
            <a:ext cx="3810000" cy="2762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457200"/>
            <a:ext cx="4419600" cy="61865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85794"/>
            <a:ext cx="3910010" cy="5294331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/>
              <a:t>б</a:t>
            </a:r>
            <a:r>
              <a:rPr lang="kk-KZ" b="1" i="1" dirty="0"/>
              <a:t>) Ксероанабиоз</a:t>
            </a:r>
            <a:r>
              <a:rPr lang="kk-KZ" i="1" dirty="0"/>
              <a:t>. </a:t>
            </a:r>
            <a:r>
              <a:rPr lang="ru-RU" dirty="0"/>
              <a:t>– хранение продуктов в сухом, или обезвоженном состоянии.</a:t>
            </a:r>
          </a:p>
          <a:p>
            <a:r>
              <a:rPr lang="ru-RU" dirty="0"/>
              <a:t> способы сушки: воздушно-солнечная, тепловая, химическая и др. </a:t>
            </a:r>
          </a:p>
          <a:p>
            <a:r>
              <a:rPr lang="ru-RU" dirty="0"/>
              <a:t>зерно и семена,  сухофрукты.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1746" name="Picture 2" descr="http://spb.1gs.ru/img/spb_b_176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428604"/>
            <a:ext cx="4786314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777ea59a227dca764d4a6f26acd0c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476672"/>
            <a:ext cx="8388672" cy="5442322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Сублимационнная</a:t>
            </a:r>
            <a:r>
              <a:rPr lang="ru-RU" dirty="0"/>
              <a:t> сушка</a:t>
            </a:r>
          </a:p>
        </p:txBody>
      </p:sp>
      <p:pic>
        <p:nvPicPr>
          <p:cNvPr id="4" name="Содержимое 3" descr="mountain-house-big-machin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24744"/>
            <a:ext cx="9144000" cy="5733256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i="1" dirty="0"/>
            </a:br>
            <a:br>
              <a:rPr lang="ru-RU" i="1" dirty="0"/>
            </a:br>
            <a:br>
              <a:rPr lang="ru-RU" i="1" dirty="0"/>
            </a:br>
            <a:br>
              <a:rPr lang="ru-RU" i="1" dirty="0"/>
            </a:br>
            <a:br>
              <a:rPr lang="en-US" i="1" dirty="0"/>
            </a:br>
            <a:r>
              <a:rPr lang="kk-KZ" i="1" dirty="0"/>
              <a:t>б) Осмоанабиоз. </a:t>
            </a:r>
            <a:r>
              <a:rPr lang="ru-RU" sz="2700" dirty="0">
                <a:effectLst/>
              </a:rPr>
              <a:t>Повышение осмотического давления в продукте достигается </a:t>
            </a:r>
            <a:r>
              <a:rPr lang="ru-RU" sz="2700" u="sng" dirty="0">
                <a:effectLst/>
              </a:rPr>
              <a:t>введением соли или сахара</a:t>
            </a:r>
            <a:r>
              <a:rPr lang="ru-RU" sz="2700" dirty="0">
                <a:effectLst/>
              </a:rPr>
              <a:t>. </a:t>
            </a:r>
            <a:br>
              <a:rPr lang="ru-RU" sz="2200" dirty="0">
                <a:effectLst/>
              </a:rPr>
            </a:br>
            <a:r>
              <a:rPr lang="ru-RU" sz="2200" dirty="0">
                <a:effectLst/>
              </a:rPr>
              <a:t>Защищает  от гниение, </a:t>
            </a:r>
            <a:r>
              <a:rPr lang="ru-RU" sz="2200" dirty="0" err="1">
                <a:effectLst/>
              </a:rPr>
              <a:t>плесневение</a:t>
            </a:r>
            <a:r>
              <a:rPr lang="ru-RU" sz="2200" dirty="0">
                <a:effectLst/>
              </a:rPr>
              <a:t>, брожение. </a:t>
            </a:r>
            <a:br>
              <a:rPr lang="ru-RU" sz="2200" dirty="0">
                <a:effectLst/>
              </a:rPr>
            </a:br>
            <a:r>
              <a:rPr lang="ru-RU" sz="2200" dirty="0">
                <a:effectLst/>
              </a:rPr>
              <a:t>На этом принципе основано соление мяса, рыбы, части овощей (требуется 8-12 % соли от массы продукта), консервирование фруктов и ягод сахаром, концентрация которого должна быть не меньше 60 % от массы плодов.</a:t>
            </a:r>
            <a:br>
              <a:rPr lang="ru-RU" sz="2200" dirty="0">
                <a:effectLst/>
              </a:rPr>
            </a:b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212976"/>
            <a:ext cx="8686800" cy="2867149"/>
          </a:xfrm>
        </p:spPr>
        <p:txBody>
          <a:bodyPr/>
          <a:lstStyle/>
          <a:p>
            <a:r>
              <a:rPr lang="ru-RU" dirty="0"/>
              <a:t>-</a:t>
            </a:r>
          </a:p>
        </p:txBody>
      </p:sp>
      <p:pic>
        <p:nvPicPr>
          <p:cNvPr id="32772" name="Picture 4" descr="http://xn--b1ae2adf4f.xn--p1ai/media/k2/items/cache/6a36a2a2a619fc463c52cbd6344003f3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789040"/>
            <a:ext cx="7810500" cy="25879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err="1">
                <a:effectLst/>
              </a:rPr>
              <a:t>Осмоанабиоз</a:t>
            </a:r>
            <a:r>
              <a:rPr lang="ru-RU" i="1" dirty="0">
                <a:effectLst/>
              </a:rPr>
              <a:t>. </a:t>
            </a:r>
            <a:r>
              <a:rPr lang="ru-RU" sz="2400" dirty="0"/>
              <a:t>хранение продуктов при повышении осмотического давления в их тканях </a:t>
            </a:r>
            <a:r>
              <a:rPr lang="ru-RU" sz="2700" dirty="0">
                <a:effectLst/>
              </a:rPr>
              <a:t>.</a:t>
            </a:r>
            <a:endParaRPr lang="ru-RU" sz="27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40768"/>
            <a:ext cx="4555232" cy="5184575"/>
          </a:xfr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при солении овощей применяют такую концентрацию соли, которая угнетает гнилостные бактерии, но не ограничивает развитие молочнокислых бактерий. Так, при квашении капусты вводят соль 1,6-2% массы капусты.</a:t>
            </a:r>
          </a:p>
          <a:p>
            <a:r>
              <a:rPr lang="ru-RU" dirty="0"/>
              <a:t>исключает нежелательные микробиологические процессы (гниение, </a:t>
            </a:r>
            <a:r>
              <a:rPr lang="ru-RU" dirty="0" err="1"/>
              <a:t>плесневение</a:t>
            </a:r>
            <a:r>
              <a:rPr lang="ru-RU" dirty="0"/>
              <a:t>, брожение) При этом в клетках микробов нарушается состояние тургора, так как происходит осмос воды из них в окружающий субстрат, и наблюдается явление плазмолиза. Повышение осмотического давления в продукте достигается </a:t>
            </a:r>
            <a:r>
              <a:rPr lang="ru-RU" u="sng" dirty="0"/>
              <a:t>введением соли или сахара</a:t>
            </a:r>
            <a:r>
              <a:rPr lang="ru-RU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1182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14280"/>
          </a:xfrm>
        </p:spPr>
        <p:txBody>
          <a:bodyPr>
            <a:normAutofit fontScale="90000"/>
          </a:bodyPr>
          <a:lstStyle/>
          <a:p>
            <a:r>
              <a:rPr lang="en-US" dirty="0"/>
              <a:t>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85794"/>
            <a:ext cx="4052886" cy="5294331"/>
          </a:xfrm>
        </p:spPr>
        <p:txBody>
          <a:bodyPr>
            <a:normAutofit fontScale="92500" lnSpcReduction="10000"/>
          </a:bodyPr>
          <a:lstStyle/>
          <a:p>
            <a:r>
              <a:rPr lang="kk-KZ" i="1" dirty="0"/>
              <a:t>в) Ацидоанабиоз. </a:t>
            </a:r>
            <a:r>
              <a:rPr lang="ru-RU" dirty="0"/>
              <a:t>хранение продуктов при повышении кислотности среды. Это достигается введением в продукты пищевых кислот: уксусной (маринование), </a:t>
            </a:r>
            <a:r>
              <a:rPr lang="ru-RU" dirty="0" err="1"/>
              <a:t>сорбиновой</a:t>
            </a:r>
            <a:r>
              <a:rPr lang="ru-RU" dirty="0"/>
              <a:t>, бензойной, салициловой. </a:t>
            </a:r>
          </a:p>
        </p:txBody>
      </p:sp>
      <p:pic>
        <p:nvPicPr>
          <p:cNvPr id="33794" name="Picture 2" descr="http://img1.liveinternet.ru/images/attach/c/6/90/286/90286879_konservac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714356"/>
            <a:ext cx="4143404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д</a:t>
            </a:r>
            <a:r>
              <a:rPr lang="ru-RU" dirty="0"/>
              <a:t> ) </a:t>
            </a:r>
            <a:r>
              <a:rPr lang="ru-RU" b="1" i="1" dirty="0" err="1"/>
              <a:t>Наркоанабиоз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применение для консервирования анестезирующих, наркотических веществ (хлороформ, эфир), которые останавливают действие микроорганизмов и вредителей, замедляют процессы обмена веществ. Разновидностью этого принципа является </a:t>
            </a:r>
            <a:r>
              <a:rPr lang="ru-RU" b="1" i="1" dirty="0" err="1"/>
              <a:t>алкоголеанабиоз</a:t>
            </a:r>
            <a:r>
              <a:rPr lang="ru-RU" dirty="0"/>
              <a:t> – применение для консервирования продуктов этилового спирта (например, приготовление крепленых и десертных вин).</a:t>
            </a:r>
          </a:p>
        </p:txBody>
      </p:sp>
    </p:spTree>
    <p:extLst>
      <p:ext uri="{BB962C8B-B14F-4D97-AF65-F5344CB8AC3E}">
        <p14:creationId xmlns:p14="http://schemas.microsoft.com/office/powerpoint/2010/main" val="9682610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>
                <a:effectLst/>
              </a:rPr>
              <a:t>Аноксианабиоз</a:t>
            </a:r>
            <a:r>
              <a:rPr lang="ru-RU" dirty="0">
                <a:effectLst/>
              </a:rPr>
              <a:t>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3691136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хранение продуктов без доступа воздуха, создание бескислородной среды. м, происходит консервация продуктов в герметических условиях.</a:t>
            </a:r>
          </a:p>
        </p:txBody>
      </p:sp>
      <p:pic>
        <p:nvPicPr>
          <p:cNvPr id="1026" name="Picture 2" descr="http://files.expopromoter.com/data/images/companies/59400/news/logo/1856_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24744"/>
            <a:ext cx="4464496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35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Без доступа воздуха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://homestore24.ru/images/products/1/6018/86529922/25740970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842493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2506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Вакуумные  крышки</a:t>
            </a:r>
          </a:p>
        </p:txBody>
      </p:sp>
      <p:pic>
        <p:nvPicPr>
          <p:cNvPr id="4" name="Содержимое 3" descr="2487371B_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96752"/>
            <a:ext cx="8892480" cy="5328592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Вакуумный  упаковщик</a:t>
            </a:r>
          </a:p>
        </p:txBody>
      </p:sp>
      <p:pic>
        <p:nvPicPr>
          <p:cNvPr id="4" name="Содержимое 3" descr="348194_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268760"/>
            <a:ext cx="9144000" cy="558924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667544"/>
          </a:xfrm>
        </p:spPr>
        <p:txBody>
          <a:bodyPr>
            <a:noAutofit/>
          </a:bodyPr>
          <a:lstStyle/>
          <a:p>
            <a:br>
              <a:rPr lang="en-US" sz="2400" b="1" dirty="0">
                <a:latin typeface="Times New Roman" pitchFamily="18" charset="0"/>
                <a:cs typeface="Times New Roman" pitchFamily="18" charset="0"/>
              </a:rPr>
            </a:br>
            <a:br>
              <a:rPr lang="en-US" sz="2400" b="1" dirty="0">
                <a:latin typeface="Times New Roman" pitchFamily="18" charset="0"/>
                <a:cs typeface="Times New Roman" pitchFamily="18" charset="0"/>
              </a:rPr>
            </a:br>
            <a:br>
              <a:rPr lang="en-US" sz="2400" b="1" dirty="0">
                <a:latin typeface="Times New Roman" pitchFamily="18" charset="0"/>
                <a:cs typeface="Times New Roman" pitchFamily="18" charset="0"/>
              </a:rPr>
            </a:br>
            <a:br>
              <a:rPr lang="en-US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ІІІ. Ценоанабиоз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а) Ацидоценоанабиоз. </a:t>
            </a:r>
            <a:r>
              <a:rPr lang="ru-RU" sz="2400" dirty="0">
                <a:effectLst/>
              </a:rPr>
              <a:t>повышение кислотности среды в результате развития </a:t>
            </a:r>
            <a:r>
              <a:rPr lang="ru-RU" sz="2400" i="1" dirty="0">
                <a:effectLst/>
              </a:rPr>
              <a:t>молочнокислых</a:t>
            </a:r>
            <a:r>
              <a:rPr lang="ru-RU" sz="2400" dirty="0">
                <a:effectLst/>
              </a:rPr>
              <a:t> бактерий, </a:t>
            </a:r>
            <a:br>
              <a:rPr lang="ru-RU" sz="2400" dirty="0">
                <a:effectLst/>
              </a:rPr>
            </a:br>
            <a:r>
              <a:rPr lang="ru-RU" sz="2400" dirty="0">
                <a:effectLst/>
              </a:rPr>
              <a:t>б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) алкоголеценоанабиоз </a:t>
            </a:r>
            <a:r>
              <a:rPr lang="ru-RU" sz="2400" dirty="0">
                <a:effectLst/>
              </a:rPr>
              <a:t>консервирование продукта спиртового брожения.   сухих столовых вин, содержащих 9-13 % спирта, путем сбраживания виноградных и плодовых соков.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857496"/>
            <a:ext cx="4552952" cy="322262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4818" name="Picture 2" descr="http://static12.insales.ru/images/products/1/6879/8764127/large_205-%D0%91010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996952"/>
            <a:ext cx="4502874" cy="3575320"/>
          </a:xfrm>
          <a:prstGeom prst="rect">
            <a:avLst/>
          </a:prstGeom>
          <a:noFill/>
        </p:spPr>
      </p:pic>
      <p:pic>
        <p:nvPicPr>
          <p:cNvPr id="34820" name="Picture 4" descr="http://a-t.kz/img/p/4/1/6/3/41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284984"/>
            <a:ext cx="3857652" cy="3358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d26aa4a91986048314fff0571dd7800-800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548680"/>
            <a:ext cx="7620000" cy="5457626"/>
          </a:xfrm>
        </p:spPr>
      </p:pic>
      <p:pic>
        <p:nvPicPr>
          <p:cNvPr id="5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544" y="3645024"/>
            <a:ext cx="2180697" cy="2481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96ee94044a558d0eab22be550f48caf-800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260648"/>
            <a:ext cx="7986464" cy="5745658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-</a:t>
            </a:r>
            <a:endParaRPr lang="ru-RU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4000496" y="1220159"/>
            <a:ext cx="514350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IV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kk-KZ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Абиоз. 4 вида:</a:t>
            </a:r>
            <a:endParaRPr kumimoji="0" lang="ru-RU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/>
              <a:t>продукт превращается в безжизненную и стерильную органическую массу</a:t>
            </a:r>
            <a:r>
              <a:rPr kumimoji="0" lang="kk-KZ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indent="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</a:t>
            </a:r>
            <a:r>
              <a:rPr lang="ru-RU" sz="2800" b="1" i="1" dirty="0" err="1"/>
              <a:t>Термоабиоз</a:t>
            </a:r>
            <a:r>
              <a:rPr lang="ru-RU" sz="2800" b="1" i="1" dirty="0"/>
              <a:t> (</a:t>
            </a:r>
            <a:r>
              <a:rPr lang="ru-RU" sz="2800" b="1" i="1" dirty="0" err="1"/>
              <a:t>термостерилизация</a:t>
            </a:r>
            <a:r>
              <a:rPr lang="ru-RU" sz="2800" b="1" i="1" dirty="0"/>
              <a:t>)</a:t>
            </a:r>
            <a:r>
              <a:rPr lang="ru-RU" sz="2800" dirty="0"/>
              <a:t> – обработка продуктов высокими температурами, нагрев их до 100</a:t>
            </a:r>
            <a:r>
              <a:rPr lang="ru-RU" sz="2800" baseline="30000" dirty="0"/>
              <a:t>о</a:t>
            </a:r>
            <a:r>
              <a:rPr lang="ru-RU" sz="2800" dirty="0"/>
              <a:t>С и выше. хранения мясных, рыбных и овощных консервов</a:t>
            </a:r>
            <a:endParaRPr kumimoji="0" lang="kk-KZ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3" name="Picture 3" descr="http://media.vorotila.net/items/d/f/8/t1@df80778e-f3c5-4fd8-b5c5-08ffdcaab7a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3630607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c813fa75ed4b3d7cacf8828e561d08f-800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8496944" cy="6120680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x248_tri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476672"/>
            <a:ext cx="7848872" cy="4567609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сульфитация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24744"/>
            <a:ext cx="8812088" cy="573325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Консервирование плодовых полуфабрикатов диоксидом серы, сернистой кислотой или ее солями называется сульфитацией. Длительное время сернистый газ использовался как консервант для целого ряда пищевых продуктов. И сегодня, несмотря на ограничения, связанные с токсичностью, он незаменим в производстве многих продуктов питания.</a:t>
            </a:r>
          </a:p>
          <a:p>
            <a:r>
              <a:rPr lang="ru-RU" dirty="0"/>
              <a:t>Сернистый газ стал широко использоваться при производстве вина еще во времена позднего Средневековья. Диоксид серы — это бесцветный газ, имеющий специфический запах. Сернистый ангидрид при обычных условиях представляет собой бесцветный негорючий газ с резким запахом. Плотность сернистого газа в два с лишним раза выше, чем у воздуха; при -10°С он сгущается в жидкость. В одном литре воды при 0°С растворяется 80 л SO,, а при 20°С — 40 л.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</a:t>
            </a:r>
            <a:r>
              <a:rPr lang="ru-RU" b="1" i="1" dirty="0"/>
              <a:t>Механическая стерилизация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– удаление микроорганизмов из продуктов </a:t>
            </a:r>
            <a:r>
              <a:rPr lang="ru-RU" i="1" dirty="0"/>
              <a:t>фильтрованием, </a:t>
            </a:r>
            <a:r>
              <a:rPr lang="ru-RU" dirty="0"/>
              <a:t>пропуском плодово-ягодных соков через специальные обеспложивающие фильтры с очень мелкими порами (0,001 мм), задерживающими микроорганизмы, или </a:t>
            </a:r>
            <a:r>
              <a:rPr lang="ru-RU" i="1" dirty="0"/>
              <a:t>центрифугированием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6424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908720"/>
          </a:xfrm>
        </p:spPr>
        <p:txBody>
          <a:bodyPr>
            <a:normAutofit fontScale="90000"/>
          </a:bodyPr>
          <a:lstStyle/>
          <a:p>
            <a:r>
              <a:rPr lang="kk-KZ" b="1" i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</a:t>
            </a:r>
            <a:r>
              <a:rPr lang="ru-RU" b="1" i="1" dirty="0" err="1"/>
              <a:t>Химабиоз</a:t>
            </a:r>
            <a:r>
              <a:rPr lang="ru-RU" b="1" i="1" dirty="0"/>
              <a:t> (химическая стерилизация)</a:t>
            </a:r>
            <a:r>
              <a:rPr lang="ru-RU" b="1" dirty="0"/>
              <a:t> </a:t>
            </a:r>
            <a:r>
              <a:rPr lang="ru-RU" dirty="0"/>
              <a:t>–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468544" cy="594928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9600" dirty="0"/>
              <a:t>консервирование продуктов химическими веществами, убивающими микроорганизмы (антисептиками) и насекомых (инсектицидами). Их применение ограничено, так как многие из химических соединений ядовиты для человека. Видами </a:t>
            </a:r>
            <a:r>
              <a:rPr lang="ru-RU" sz="9600" dirty="0" err="1"/>
              <a:t>химабиоза</a:t>
            </a:r>
            <a:r>
              <a:rPr lang="ru-RU" sz="9600" dirty="0"/>
              <a:t> являются </a:t>
            </a:r>
            <a:r>
              <a:rPr lang="ru-RU" sz="9600" i="1" dirty="0"/>
              <a:t>сульфитация</a:t>
            </a:r>
            <a:r>
              <a:rPr lang="ru-RU" sz="9600" dirty="0"/>
              <a:t>(обработка плодов, овощей, соков и вин сернистым ангидридом SО</a:t>
            </a:r>
            <a:r>
              <a:rPr lang="ru-RU" sz="9600" baseline="-25000" dirty="0"/>
              <a:t>2</a:t>
            </a:r>
            <a:r>
              <a:rPr lang="ru-RU" sz="9600" dirty="0"/>
              <a:t>) и </a:t>
            </a:r>
            <a:r>
              <a:rPr lang="ru-RU" sz="9600" i="1" dirty="0"/>
              <a:t>копчение</a:t>
            </a:r>
            <a:r>
              <a:rPr lang="ru-RU" sz="9600" dirty="0"/>
              <a:t>, так как дым является хорошим антисептиком из-за содержания в нем формальдегида, смол и других бактерицидных веществ.</a:t>
            </a:r>
          </a:p>
          <a:p>
            <a:pPr>
              <a:buNone/>
            </a:pPr>
            <a:r>
              <a:rPr lang="ru-RU" sz="9600" dirty="0"/>
              <a:t> По статистике FAO, около 30% мирового продовольствия (1,3 </a:t>
            </a:r>
            <a:r>
              <a:rPr lang="ru-RU" sz="9600" dirty="0" err="1"/>
              <a:t>млрд</a:t>
            </a:r>
            <a:r>
              <a:rPr lang="ru-RU" sz="9600" dirty="0"/>
              <a:t> т) в год портится и становится непригодным. Многие страны постепенно отходят от использования химической обработки, в том числе радиационное (ионизирующее) облучения</a:t>
            </a:r>
          </a:p>
          <a:p>
            <a:r>
              <a:rPr lang="ru-RU" sz="9600" dirty="0"/>
              <a:t>В мире принято международную маркировку продуктов, обработанных ионизирующим излучением, - логотип "</a:t>
            </a:r>
            <a:r>
              <a:rPr lang="en-US" sz="9600" dirty="0" err="1"/>
              <a:t>Radura</a:t>
            </a:r>
            <a:r>
              <a:rPr lang="en-US" sz="9600" dirty="0"/>
              <a:t>-logo", </a:t>
            </a:r>
            <a:r>
              <a:rPr lang="ru-RU" sz="9600" dirty="0"/>
              <a:t>дополнительные надписи: "</a:t>
            </a:r>
            <a:r>
              <a:rPr lang="en-US" sz="9600" dirty="0"/>
              <a:t>Treated with ionizing energy", "Treated by irradiation" </a:t>
            </a:r>
            <a:r>
              <a:rPr lang="ru-RU" sz="9600" dirty="0"/>
              <a:t>или "</a:t>
            </a:r>
            <a:r>
              <a:rPr lang="en-US" sz="9600" dirty="0"/>
              <a:t>Treated with radiation".</a:t>
            </a:r>
          </a:p>
          <a:p>
            <a:br>
              <a:rPr lang="en-US" dirty="0"/>
            </a:br>
            <a:endParaRPr lang="en-US" dirty="0"/>
          </a:p>
          <a:p>
            <a:r>
              <a:rPr lang="ru-RU" dirty="0"/>
              <a:t> </a:t>
            </a:r>
          </a:p>
          <a:p>
            <a:pPr marL="0" lvl="0" indent="3429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kk-KZ" b="1" i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kk-KZ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3024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ttp://uslide.ru/images/5/11810/736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6672"/>
            <a:ext cx="8712968" cy="568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6986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Г).Лучевая (фото) стерилизация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i="1" dirty="0"/>
              <a:t> </a:t>
            </a:r>
            <a:r>
              <a:rPr lang="ru-RU" dirty="0"/>
              <a:t>– </a:t>
            </a:r>
            <a:r>
              <a:rPr lang="ru-RU" sz="5100" dirty="0"/>
              <a:t>уничтожение микроорганизмов и насекомых ультрафиолетовыми, инфракрасными, рентгеновскими лучами, β и γ – излучением в определенных дозах (радиация). Однако этот способ не получил широкого распространения в пищевой промышленности из-за технической сложности и возможного опасного влияния на здоровье человека. Он требует дальнейшей доработки, совершенствования техники его применения (установок для лучевой стерилизации. 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5636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/>
              <a:t>Радиационная стерилизация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8964488" cy="547260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Иррадиация (ионизирующее излучение).</a:t>
            </a:r>
          </a:p>
          <a:p>
            <a:r>
              <a:rPr lang="ru-RU" dirty="0"/>
              <a:t>используется широко, более чем в 60 стран мира. Она сокращает потери при транспортировке и хранении плодов и овощей, увеличивает сроки хранения более 80 видов пищевых продуктов (мясные, рыбные и ряда других).</a:t>
            </a:r>
            <a:br>
              <a:rPr lang="ru-RU" dirty="0"/>
            </a:br>
            <a:r>
              <a:rPr lang="ru-RU" dirty="0"/>
              <a:t>Облучение пищевых продуктов осуществляется гамма-лучами (с радиоизотопом Со-60 или цезия-137), электронными пучками (высокая энергия до 10 МэВ) или рентгеновскими лучами (высокая энергия до 5 МэВ).</a:t>
            </a:r>
            <a:br>
              <a:rPr lang="ru-RU" dirty="0"/>
            </a:br>
            <a:r>
              <a:rPr lang="ru-RU" dirty="0"/>
              <a:t>Такое воздействие энергетическими волнами приводит к генерированию частиц, которые потом химически воздействуют на основные </a:t>
            </a:r>
            <a:r>
              <a:rPr lang="ru-RU" dirty="0" err="1"/>
              <a:t>биомолекулы</a:t>
            </a:r>
            <a:r>
              <a:rPr lang="ru-RU" dirty="0"/>
              <a:t> (ДНК, РНК, мембранные липиды, белки, углеводы) бактерий и других </a:t>
            </a:r>
            <a:r>
              <a:rPr lang="ru-RU" dirty="0" err="1"/>
              <a:t>патогенов</a:t>
            </a:r>
            <a:r>
              <a:rPr lang="ru-RU" dirty="0"/>
              <a:t> и вредителей, вызывают их смерть или размножение.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Консервирование ионизирующими излучениям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8712968" cy="5865515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/>
              <a:t>Озонирование.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836712"/>
            <a:ext cx="4495800" cy="5289451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/>
              <a:t>Это мощное дезинфицирующее средство, подобное хлору или обычному отбеливателю, которое может уменьшить загрязнение пищевых продуктов и увеличить срок хранения. Является токсичным для людей при очень высоких дозах. Не следует использовать для обработки жирных продуктов. Озон не действует как системный яд для микроорганизмов, а скорее разрушает их окислением. Следовательно, для микроорганизма невозможно создать какую-либо </a:t>
            </a:r>
            <a:r>
              <a:rPr lang="ru-RU" sz="2400" dirty="0" err="1"/>
              <a:t>резистентность</a:t>
            </a:r>
            <a:r>
              <a:rPr lang="ru-RU" sz="2400" dirty="0"/>
              <a:t> к окислению.</a:t>
            </a:r>
          </a:p>
        </p:txBody>
      </p:sp>
      <p:pic>
        <p:nvPicPr>
          <p:cNvPr id="5" name="Содержимое 4" descr="maxresdefault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355976" y="1556792"/>
            <a:ext cx="4788024" cy="3024336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Облучение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635896" y="404664"/>
            <a:ext cx="5355704" cy="645333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- процесс стерилизации, когда с помощью энергии излучения уничтожают вредные бактерии. </a:t>
            </a:r>
          </a:p>
          <a:p>
            <a:r>
              <a:rPr lang="ru-RU" dirty="0"/>
              <a:t>Три авторитетные организации: Международное агентство по атомной энергии (МАГАТЭ), Всемирная организация здравоохранения (ВОЗ) и ФАО на основании анализа результатов многочисленных исследований сделали вывод о безопасности пищевых продуктов для человека. "Применение ядерных технологий в продовольственной и сельскохозяйственной областях»</a:t>
            </a:r>
          </a:p>
          <a:p>
            <a:endParaRPr lang="ru-RU" dirty="0"/>
          </a:p>
        </p:txBody>
      </p:sp>
      <p:pic>
        <p:nvPicPr>
          <p:cNvPr id="5122" name="Picture 2" descr="C:\Users\Komp\Desktop\47d903541fdf86dda3b77e3c001dfd2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96752"/>
            <a:ext cx="3691136" cy="56612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800" b="1" i="1" dirty="0"/>
              <a:t>Г).Лучевая  стерилизация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3933056"/>
            <a:ext cx="8507288" cy="2924944"/>
          </a:xfrm>
        </p:spPr>
        <p:txBody>
          <a:bodyPr>
            <a:normAutofit fontScale="47500" lnSpcReduction="20000"/>
          </a:bodyPr>
          <a:lstStyle/>
          <a:p>
            <a:r>
              <a:rPr lang="ru-RU" i="1" dirty="0"/>
              <a:t> </a:t>
            </a:r>
            <a:r>
              <a:rPr lang="ru-RU" dirty="0"/>
              <a:t> </a:t>
            </a:r>
            <a:r>
              <a:rPr lang="ru-RU" sz="5100" dirty="0"/>
              <a:t>уничтожение микроорганизмов и насекомых ультрафиолетовыми, инфракрасными, рентгеновскими лучами, β и γ – излучением в определенных дозах (радиация). Однако этот способ не получил широкого распространения в пищевой промышленности из-за технической сложности и возможного опасного влияния на здоровье человека. Он требует дальнейшей доработки, совершенствования техники его применения (установок для лучевой стерилизации. 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5" name="Содержимое 4" descr="tech-howitwork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9552" y="970315"/>
            <a:ext cx="8424936" cy="2890733"/>
          </a:xfrm>
        </p:spPr>
      </p:pic>
    </p:spTree>
    <p:extLst>
      <p:ext uri="{BB962C8B-B14F-4D97-AF65-F5344CB8AC3E}">
        <p14:creationId xmlns:p14="http://schemas.microsoft.com/office/powerpoint/2010/main" val="3145636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Осцилирующее</a:t>
            </a:r>
            <a:r>
              <a:rPr lang="ru-RU" dirty="0"/>
              <a:t> магнитное поле.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85740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Некоторые упакованные жидкие продукты, такие как молоко, йогурт, апельсиновые соки и т. д. могут подвергаться колебательному магнитному полю с частотой между 5 и 550 кГц. Время экспозиции составляет от 25 мкс до 10 мс. Выполняется при атмосферном давлении и комнатной температуре, что приводит к повышению температуры не выше 5 ° C. Поэтому обеспечивается хорошее сохранение питательных и сенсорных свойств продуктов.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Ультрафиолетовая обработка.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686800" cy="5577483"/>
          </a:xfrm>
        </p:spPr>
        <p:txBody>
          <a:bodyPr>
            <a:normAutofit/>
          </a:bodyPr>
          <a:lstStyle/>
          <a:p>
            <a:r>
              <a:rPr lang="ru-RU" sz="2800" dirty="0"/>
              <a:t>Ультрафиолетовая обработка включает использование излучения ультрафиолетовой области электромагнитного спектра для целей дезинфекции. Как правило, длина волны для обработки ультрафиолетом составляет от 100 до 400 нм. </a:t>
            </a:r>
            <a:r>
              <a:rPr lang="ru-RU" sz="2800" dirty="0" err="1"/>
              <a:t>Гермицидные</a:t>
            </a:r>
            <a:r>
              <a:rPr lang="ru-RU" sz="2800" dirty="0"/>
              <a:t> свойства </a:t>
            </a:r>
            <a:r>
              <a:rPr lang="ru-RU" sz="2800" dirty="0" err="1"/>
              <a:t>УФ-облучения</a:t>
            </a:r>
            <a:r>
              <a:rPr lang="ru-RU" sz="2800" dirty="0"/>
              <a:t> обусловлены главным образом мутациями ДНК, вызванными поглощением </a:t>
            </a:r>
            <a:r>
              <a:rPr lang="ru-RU" sz="2800" dirty="0" err="1"/>
              <a:t>УФ-света</a:t>
            </a:r>
            <a:r>
              <a:rPr lang="ru-RU" sz="2800" dirty="0"/>
              <a:t> молекулами ДНК. УФ может использоваться в сочетании с другими альтернативными технологиями обработки, включая различные мощные окислители, такие как озон и перекись водорода. 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ТЕХНОЛОГИЯ HPP (HIGH PRESSURE PROCESSING)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плотно упакованный продукт помещается в камеру, которая заполняется водой до момента образования желаемого давления. Гидростатическое давление повышается до очень высокого уровня - 6000 атмосфер  </a:t>
            </a:r>
          </a:p>
          <a:p>
            <a:r>
              <a:rPr lang="ru-RU" dirty="0"/>
              <a:t>Например   стабилизации соков холодного отжима</a:t>
            </a:r>
          </a:p>
        </p:txBody>
      </p:sp>
      <p:pic>
        <p:nvPicPr>
          <p:cNvPr id="5" name="Содержимое 4" descr="Hiperbaric_55_highres-1024x744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916832"/>
            <a:ext cx="4244280" cy="3413497"/>
          </a:xfr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Литература: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80728"/>
            <a:ext cx="8686800" cy="587727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1.Манжесов В.И., Попов И.А., Щедрин Д.С. Технология хранения растениеводческой продукции: учебное пособие. - Воронеж: ФГОУ ВПО ВГАУ, 2009. - 249 с.</a:t>
            </a:r>
          </a:p>
          <a:p>
            <a:r>
              <a:rPr lang="ru-RU" dirty="0"/>
              <a:t>2.Вобликов Е.М. Технология элеваторной промышленности.- Санкт-Петербург: Лань, 2010. — 384 с.</a:t>
            </a:r>
          </a:p>
          <a:p>
            <a:r>
              <a:rPr lang="ru-RU" dirty="0"/>
              <a:t>3.Трисвятский Л.А., Лесик Г.В., Кудрина В.Н. Хранение и технология сельскохозяйственной продукции. - М.: Агропромиздат,1991. -415с.</a:t>
            </a:r>
          </a:p>
          <a:p>
            <a:r>
              <a:rPr lang="ru-RU" dirty="0"/>
              <a:t>4.Личко Н.М. Стандартизация и подтверждение соответствия сельскохозяйственной </a:t>
            </a:r>
            <a:r>
              <a:rPr lang="ru-RU" dirty="0" err="1"/>
              <a:t>продукции.-М</a:t>
            </a:r>
            <a:r>
              <a:rPr lang="ru-RU" dirty="0"/>
              <a:t>.: </a:t>
            </a:r>
            <a:r>
              <a:rPr lang="ru-RU" dirty="0" err="1"/>
              <a:t>ДеЛи</a:t>
            </a:r>
            <a:r>
              <a:rPr lang="ru-RU" dirty="0"/>
              <a:t> плюс, 2013.- 512с.</a:t>
            </a:r>
          </a:p>
          <a:p>
            <a:r>
              <a:rPr lang="ru-RU" u="sng" dirty="0">
                <a:hlinkClick r:id="rId2"/>
              </a:rPr>
              <a:t>https://propozitsiya.com/v-mire-ezhegodno-700-800-tys-t-produktov-sterilizuetsya-oblucheniem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Вопросы к теме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Описать практическое значение научных принципов хранения с/</a:t>
            </a:r>
            <a:r>
              <a:rPr lang="ru-RU" dirty="0" err="1"/>
              <a:t>х</a:t>
            </a:r>
            <a:r>
              <a:rPr lang="ru-RU" dirty="0"/>
              <a:t> продуктов по Я.Я. Никитинскому. </a:t>
            </a:r>
          </a:p>
          <a:p>
            <a:pPr lvl="0"/>
            <a:r>
              <a:rPr lang="kk-KZ" dirty="0"/>
              <a:t>Абиотические и биотические факторы, влияющие на сохранность сельскохозяйственных продуктов при хранении.</a:t>
            </a:r>
            <a:endParaRPr lang="ru-RU" dirty="0"/>
          </a:p>
          <a:p>
            <a:pPr lvl="0"/>
            <a:r>
              <a:rPr lang="kk-KZ" dirty="0"/>
              <a:t>Хранение продуктов путем использования принципа биоза (по Никитинскому).</a:t>
            </a:r>
            <a:endParaRPr lang="ru-RU" dirty="0"/>
          </a:p>
          <a:p>
            <a:pPr lvl="0"/>
            <a:r>
              <a:rPr lang="kk-KZ" dirty="0"/>
              <a:t>Принцип ценоанабиоза и его использование в практике хранения продуктов.</a:t>
            </a:r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8748464" cy="6192688"/>
          </a:xfr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4c1e7_wmar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476672"/>
            <a:ext cx="8064896" cy="4996234"/>
          </a:xfr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cale_12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8496943" cy="5793507"/>
          </a:xfr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осмоанабиоз</a:t>
            </a:r>
            <a:endParaRPr lang="ru-RU" dirty="0"/>
          </a:p>
        </p:txBody>
      </p:sp>
      <p:pic>
        <p:nvPicPr>
          <p:cNvPr id="7" name="Содержимое 6" descr="Без назван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620688"/>
            <a:ext cx="8280920" cy="5616624"/>
          </a:xfr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images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476672"/>
            <a:ext cx="8136904" cy="5904656"/>
          </a:xfr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криоанабиоз</a:t>
            </a:r>
            <a:endParaRPr lang="ru-RU" dirty="0"/>
          </a:p>
        </p:txBody>
      </p:sp>
      <p:pic>
        <p:nvPicPr>
          <p:cNvPr id="4" name="Содержимое 3" descr="5f19c0d5a039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332656"/>
            <a:ext cx="8568952" cy="6120680"/>
          </a:xfr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000" dirty="0">
                <a:solidFill>
                  <a:srgbClr val="0070C0"/>
                </a:solidFill>
                <a:latin typeface="Gabriola" pitchFamily="82" charset="0"/>
                <a:ea typeface="Gungsuh" pitchFamily="18" charset="-127"/>
              </a:rPr>
              <a:t>Спасибо за внимание</a:t>
            </a:r>
          </a:p>
          <a:p>
            <a:pPr algn="ctr">
              <a:buNone/>
            </a:pPr>
            <a:endParaRPr lang="ru-RU" sz="8000" dirty="0">
              <a:solidFill>
                <a:srgbClr val="0070C0"/>
              </a:solidFill>
              <a:latin typeface="Gabriola" pitchFamily="82" charset="0"/>
              <a:ea typeface="Gungsuh" pitchFamily="18" charset="-127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1250</TotalTime>
  <Words>2325</Words>
  <Application>Microsoft Office PowerPoint</Application>
  <PresentationFormat>Экран (4:3)</PresentationFormat>
  <Paragraphs>147</Paragraphs>
  <Slides>56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6" baseType="lpstr">
      <vt:lpstr>Arial</vt:lpstr>
      <vt:lpstr>Calibri</vt:lpstr>
      <vt:lpstr>Franklin Gothic Book</vt:lpstr>
      <vt:lpstr>Franklin Gothic Medium</vt:lpstr>
      <vt:lpstr>Gabriola</vt:lpstr>
      <vt:lpstr>Segoe UI</vt:lpstr>
      <vt:lpstr>Times New Roman</vt:lpstr>
      <vt:lpstr>Wingdings</vt:lpstr>
      <vt:lpstr>Wingdings 2</vt:lpstr>
      <vt:lpstr>Трек</vt:lpstr>
      <vt:lpstr>Научные принципы хранения продуктов</vt:lpstr>
      <vt:lpstr>.</vt:lpstr>
      <vt:lpstr>Факторы, влияющие на сохранность продуктов </vt:lpstr>
      <vt:lpstr>Научные принципы хранения продуктов </vt:lpstr>
      <vt:lpstr>Сохранность продукции растениеводства при хранении зависит от различных факторов, которые подразделяются на две группы: </vt:lpstr>
      <vt:lpstr>Абиотические факторы. </vt:lpstr>
      <vt:lpstr>Презентация PowerPoint</vt:lpstr>
      <vt:lpstr>Биотические факторы</vt:lpstr>
      <vt:lpstr>.</vt:lpstr>
      <vt:lpstr>Профессор Я.Я.Никитинский систематизировал  принципы хранения  и  выделил 4 научных принципа хранения с/х продуктов:  </vt:lpstr>
      <vt:lpstr>Презентация PowerPoint</vt:lpstr>
      <vt:lpstr>Презентация PowerPoint</vt:lpstr>
      <vt:lpstr>-</vt:lpstr>
      <vt:lpstr>Презентация PowerPoint</vt:lpstr>
      <vt:lpstr>б) Гемибиоз –  полубиоз. Это хранение плодов и овощей сразу же после уборки в свежем виде в течение определенного периода времени в естественных условиях, но не в специальных хранилищах. Овощи и плоды, обладающие высокой лежкостью, могут храниться при комнатной (повышенной) температуре довольно длительный период  </vt:lpstr>
      <vt:lpstr>II. Принцип анабиоза</vt:lpstr>
      <vt:lpstr>ІІ. Анабиоз.</vt:lpstr>
      <vt:lpstr>Презентация PowerPoint</vt:lpstr>
      <vt:lpstr>Презентация PowerPoint</vt:lpstr>
      <vt:lpstr>Сублимационнная сушка</vt:lpstr>
      <vt:lpstr>     б) Осмоанабиоз. Повышение осмотического давления в продукте достигается введением соли или сахара.  Защищает  от гниение, плесневение, брожение.  На этом принципе основано соление мяса, рыбы, части овощей (требуется 8-12 % соли от массы продукта), консервирование фруктов и ягод сахаром, концентрация которого должна быть не меньше 60 % от массы плодов. </vt:lpstr>
      <vt:lpstr>Осмоанабиоз. хранение продуктов при повышении осмотического давления в их тканях .</vt:lpstr>
      <vt:lpstr>-</vt:lpstr>
      <vt:lpstr>д ) Наркоанабиоз</vt:lpstr>
      <vt:lpstr>Аноксианабиоз </vt:lpstr>
      <vt:lpstr>Без доступа воздуха</vt:lpstr>
      <vt:lpstr>Вакуумные  крышки</vt:lpstr>
      <vt:lpstr>Вакуумный  упаковщик</vt:lpstr>
      <vt:lpstr>    ІІІ. Ценоанабиоз: а) Ацидоценоанабиоз. повышение кислотности среды в результате развития молочнокислых бактерий,  б) алкоголеценоанабиоз консервирование продукта спиртового брожения.   сухих столовых вин, содержащих 9-13 % спирта, путем сбраживания виноградных и плодовых соков. </vt:lpstr>
      <vt:lpstr>Презентация PowerPoint</vt:lpstr>
      <vt:lpstr>Презентация PowerPoint</vt:lpstr>
      <vt:lpstr>-</vt:lpstr>
      <vt:lpstr>Презентация PowerPoint</vt:lpstr>
      <vt:lpstr>Презентация PowerPoint</vt:lpstr>
      <vt:lpstr>сульфитация</vt:lpstr>
      <vt:lpstr>Б) Механическая стерилизация</vt:lpstr>
      <vt:lpstr>В) Химабиоз (химическая стерилизация) –</vt:lpstr>
      <vt:lpstr>Презентация PowerPoint</vt:lpstr>
      <vt:lpstr>Г).Лучевая (фото) стерилизация</vt:lpstr>
      <vt:lpstr>Радиационная стерилизация</vt:lpstr>
      <vt:lpstr>Презентация PowerPoint</vt:lpstr>
      <vt:lpstr>Озонирование.</vt:lpstr>
      <vt:lpstr>Облучение</vt:lpstr>
      <vt:lpstr>Г).Лучевая  стерилизация</vt:lpstr>
      <vt:lpstr>Осцилирующее магнитное поле. </vt:lpstr>
      <vt:lpstr>Ультрафиолетовая обработка. </vt:lpstr>
      <vt:lpstr>ТЕХНОЛОГИЯ HPP (HIGH PRESSURE PROCESSING)</vt:lpstr>
      <vt:lpstr>Литература: </vt:lpstr>
      <vt:lpstr>Вопросы к теме</vt:lpstr>
      <vt:lpstr>Презентация PowerPoint</vt:lpstr>
      <vt:lpstr>Презентация PowerPoint</vt:lpstr>
      <vt:lpstr>Презентация PowerPoint</vt:lpstr>
      <vt:lpstr>осмоанабиоз</vt:lpstr>
      <vt:lpstr>Презентация PowerPoint</vt:lpstr>
      <vt:lpstr>криоанабиоз</vt:lpstr>
      <vt:lpstr>.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joker</dc:creator>
  <cp:lastModifiedBy>auzhanovam@bk.ru</cp:lastModifiedBy>
  <cp:revision>49</cp:revision>
  <dcterms:created xsi:type="dcterms:W3CDTF">2015-10-06T17:25:08Z</dcterms:created>
  <dcterms:modified xsi:type="dcterms:W3CDTF">2023-10-31T05:08:46Z</dcterms:modified>
</cp:coreProperties>
</file>