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1" r:id="rId2"/>
    <p:sldMasterId id="2147483704" r:id="rId3"/>
  </p:sldMasterIdLst>
  <p:notesMasterIdLst>
    <p:notesMasterId r:id="rId53"/>
  </p:notesMasterIdLst>
  <p:sldIdLst>
    <p:sldId id="304" r:id="rId4"/>
    <p:sldId id="305" r:id="rId5"/>
    <p:sldId id="330" r:id="rId6"/>
    <p:sldId id="310" r:id="rId7"/>
    <p:sldId id="273" r:id="rId8"/>
    <p:sldId id="274" r:id="rId9"/>
    <p:sldId id="327" r:id="rId10"/>
    <p:sldId id="331" r:id="rId11"/>
    <p:sldId id="328" r:id="rId12"/>
    <p:sldId id="309" r:id="rId13"/>
    <p:sldId id="307" r:id="rId14"/>
    <p:sldId id="276" r:id="rId15"/>
    <p:sldId id="277" r:id="rId16"/>
    <p:sldId id="299" r:id="rId17"/>
    <p:sldId id="308" r:id="rId18"/>
    <p:sldId id="278" r:id="rId19"/>
    <p:sldId id="297" r:id="rId20"/>
    <p:sldId id="279" r:id="rId21"/>
    <p:sldId id="280" r:id="rId22"/>
    <p:sldId id="281" r:id="rId23"/>
    <p:sldId id="315" r:id="rId24"/>
    <p:sldId id="282" r:id="rId25"/>
    <p:sldId id="291" r:id="rId26"/>
    <p:sldId id="292" r:id="rId27"/>
    <p:sldId id="293" r:id="rId28"/>
    <p:sldId id="295" r:id="rId29"/>
    <p:sldId id="294" r:id="rId30"/>
    <p:sldId id="296" r:id="rId31"/>
    <p:sldId id="324" r:id="rId32"/>
    <p:sldId id="323" r:id="rId33"/>
    <p:sldId id="319" r:id="rId34"/>
    <p:sldId id="321" r:id="rId35"/>
    <p:sldId id="320" r:id="rId36"/>
    <p:sldId id="302" r:id="rId37"/>
    <p:sldId id="301" r:id="rId38"/>
    <p:sldId id="261" r:id="rId39"/>
    <p:sldId id="262" r:id="rId40"/>
    <p:sldId id="263" r:id="rId41"/>
    <p:sldId id="265" r:id="rId42"/>
    <p:sldId id="266" r:id="rId43"/>
    <p:sldId id="311" r:id="rId44"/>
    <p:sldId id="316" r:id="rId45"/>
    <p:sldId id="314" r:id="rId46"/>
    <p:sldId id="269" r:id="rId47"/>
    <p:sldId id="270" r:id="rId48"/>
    <p:sldId id="329" r:id="rId49"/>
    <p:sldId id="271" r:id="rId50"/>
    <p:sldId id="326" r:id="rId51"/>
    <p:sldId id="318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82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3DF3F-2B99-4698-BF4C-EBE771E0E96A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90212-5D2D-4CE5-B6B2-2C94FA02C3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8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154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75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Фоновая картинка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ru-RU" dirty="0"/>
              <a:t>Вставьте картинку и переместите на задний план</a:t>
            </a:r>
          </a:p>
        </p:txBody>
      </p:sp>
      <p:sp>
        <p:nvSpPr>
          <p:cNvPr id="3" name="Подзаголовок"/>
          <p:cNvSpPr>
            <a:spLocks noGrp="1"/>
          </p:cNvSpPr>
          <p:nvPr>
            <p:ph type="subTitle" idx="1" hasCustomPrompt="1"/>
          </p:nvPr>
        </p:nvSpPr>
        <p:spPr>
          <a:xfrm>
            <a:off x="1143000" y="4504928"/>
            <a:ext cx="6858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Введите текст</a:t>
            </a:r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143000" y="1447315"/>
            <a:ext cx="6858000" cy="2387600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Введите заголовок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1166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5430166" y="5045618"/>
            <a:ext cx="3240000" cy="64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Введите текст</a:t>
            </a:r>
          </a:p>
        </p:txBody>
      </p:sp>
      <p:sp>
        <p:nvSpPr>
          <p:cNvPr id="11" name="Текст 5"/>
          <p:cNvSpPr>
            <a:spLocks noGrp="1"/>
          </p:cNvSpPr>
          <p:nvPr>
            <p:ph type="body" sz="quarter" idx="16" hasCustomPrompt="1"/>
          </p:nvPr>
        </p:nvSpPr>
        <p:spPr>
          <a:xfrm>
            <a:off x="5430166" y="3957801"/>
            <a:ext cx="3240000" cy="64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Введите текст</a:t>
            </a:r>
          </a:p>
        </p:txBody>
      </p:sp>
      <p:sp>
        <p:nvSpPr>
          <p:cNvPr id="33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430165" y="2907599"/>
            <a:ext cx="3240000" cy="64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Введите текст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7" hasCustomPrompt="1"/>
          </p:nvPr>
        </p:nvSpPr>
        <p:spPr>
          <a:xfrm>
            <a:off x="1355488" y="5045619"/>
            <a:ext cx="3240000" cy="64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Введите текст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sz="quarter" idx="15" hasCustomPrompt="1"/>
          </p:nvPr>
        </p:nvSpPr>
        <p:spPr>
          <a:xfrm>
            <a:off x="1355488" y="3971450"/>
            <a:ext cx="3240000" cy="64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Введите текст</a:t>
            </a:r>
          </a:p>
        </p:txBody>
      </p:sp>
      <p:sp>
        <p:nvSpPr>
          <p:cNvPr id="29" name="Текст 1"/>
          <p:cNvSpPr>
            <a:spLocks noGrp="1"/>
          </p:cNvSpPr>
          <p:nvPr>
            <p:ph type="body" sz="quarter" idx="11" hasCustomPrompt="1"/>
          </p:nvPr>
        </p:nvSpPr>
        <p:spPr>
          <a:xfrm>
            <a:off x="1355488" y="2897281"/>
            <a:ext cx="3240000" cy="64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Введите текст</a:t>
            </a:r>
          </a:p>
        </p:txBody>
      </p:sp>
      <p:sp>
        <p:nvSpPr>
          <p:cNvPr id="3" name="Основной текст"/>
          <p:cNvSpPr>
            <a:spLocks noGrp="1"/>
          </p:cNvSpPr>
          <p:nvPr>
            <p:ph type="body" sz="quarter" idx="19" hasCustomPrompt="1"/>
          </p:nvPr>
        </p:nvSpPr>
        <p:spPr>
          <a:xfrm>
            <a:off x="596901" y="1787899"/>
            <a:ext cx="7918450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 dirty="0"/>
              <a:t>Введите текст</a:t>
            </a:r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97320" y="120645"/>
            <a:ext cx="7918031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 dirty="0"/>
              <a:t>Введите заголовок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25226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588F575F-95AE-4684-89AD-082CE9D0D4F9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9525 h 1912"/>
              <a:gd name="T4" fmla="*/ 0 w 1588"/>
              <a:gd name="T5" fmla="*/ 9525 h 1912"/>
              <a:gd name="T6" fmla="*/ 0 w 1588"/>
              <a:gd name="T7" fmla="*/ 95250 h 1912"/>
              <a:gd name="T8" fmla="*/ 0 w 1588"/>
              <a:gd name="T9" fmla="*/ 3035300 h 1912"/>
              <a:gd name="T10" fmla="*/ 0 w 1588"/>
              <a:gd name="T11" fmla="*/ 3035300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KZ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5D9942-C07D-4848-A1F5-72970E14AA7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76C20D-1E92-40C5-B7E8-F370A3A56CD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A75039-4226-483B-9D90-B63F8CC95285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095E1BD-9F34-4752-8652-53C5ED55E619}"/>
              </a:ext>
            </a:extLst>
          </p:cNvPr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192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6DD563-E842-4A88-B109-4A92AA13C1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4ECDD5-C4CE-4D16-A21F-9171803927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356413-DEE3-452D-9351-75EBDF50A4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4306D-CD6C-45D1-8650-1375750D5869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822145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D4C121-2082-460A-A7A1-61AFE315B1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9D4062-1147-4D67-BDFB-BC4A3F06C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2EE2C2-DC73-417C-9380-16E2333230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1879D-8B77-451F-8EE9-CE763018A644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230141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1EB7CB-C4C2-4B6A-8F13-8B807EE1AE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5AC6AE-1A92-42E5-AD18-E1E51E3267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2C1F58-ACA0-4FF7-AB22-6207AC7929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3E20B-D352-49E3-8760-0578AD97E8B6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932768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1BD7784-81CD-4AE2-A317-2D68E9DFC0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DE13BFA-0191-4210-83A3-8A4C070268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59F9885-2CAC-4FF9-82A6-BFB2BA9FE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4BFE3-DC95-4438-9BDF-2D7B97A22FA1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6486833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F56D4F3-62F0-4A41-8673-411E32A11B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9A7B740-C9B2-4A9C-8F3E-6F373D7216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8DA5AAB-B0ED-4D2A-B934-2E738D0EB8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286E8-5BA4-43ED-B607-92876960A3D5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666226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B48BCED-07EE-4556-87BE-1336498E39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5E44916-6EDA-4F1E-9826-83B698DF9A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32A752D-CD73-494B-A438-23A6085106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D2489-6BD6-4302-8F1A-E2A5E00F9DB7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4427043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8C955E-5F35-4F69-B8F2-5A783B4119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349214-CF8D-446C-A406-4D34AB91E9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5E468B-93C4-48EE-BB86-7E93C0954B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DF908-9ABF-4FE4-A2A9-BE69C216B008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6133355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26CEB9-CE44-4D69-814A-4463B3C1C8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B46EFA-992C-45D1-8D14-FEFE678658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0C632A-F780-4831-9556-7AC0A11B72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CC6F4-6B49-4DC7-B942-AA29ACD13055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614946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6AE241-AA8A-425D-97AF-A754CD89D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25E7ED-48A8-4AE2-8CB4-CC379C070E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BBCFFC-CAE0-4273-A1C5-44D2DA5D17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C4591-1ECE-4BAA-A9A6-998AEDFECDCF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830516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DED4BB-358C-4541-A08C-27F97CA5F5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E7A589-5E93-4C57-9840-DD8145515D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1B3C1D-A2DD-402E-8B8F-ABEE05169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D4AAF-7E79-45E7-906A-F26243292D7F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7356767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7938A14-1D88-4AB5-B889-8AE09245AD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9FD998A-2AE5-4FCC-AFC8-7960AE146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9B30C9D-E367-46BE-81BF-DC1152EEE4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6437E-B3AD-4C15-9AB0-8F22C56C1730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248440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F0FF10-3415-4C13-9A52-04E7E42AB6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4C679D-0FF8-4625-94FC-80E6FB0CD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6500B3-024E-461A-A2C7-5A4E5EB4A0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CDE76-4509-41CC-9700-2F06AA901DFC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213516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A7821E-1647-477F-BFBE-C3C71BD446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EBB7F8-4528-430C-9558-25DDD9C4B7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F63F1E-E0A9-4712-9B12-131E6F63C6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90A13-6190-4361-9231-3DCB2564E489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8202019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9AD88B-9545-49F9-A23C-0E8AB53BD1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6E756D-E1D6-4991-92E2-A9DB6748F0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3E0239-9412-47D0-B0AD-026BF705B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3D4B-9226-462B-85DE-60B1A4B0D42D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86403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22207-BB31-46E3-9237-D6870EAF8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CB9D1C-A7EA-4189-A122-0120AA1CF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82A1C5-9C01-41D8-B4CB-3315E1DDB7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52887-3786-4E43-9024-3615B4B2FB77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4687340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14527E1-0731-47A6-82D2-C49E75E502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84E0490-4BE9-4113-B554-4278AC247D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A31722-C886-4F41-BEA8-25AD8ECCF7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BDDD6-339B-4113-AB35-5CE414E5921B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3846069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BF5A2EA-A2F5-43DB-87BB-DB7DE8F563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E68D5D2-FC2B-4304-9F07-27439C7C27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E4FFE1-25CF-401E-BD7E-A59F6B60A3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F43DE-04CD-4DD2-AB87-0666D62C24F4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832340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BA4C38A-C35E-4046-B082-D4BC1468D5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F7D5D41-C1FD-4183-A694-3A19A59F21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56FB317-A8A0-47A5-AEB6-E7C5A87F6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A4EEA-EC3C-4245-9A4D-3BAE2DB35FBE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3978916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526E63-1B81-45F4-96D0-24780EC3D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8D9B90-6A2A-4BBE-B8C8-20AAB2CF52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23CD87-87F8-472F-858D-9D4071D5A8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748BC-4DD6-4847-81A0-1A769AC6B99E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5868075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3A9E6D-17AE-4E5B-AE0F-EBC6DA63BD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3C4697-C811-45EE-81E7-B67412A9B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682DA0-408D-4601-91AA-12E6B56B2C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33E5A-5894-4FDB-8EC0-8E683B24845A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4557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A27C53-53C9-4FC2-8B65-3E7E408D25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3D4320-29F4-4528-AE45-6ECCC6DBAD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5332EF-397F-42FD-9DDA-4CA4AEE003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2F9D-43F2-46C4-A5C3-98278BBD5B27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5201771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5DCFAF-17C2-4C8E-8FDF-87449B13EF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A4E776-A6C9-4BF8-A54A-B69D0FDBCE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AC2AF1-4063-4A91-B116-8750A495A9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D5F1B-912F-4704-A499-BBC2BBC7F1BE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9185477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B7CAE6B1-1175-45F0-BD52-B04FC4FFC7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C54CD16D-8340-4059-8A37-6DB30A9D6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300302D5-278C-42AB-BA62-FE4B5D31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B50353-65A9-4060-AA1D-64DB815F45C6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1252094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CD47117-19D4-4E20-AE19-39F441BE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8722E89-FC6B-457C-8A12-36C40B9F6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9BC5A43-1412-4EC5-A24E-D1539F02E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EDC94DE-B862-4DD1-B018-F3963EA51DD3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601857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A5345225-E1B3-41A5-BC85-2E056F0BFA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6AD909E-EF7E-4BEC-A3D5-23C318506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FE1229C9-BA69-4618-83D0-23EBFB5D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AE3BAA-E241-435B-9552-AE3445D55A6F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24555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DA6A5B6-C95D-4828-9D52-4BC825A6717F}" type="datetimeFigureOut">
              <a:rPr lang="ru-RU" smtClean="0"/>
              <a:pPr/>
              <a:t>21.10.2024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4817759-3C89-4EA2-AC7F-2D27224DE2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0DD5C86-34B7-4482-B65A-03E6FF12AE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E1C3027-684C-4200-9767-DEDB6585DA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4299C030-6CF8-4F91-9F45-8567B9071D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42E57FFC-AE29-4563-BD35-80A4390BD0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CBF441B4-6AC8-40F5-95E8-CA712B5A5A3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F6602E1-7E00-41D6-86AF-E327CAD14ED0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28225493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30274F7-D2A1-4C97-B42E-3A7FC7A194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03C132C-E939-4FE1-A488-2B6515525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текста</a:t>
            </a:r>
          </a:p>
          <a:p>
            <a:pPr lvl="1"/>
            <a:r>
              <a:rPr lang="ru-RU" altLang="ru-KZ"/>
              <a:t>Второй уровень</a:t>
            </a:r>
          </a:p>
          <a:p>
            <a:pPr lvl="2"/>
            <a:r>
              <a:rPr lang="ru-RU" altLang="ru-KZ"/>
              <a:t>Третий уровень</a:t>
            </a:r>
          </a:p>
          <a:p>
            <a:pPr lvl="3"/>
            <a:r>
              <a:rPr lang="ru-RU" altLang="ru-KZ"/>
              <a:t>Четвертый уровень</a:t>
            </a:r>
          </a:p>
          <a:p>
            <a:pPr lvl="4"/>
            <a:r>
              <a:rPr lang="ru-RU" altLang="ru-KZ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319704D-4D74-4BAE-8A5A-BC29D1E3A46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65F706D-6329-45F6-AF6D-4C9A32ED764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6E5D350-AF83-4074-807F-8F9693FDF4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040DFE7E-1A85-4672-AAC0-109E1EF5DE4C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6593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упрозрачный прямоугольник"/>
          <p:cNvSpPr/>
          <p:nvPr/>
        </p:nvSpPr>
        <p:spPr>
          <a:xfrm>
            <a:off x="1" y="1988840"/>
            <a:ext cx="9143999" cy="3052482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30994">
              <a:spcBef>
                <a:spcPts val="900"/>
              </a:spcBef>
            </a:pPr>
            <a:endParaRPr lang="en-US" sz="3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Текст"/>
          <p:cNvSpPr>
            <a:spLocks noGrp="1"/>
          </p:cNvSpPr>
          <p:nvPr>
            <p:ph type="subTitle" idx="1"/>
          </p:nvPr>
        </p:nvSpPr>
        <p:spPr>
          <a:xfrm>
            <a:off x="251520" y="3933056"/>
            <a:ext cx="6192688" cy="2592288"/>
          </a:xfrm>
        </p:spPr>
        <p:txBody>
          <a:bodyPr/>
          <a:lstStyle/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Дисциплина </a:t>
            </a:r>
          </a:p>
          <a:p>
            <a:r>
              <a:rPr lang="ru-RU" b="1" dirty="0">
                <a:solidFill>
                  <a:schemeClr val="tx1"/>
                </a:solidFill>
              </a:rPr>
              <a:t>Технология хранения и переработки растениеводческой продукции</a:t>
            </a:r>
          </a:p>
          <a:p>
            <a:r>
              <a:rPr lang="ru-RU" b="1" dirty="0">
                <a:solidFill>
                  <a:schemeClr val="tx1"/>
                </a:solidFill>
              </a:rPr>
              <a:t>Лекция</a:t>
            </a:r>
            <a:r>
              <a:rPr lang="en-US" b="1" dirty="0">
                <a:solidFill>
                  <a:schemeClr val="tx1"/>
                </a:solidFill>
              </a:rPr>
              <a:t> 1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Подготовила:  </a:t>
            </a:r>
            <a:r>
              <a:rPr lang="ru-RU" b="1" dirty="0" err="1">
                <a:solidFill>
                  <a:schemeClr val="tx1"/>
                </a:solidFill>
              </a:rPr>
              <a:t>к.с-х.н</a:t>
            </a:r>
            <a:r>
              <a:rPr lang="ru-RU" b="1" dirty="0">
                <a:solidFill>
                  <a:schemeClr val="tx1"/>
                </a:solidFill>
              </a:rPr>
              <a:t>.  </a:t>
            </a:r>
            <a:r>
              <a:rPr lang="ru-RU" b="1" dirty="0" err="1">
                <a:solidFill>
                  <a:schemeClr val="tx1"/>
                </a:solidFill>
              </a:rPr>
              <a:t>Ассоц</a:t>
            </a:r>
            <a:r>
              <a:rPr lang="ru-RU" b="1" dirty="0">
                <a:solidFill>
                  <a:schemeClr val="tx1"/>
                </a:solidFill>
              </a:rPr>
              <a:t>. профессор </a:t>
            </a:r>
            <a:r>
              <a:rPr lang="ru-RU" b="1" dirty="0" err="1">
                <a:solidFill>
                  <a:schemeClr val="tx1"/>
                </a:solidFill>
              </a:rPr>
              <a:t>Аужанова</a:t>
            </a:r>
            <a:r>
              <a:rPr lang="ru-RU" b="1" dirty="0">
                <a:solidFill>
                  <a:schemeClr val="tx1"/>
                </a:solidFill>
              </a:rPr>
              <a:t> М.А.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Линия"/>
          <p:cNvSpPr/>
          <p:nvPr/>
        </p:nvSpPr>
        <p:spPr>
          <a:xfrm>
            <a:off x="2728558" y="4185040"/>
            <a:ext cx="3686885" cy="3428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" name="Заголовок"/>
          <p:cNvSpPr>
            <a:spLocks noGrp="1"/>
          </p:cNvSpPr>
          <p:nvPr>
            <p:ph type="ctrTitle"/>
          </p:nvPr>
        </p:nvSpPr>
        <p:spPr>
          <a:xfrm>
            <a:off x="0" y="1447315"/>
            <a:ext cx="8748464" cy="2387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400" dirty="0">
                <a:solidFill>
                  <a:srgbClr val="002060"/>
                </a:solidFill>
              </a:rPr>
              <a:t>Цели и задачи в области хранения растениеводческой продукции</a:t>
            </a:r>
            <a:endParaRPr lang="en-US" sz="4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Диана\Desktop\rector\лого с силуэтом ИТОГ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9624"/>
            <a:ext cx="3240360" cy="795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76256" y="4077072"/>
            <a:ext cx="2016224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 descr="C:\Users\Komp\YandexDisk\Скриншоты\2020-06-28_17-55-27 (2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3861048"/>
            <a:ext cx="2232248" cy="27813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6483604"/>
      </p:ext>
    </p:extLst>
  </p:cSld>
  <p:clrMapOvr>
    <a:masterClrMapping/>
  </p:clrMapOvr>
  <p:transition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"/>
          <p:cNvSpPr>
            <a:spLocks noGrp="1"/>
          </p:cNvSpPr>
          <p:nvPr>
            <p:ph type="body" sz="quarter" idx="11"/>
          </p:nvPr>
        </p:nvSpPr>
        <p:spPr>
          <a:xfrm>
            <a:off x="3707904" y="1484785"/>
            <a:ext cx="4896544" cy="1296143"/>
          </a:xfrm>
        </p:spPr>
        <p:txBody>
          <a:bodyPr/>
          <a:lstStyle/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Цели и задачи технологии хранения и история </a:t>
            </a:r>
          </a:p>
          <a:p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1"/>
          <p:cNvSpPr txBox="1"/>
          <p:nvPr/>
        </p:nvSpPr>
        <p:spPr>
          <a:xfrm>
            <a:off x="605843" y="1934976"/>
            <a:ext cx="274202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Пункт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План лекции</a:t>
            </a:r>
            <a:endParaRPr lang="en-US" b="1" dirty="0"/>
          </a:p>
        </p:txBody>
      </p:sp>
      <p:sp>
        <p:nvSpPr>
          <p:cNvPr id="17" name="Линия"/>
          <p:cNvSpPr/>
          <p:nvPr/>
        </p:nvSpPr>
        <p:spPr>
          <a:xfrm>
            <a:off x="597320" y="1556792"/>
            <a:ext cx="1411674" cy="4571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Текст 1"/>
          <p:cNvSpPr>
            <a:spLocks noGrp="1"/>
          </p:cNvSpPr>
          <p:nvPr>
            <p:ph type="body" sz="quarter" idx="11"/>
          </p:nvPr>
        </p:nvSpPr>
        <p:spPr>
          <a:xfrm>
            <a:off x="3635896" y="3068959"/>
            <a:ext cx="5040560" cy="1806269"/>
          </a:xfrm>
        </p:spPr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Понятие о качестве сельскохозяйственной продукции, пути его повышения </a:t>
            </a:r>
          </a:p>
        </p:txBody>
      </p:sp>
      <p:sp>
        <p:nvSpPr>
          <p:cNvPr id="24" name="Номер 1"/>
          <p:cNvSpPr txBox="1"/>
          <p:nvPr/>
        </p:nvSpPr>
        <p:spPr>
          <a:xfrm>
            <a:off x="607886" y="3354624"/>
            <a:ext cx="281198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Пункт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r"/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0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Текст 1"/>
          <p:cNvSpPr>
            <a:spLocks noGrp="1"/>
          </p:cNvSpPr>
          <p:nvPr>
            <p:ph type="body" sz="quarter" idx="11"/>
          </p:nvPr>
        </p:nvSpPr>
        <p:spPr>
          <a:xfrm>
            <a:off x="3635896" y="5085184"/>
            <a:ext cx="4392488" cy="1443741"/>
          </a:xfrm>
        </p:spPr>
        <p:txBody>
          <a:bodyPr/>
          <a:lstStyle/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Потери растениеводческой продукции при хранении</a:t>
            </a:r>
          </a:p>
        </p:txBody>
      </p:sp>
      <p:sp>
        <p:nvSpPr>
          <p:cNvPr id="26" name="Номер 1"/>
          <p:cNvSpPr txBox="1"/>
          <p:nvPr/>
        </p:nvSpPr>
        <p:spPr>
          <a:xfrm>
            <a:off x="670402" y="5028356"/>
            <a:ext cx="296549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Пункт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algn="r"/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0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Komp\Pictures\14036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412775"/>
            <a:ext cx="3384376" cy="1440161"/>
          </a:xfrm>
          <a:prstGeom prst="rect">
            <a:avLst/>
          </a:prstGeom>
          <a:noFill/>
        </p:spPr>
      </p:pic>
      <p:pic>
        <p:nvPicPr>
          <p:cNvPr id="1027" name="Picture 3" descr="C:\Users\Komp\Pictures\sh-produktsi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852936"/>
            <a:ext cx="3384376" cy="1841376"/>
          </a:xfrm>
          <a:prstGeom prst="rect">
            <a:avLst/>
          </a:prstGeom>
          <a:noFill/>
        </p:spPr>
      </p:pic>
      <p:pic>
        <p:nvPicPr>
          <p:cNvPr id="1028" name="Picture 4" descr="C:\Users\Komp\Pictures\zern36-334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725144"/>
            <a:ext cx="3384376" cy="1853952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9747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0F55928-FE34-49DA-8F23-D6C66DC74B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BDE5FC-09EB-4D0D-92BA-D550A98A7A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50D959-617B-4D27-8B11-303CD7868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69BDDB8-3DCC-4C65-BF25-A4D7775C00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FA274E1-7ACB-4445-89BB-457F9427D0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153F216B-D65A-4077-8EBE-0927488C82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F0905E1-4A6E-49DA-8C4F-F65A14665E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9D64F8B-BDCE-49CA-B61E-209A3A3D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7AE947-2662-4A89-9D98-E1A92A2E8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516"/>
            <a:ext cx="9144000" cy="54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65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dirty="0"/>
              <a:t>Использованная литература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Манжесов Н.Н.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Технология переработки продукции растениеводства. М.:2012г</a:t>
            </a:r>
          </a:p>
          <a:p>
            <a:pPr lvl="0"/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Трисвятский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А.Л., Лесик Г.В., Кудрина В.Н. Хранение и технология с/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продукта. М.-1987.</a:t>
            </a:r>
          </a:p>
          <a:p>
            <a:pPr lvl="0"/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Личко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Н.М.,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Курдина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В.Н., Елисеева  Л.Г. и др. Технология переработки продукции растениеводства. М.: Колос, 2006. -616 с. </a:t>
            </a:r>
          </a:p>
          <a:p>
            <a:pPr lvl="0"/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Широков Е.П. Технология хранения и переработки плодов и овощей. М.-1983.</a:t>
            </a:r>
          </a:p>
          <a:p>
            <a:pPr lvl="0"/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Мусынов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К.М.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ГордееваЕ.А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Технология хранения продукции растениеводства, Астана ,-2007</a:t>
            </a:r>
          </a:p>
          <a:p>
            <a:pPr lvl="0"/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100book.ru/b2378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857250"/>
            <a:ext cx="32861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6" descr="http://vuz-uchebniki.ru/img/1001729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3" y="857250"/>
            <a:ext cx="3286125" cy="473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172" name="Picture 2" descr="http://www.char.ru/books/1044415_Tehnologiya_pererabotki_produkcii_rastenievodstva_Grif_Ministerstva_selskogo_hozyajst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836712"/>
            <a:ext cx="3640460" cy="5054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" descr="http://lib.omgau.ru/files/photo/tpipsp/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5" y="908721"/>
            <a:ext cx="3858766" cy="487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989C2-FF46-459F-A483-B07E723BA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kk-KZ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3F2916-5247-4EBB-9A3A-965EB5745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68560" y="0"/>
            <a:ext cx="9505056" cy="6126163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Roboto" panose="02000000000000000000" pitchFamily="2" charset="0"/>
              </a:rPr>
              <a:t>2023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хлебоприемные предприятия и карантинные службы при приемке зерна перейдут на круглосуточный режим работы. Также с КТЖ будет проработан вопрос по своевременной поставке зерновозов. На сегодня общая емкость элеваторов в стране составляет 29,9 миллиона тонн, из них 13,1 миллиона тонн - у хлебоприемных предприятий и 16,8 миллиона тонн - у сельхозпроизводителей. Этих мощностей достаточно для сохранения прогнозируемого урожая с учетом переменных остатков прошлых лет.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07907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91BB5-F499-4279-A6F4-486BA72E5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E8EC72-AA37-4A35-AECA-6553B0A5F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2022 г валовый сбор около 16 </a:t>
            </a:r>
            <a:r>
              <a:rPr lang="ru-RU" dirty="0" err="1"/>
              <a:t>млн.тонн</a:t>
            </a:r>
            <a:endParaRPr lang="ru-RU" dirty="0"/>
          </a:p>
          <a:p>
            <a:r>
              <a:rPr lang="ru-RU" dirty="0"/>
              <a:t>2023 год</a:t>
            </a:r>
          </a:p>
          <a:p>
            <a:r>
              <a:rPr lang="ru-RU" dirty="0"/>
              <a:t>На экспорт 6.5 млн .тонн</a:t>
            </a:r>
          </a:p>
          <a:p>
            <a:r>
              <a:rPr lang="ru-RU" dirty="0"/>
              <a:t>Емкость элеваторов -29,3 млн тонн</a:t>
            </a:r>
          </a:p>
          <a:p>
            <a:r>
              <a:rPr lang="ru-RU" dirty="0"/>
              <a:t>В данное время храниться 14 млн. тонн</a:t>
            </a:r>
          </a:p>
          <a:p>
            <a:r>
              <a:rPr lang="ru-RU" dirty="0"/>
              <a:t>2024 год – 26 млн.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21010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DE6B8-4E15-4519-A469-C71334417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85998"/>
          </a:xfrm>
        </p:spPr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906F5F-EE03-4AB9-9773-0880B6E19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8520" y="446634"/>
            <a:ext cx="9252520" cy="6654774"/>
          </a:xfrm>
        </p:spPr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Дополнительная потребность - 171 миллиард тенге. 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сформировать качественный семенной фонд для фермеров на следующий год. Для этого АО "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Казагрэкс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" совместно с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Продкорпорацией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проведут исследование прошлогодних запасов зерна, оставшегося на складах. В случае их соответствия всем требуемым качественным характеристикам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Продкорпорация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обеспечит сохранность семенного фонда за счет раздельного хранения зерна урожаев 2022 и 2023 годов.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642788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dirty="0"/>
              <a:t>1. Цели и задачи хранения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ru-RU" dirty="0"/>
              <a:t>цель – помочь будущим специалистам АПК рационально использовать продукцию растениеводства, правильно организовать ее хранение и переработку, выбирая при этом наиболее экономически целесообразные режимы и способы. </a:t>
            </a:r>
          </a:p>
          <a:p>
            <a:r>
              <a:rPr lang="ru-RU" dirty="0"/>
              <a:t>Задачи: Важнейшей задачей является </a:t>
            </a:r>
            <a:r>
              <a:rPr lang="ru-RU" b="1" i="1" dirty="0"/>
              <a:t>повышение качества</a:t>
            </a:r>
            <a:r>
              <a:rPr lang="ru-RU" dirty="0"/>
              <a:t> с/</a:t>
            </a:r>
            <a:r>
              <a:rPr lang="ru-RU" dirty="0" err="1"/>
              <a:t>х</a:t>
            </a:r>
            <a:r>
              <a:rPr lang="ru-RU" dirty="0"/>
              <a:t> продуктов– это </a:t>
            </a:r>
            <a:r>
              <a:rPr lang="ru-RU" b="1" i="1" dirty="0"/>
              <a:t>борьба с потерями</a:t>
            </a:r>
            <a:r>
              <a:rPr lang="ru-RU" dirty="0"/>
              <a:t> с/</a:t>
            </a:r>
            <a:r>
              <a:rPr lang="ru-RU" dirty="0" err="1"/>
              <a:t>х</a:t>
            </a:r>
            <a:r>
              <a:rPr lang="ru-RU" dirty="0"/>
              <a:t> продуктов.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dirty="0"/>
              <a:t>Вклад ученых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6021288"/>
          </a:xfrm>
        </p:spPr>
        <p:txBody>
          <a:bodyPr/>
          <a:lstStyle/>
          <a:p>
            <a:r>
              <a:rPr lang="ru-RU" dirty="0"/>
              <a:t>Изменение </a:t>
            </a:r>
            <a:r>
              <a:rPr lang="ru-RU" dirty="0" err="1"/>
              <a:t>хим</a:t>
            </a:r>
            <a:r>
              <a:rPr lang="ru-RU" dirty="0"/>
              <a:t> состава Менделеев </a:t>
            </a:r>
            <a:r>
              <a:rPr lang="ru-RU" dirty="0" err="1"/>
              <a:t>Д.И.-использовать</a:t>
            </a:r>
            <a:r>
              <a:rPr lang="ru-RU" dirty="0"/>
              <a:t> легкие погоны нефти для экстракции жира из семян масличных</a:t>
            </a:r>
          </a:p>
          <a:p>
            <a:r>
              <a:rPr lang="ru-RU" dirty="0"/>
              <a:t>Я.Я. </a:t>
            </a:r>
            <a:r>
              <a:rPr lang="ru-RU" dirty="0" err="1"/>
              <a:t>Никитинский-рациональное</a:t>
            </a:r>
            <a:r>
              <a:rPr lang="ru-RU" dirty="0"/>
              <a:t> использование отходов при переработке.</a:t>
            </a:r>
          </a:p>
          <a:p>
            <a:r>
              <a:rPr lang="ru-RU" dirty="0" err="1"/>
              <a:t>П.А.Козьмин</a:t>
            </a:r>
            <a:r>
              <a:rPr lang="ru-RU" dirty="0"/>
              <a:t>-мукомольное </a:t>
            </a:r>
            <a:r>
              <a:rPr lang="ru-RU" dirty="0" err="1"/>
              <a:t>произвоз</a:t>
            </a:r>
            <a:r>
              <a:rPr lang="ru-RU" dirty="0"/>
              <a:t>-во.</a:t>
            </a:r>
          </a:p>
          <a:p>
            <a:r>
              <a:rPr lang="ru-RU" dirty="0"/>
              <a:t>А.И.Опарин, </a:t>
            </a:r>
            <a:r>
              <a:rPr lang="ru-RU" dirty="0" err="1"/>
              <a:t>В.Л.Кретович-биохимия</a:t>
            </a:r>
            <a:endParaRPr lang="ru-RU" dirty="0"/>
          </a:p>
          <a:p>
            <a:r>
              <a:rPr lang="ru-RU" dirty="0" err="1"/>
              <a:t>итд</a:t>
            </a:r>
            <a:endParaRPr lang="ru-RU" dirty="0"/>
          </a:p>
        </p:txBody>
      </p:sp>
    </p:spTree>
  </p:cSld>
  <p:clrMapOvr>
    <a:masterClrMapping/>
  </p:clrMapOvr>
  <p:transition>
    <p:pull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60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5" y="273050"/>
            <a:ext cx="4543425" cy="5853113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85750"/>
            <a:ext cx="3614738" cy="5840413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000" dirty="0"/>
              <a:t>С 1951 по 1971 г. строительство зернохранилищ на этом этапе базировалось на выполнении основной задачи полной механизации всех операций и проведения приёмки и обработки всего зерна в течение 30 дней. Начинается массовое строительство силосных корпусов элеваторов из сборного железобетона. ГИ «</a:t>
            </a:r>
            <a:r>
              <a:rPr lang="ru-RU" sz="2000" dirty="0" err="1"/>
              <a:t>Прозернопроект</a:t>
            </a:r>
            <a:r>
              <a:rPr lang="ru-RU" sz="2000" dirty="0"/>
              <a:t>» разрабатывает новые элеваторы типа ЛВ-4×175 вместимостью 80 тыс.т., Л-4×100 вместимостью 24 тыс.т. и др., </a:t>
            </a:r>
          </a:p>
        </p:txBody>
      </p:sp>
      <p:pic>
        <p:nvPicPr>
          <p:cNvPr id="12293" name="Picture 2" descr="http://www.giord.com/matherials/images/elevato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8" y="428625"/>
            <a:ext cx="4643437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41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" y="357188"/>
            <a:ext cx="3779912" cy="5768975"/>
          </a:xfrm>
        </p:spPr>
        <p:txBody>
          <a:bodyPr>
            <a:normAutofit/>
          </a:bodyPr>
          <a:lstStyle/>
          <a:p>
            <a:r>
              <a:rPr lang="ru-RU" sz="2400" dirty="0"/>
              <a:t>1971г. до 90-х г.</a:t>
            </a:r>
            <a:endParaRPr lang="kk-KZ" sz="2400" dirty="0">
              <a:solidFill>
                <a:srgbClr val="161616"/>
              </a:solidFill>
            </a:endParaRPr>
          </a:p>
          <a:p>
            <a:r>
              <a:rPr lang="ru-RU" sz="2400" dirty="0"/>
              <a:t>Увеличение вместимости ,строительства силосных корпусов расширения.</a:t>
            </a:r>
          </a:p>
          <a:p>
            <a:r>
              <a:rPr lang="ru-RU" sz="2400" dirty="0"/>
              <a:t>вместимостью с 50 тыс. т элеваторов вместимостью до150-250 тыс. т. для длительного хранения зерна, элеваторов с силосами ø12 м и высотой их 30 и 40 м.</a:t>
            </a:r>
          </a:p>
        </p:txBody>
      </p:sp>
      <p:pic>
        <p:nvPicPr>
          <p:cNvPr id="13317" name="Picture 2" descr="http://www.rostovprodukt.ru/sites/default/files/novocherkasskiy_khp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19" y="0"/>
            <a:ext cx="583500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347638"/>
          </a:xfrm>
        </p:spPr>
        <p:txBody>
          <a:bodyPr/>
          <a:lstStyle/>
          <a:p>
            <a:r>
              <a:rPr lang="ru-RU" dirty="0"/>
              <a:t>Первый элеватор</a:t>
            </a:r>
          </a:p>
        </p:txBody>
      </p:sp>
      <p:pic>
        <p:nvPicPr>
          <p:cNvPr id="5" name="Содержимое 4" descr="article120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3928" y="332656"/>
            <a:ext cx="4968552" cy="626469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48680"/>
            <a:ext cx="3779912" cy="6309320"/>
          </a:xfrm>
        </p:spPr>
        <p:txBody>
          <a:bodyPr/>
          <a:lstStyle/>
          <a:p>
            <a:r>
              <a:rPr lang="ru-RU" sz="2400" dirty="0"/>
              <a:t>В развитых государствах Западной Европы и США были спроектированы и построены принципиально новые зернохранилища силосного типа. Первый механизированный склад для хранения зерна был сооружен в 1839 году в Чикаго, первое зернохранилище силосного типа – в городе </a:t>
            </a:r>
            <a:r>
              <a:rPr lang="ru-RU" sz="2400" dirty="0" err="1"/>
              <a:t>Дулуте</a:t>
            </a:r>
            <a:r>
              <a:rPr lang="ru-RU" sz="2400" dirty="0"/>
              <a:t> в США.</a:t>
            </a:r>
          </a:p>
        </p:txBody>
      </p:sp>
    </p:spTree>
  </p:cSld>
  <p:clrMapOvr>
    <a:masterClrMapping/>
  </p:clrMapOvr>
  <p:transition>
    <p:wheel spokes="3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g-fotki.yandex.ru/get/3704/dmi196607.3/0_15bcf_76a8be74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7250" y="428625"/>
            <a:ext cx="419100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2"/>
          <p:cNvSpPr>
            <a:spLocks noChangeArrowheads="1"/>
          </p:cNvSpPr>
          <p:nvPr/>
        </p:nvSpPr>
        <p:spPr bwMode="auto">
          <a:xfrm>
            <a:off x="285750" y="1"/>
            <a:ext cx="4357688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Для хранения зерна в древности применялись </a:t>
            </a:r>
            <a:r>
              <a:rPr lang="ru-RU" sz="2400" b="1" dirty="0"/>
              <a:t>глиняные бочки-пифосы,</a:t>
            </a:r>
            <a:r>
              <a:rPr lang="ru-RU" sz="2400" dirty="0"/>
              <a:t> обычно почти целиком закапывавшиеся в землю, и </a:t>
            </a:r>
            <a:r>
              <a:rPr lang="ru-RU" sz="2400" b="1" dirty="0"/>
              <a:t>пашенные ямы</a:t>
            </a:r>
            <a:r>
              <a:rPr lang="ru-RU" sz="2400" dirty="0"/>
              <a:t>. В иных случаях, помимо пифосов, для хранения зерна употреблялись и </a:t>
            </a:r>
            <a:r>
              <a:rPr lang="ru-RU" sz="2400" dirty="0" err="1"/>
              <a:t>остродонные</a:t>
            </a:r>
            <a:r>
              <a:rPr lang="ru-RU" sz="2400" dirty="0"/>
              <a:t> амфоры. В доме </a:t>
            </a:r>
            <a:r>
              <a:rPr lang="ru-RU" sz="2400" b="1" dirty="0"/>
              <a:t>I—III вв. н. э.</a:t>
            </a:r>
            <a:r>
              <a:rPr lang="ru-RU" sz="2400" dirty="0"/>
              <a:t>, обнаруженном </a:t>
            </a:r>
            <a:r>
              <a:rPr lang="ru-RU" sz="2400" b="1" dirty="0"/>
              <a:t>в </a:t>
            </a:r>
            <a:r>
              <a:rPr lang="ru-RU" sz="2400" b="1" dirty="0" err="1"/>
              <a:t>Киммерике</a:t>
            </a:r>
            <a:r>
              <a:rPr lang="ru-RU" sz="2400" dirty="0"/>
              <a:t> при раскопках 1948 г., </a:t>
            </a:r>
            <a:r>
              <a:rPr lang="ru-RU" sz="2400" b="1" dirty="0"/>
              <a:t>пшеница и ячмень</a:t>
            </a:r>
            <a:r>
              <a:rPr lang="ru-RU" sz="2400" dirty="0"/>
              <a:t> хранились в больших </a:t>
            </a:r>
            <a:r>
              <a:rPr lang="ru-RU" sz="2400" dirty="0" err="1"/>
              <a:t>поздне-боспорских</a:t>
            </a:r>
            <a:r>
              <a:rPr lang="ru-RU" sz="2400" dirty="0"/>
              <a:t> </a:t>
            </a:r>
            <a:r>
              <a:rPr lang="ru-RU" sz="2400" b="1" dirty="0" err="1"/>
              <a:t>остродонных</a:t>
            </a:r>
            <a:r>
              <a:rPr lang="ru-RU" sz="2400" b="1" dirty="0"/>
              <a:t> амфорах.</a:t>
            </a:r>
            <a:endParaRPr lang="ru-RU" sz="2400" b="1" dirty="0">
              <a:solidFill>
                <a:srgbClr val="161616"/>
              </a:solidFill>
            </a:endParaRPr>
          </a:p>
        </p:txBody>
      </p:sp>
    </p:spTree>
  </p:cSld>
  <p:clrMapOvr>
    <a:masterClrMapping/>
  </p:clrMapOvr>
  <p:transition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g.encyc.yandex.net/illustrations/vlasov/pictures/01/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5250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764704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древнем Китае наместник округа </a:t>
            </a:r>
            <a:r>
              <a:rPr lang="ru-RU" sz="3200" dirty="0" err="1"/>
              <a:t>Нань</a:t>
            </a:r>
            <a:r>
              <a:rPr lang="ru-RU" sz="3200" dirty="0"/>
              <a:t> в 226 году до нашей эры разработал предписание о взимании поземельного налога натурой и хранении казенного зерна. Этот документ определял порядок приема, хранения и выдачи зерна, а также устанавливал меры наказания служащим, допустившим порчу зерна в процессе хранения и за обнаруженную недостачу.</a:t>
            </a:r>
          </a:p>
        </p:txBody>
      </p:sp>
    </p:spTree>
  </p:cSld>
  <p:clrMapOvr>
    <a:masterClrMapping/>
  </p:clrMapOvr>
  <p:transition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dirty="0"/>
              <a:t>Овин - эта постройка служила для сушки снопов и обмолота </a:t>
            </a:r>
            <a:r>
              <a:rPr lang="ru-RU" sz="3200" b="1" dirty="0"/>
              <a:t>зерна</a:t>
            </a:r>
            <a:r>
              <a:rPr lang="ru-RU" sz="3200" dirty="0"/>
              <a:t>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5364" name="Picture 2" descr="http://d.topic.lt/Fmfir/images/picsw/072013/26/post/derevnya/derevnya-0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484313"/>
            <a:ext cx="8248972" cy="496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Первый ярус коша - чуланчик для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хранения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зернах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второй - сушилка, где суши...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6388" name="Picture 2" descr="http://img1.liveinternet.ru/images/attach/c/2/69/563/69563339_Izobrazhenie_9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628775"/>
            <a:ext cx="8424863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k-KZ"/>
              <a:t>Склады ,</a:t>
            </a:r>
            <a:r>
              <a:rPr lang="en-US"/>
              <a:t>30 </a:t>
            </a:r>
            <a:r>
              <a:rPr lang="kk-KZ"/>
              <a:t>х годов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7412" name="Picture 2" descr="http://soshchapaevskoe.ucoz.ru/kommunary_na_stroitelst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340768"/>
            <a:ext cx="8215313" cy="480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br>
              <a:rPr lang="kk-KZ" dirty="0"/>
            </a:br>
            <a:r>
              <a:rPr lang="kk-KZ" dirty="0"/>
              <a:t>Зерновые склады в колхозах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9460" name="Picture 2" descr="http://arhiv.ukranok.hu/holod/holod_foto/holodomor%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556792"/>
            <a:ext cx="8390706" cy="4772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779463"/>
          </a:xfrm>
        </p:spPr>
        <p:txBody>
          <a:bodyPr/>
          <a:lstStyle/>
          <a:p>
            <a:pPr>
              <a:defRPr/>
            </a:pPr>
            <a:r>
              <a:rPr lang="ru-RU" sz="2800">
                <a:latin typeface="Times New Roman" pitchFamily="18" charset="0"/>
                <a:cs typeface="Times New Roman" pitchFamily="18" charset="0"/>
              </a:rPr>
              <a:t>Комсомолец и трудящийся 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колхоза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охраняют семенные и страховые фонды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8436" name="Picture 2" descr="http://i1.wp.com/img-fotki.yandex.ru/get/4507/leon-maksimow.25/0_3adf1_25f38bd0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1785938"/>
            <a:ext cx="7620000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0484" name="Picture 2" descr="http://grainboard.ru/data/tradeboard/42697/tradeboardYGOOIF_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0"/>
            <a:ext cx="85725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1508" name="Picture 2" descr="http://nizhnij-novgorod.bestru.ru/files/adv_img/459703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642938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2532" name="Picture 2" descr="http://images.gimsy.ru/3/c6/113278/sdaetsya-arenda-angar-v-cherte-goroda-nevyansk-f1132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60648"/>
            <a:ext cx="8248972" cy="619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dirty="0"/>
              <a:t>Зерновых металлических силосных комплексов (ЗМСК). В составе металлического силосного комплекса используется такое же оборудование, как и в элеваторах аналогичного назначения. Производительность технологических линий в ЗМСК - в основном 100-200 т/ч, для перегрузочных комплексов - до 350-500, в портовых комплексах - до 1200 т/ч и более. </a:t>
            </a:r>
          </a:p>
        </p:txBody>
      </p:sp>
    </p:spTree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/>
              <a:t>Современная цифровая система контроля температуры </a:t>
            </a:r>
            <a:r>
              <a:rPr lang="ru-RU" sz="2800" b="1" dirty="0"/>
              <a:t>зерновых</a:t>
            </a:r>
            <a:r>
              <a:rPr lang="ru-RU" sz="2800" dirty="0"/>
              <a:t> продуктов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23556" name="Picture 2" descr="http://impuls-invest.ru/uploaded/news/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8820472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r>
              <a:rPr lang="ru-RU" dirty="0"/>
              <a:t>Мировое производство зерна достигает 1,0 - 1,2 млрд. т. ежегодно. Вместе с тем, около 100-120 млн. т, т.е. 10% производства, теряется. Одна из основных причин такого положения - недостаточная вместимость зернохранилищ.</a:t>
            </a:r>
          </a:p>
        </p:txBody>
      </p:sp>
    </p:spTree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D3522-C55C-420B-B85F-7F482491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636588"/>
          </a:xfrm>
        </p:spPr>
        <p:txBody>
          <a:bodyPr/>
          <a:lstStyle/>
          <a:p>
            <a:pPr>
              <a:defRPr/>
            </a:pPr>
            <a:r>
              <a:rPr lang="kk-KZ" dirty="0"/>
              <a:t>Элеватор </a:t>
            </a:r>
            <a:r>
              <a:rPr lang="ru-RU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ТОО </a:t>
            </a:r>
            <a:r>
              <a:rPr lang="en-US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Sinegor</a:t>
            </a:r>
            <a:r>
              <a:rPr lang="en-US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Grain 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B5941399-49C8-49F1-AE3D-C5EA7B3F4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00125"/>
            <a:ext cx="9144000" cy="5019675"/>
          </a:xfrm>
        </p:spPr>
        <p:txBody>
          <a:bodyPr/>
          <a:lstStyle/>
          <a:p>
            <a:pPr>
              <a:defRPr/>
            </a:pPr>
            <a:r>
              <a:rPr lang="ru-RU" sz="2400" dirty="0"/>
              <a:t>емкость элеватора составляет 30 тыс. тонн </a:t>
            </a:r>
          </a:p>
          <a:p>
            <a:pPr>
              <a:defRPr/>
            </a:pPr>
            <a:r>
              <a:rPr lang="ru-RU" sz="2400" dirty="0"/>
              <a:t>Стоимость объекта 1,3 </a:t>
            </a:r>
            <a:r>
              <a:rPr lang="ru-RU" sz="2400" dirty="0" err="1"/>
              <a:t>млрд</a:t>
            </a:r>
            <a:r>
              <a:rPr lang="ru-RU" sz="2400" dirty="0"/>
              <a:t> тенге, из них 0,9 </a:t>
            </a:r>
            <a:r>
              <a:rPr lang="ru-RU" sz="2400" dirty="0" err="1"/>
              <a:t>млрд</a:t>
            </a:r>
            <a:r>
              <a:rPr lang="ru-RU" sz="2400" dirty="0"/>
              <a:t> тенге – собственные средства, остальные получены в рамках программы «ДКБ-2020». Почти два года понадобилось строителям, чтобы возвести это современное производство. За счет высокой степени автоматизации на предприятии ручной труд сведен до минимума. Выбойка муки, ее затаривание, взвешивание и зашивка мешков весом 50 кг осуществляются при помощи электронных устройств.</a:t>
            </a:r>
            <a:br>
              <a:rPr lang="ru-RU" sz="2400" dirty="0"/>
            </a:br>
            <a:r>
              <a:rPr lang="ru-RU" sz="2400" dirty="0"/>
              <a:t>ТОО "</a:t>
            </a:r>
            <a:r>
              <a:rPr lang="ru-RU" sz="2400" dirty="0" err="1"/>
              <a:t>Акмола</a:t>
            </a:r>
            <a:r>
              <a:rPr lang="ru-RU" sz="2400" dirty="0"/>
              <a:t> </a:t>
            </a:r>
            <a:r>
              <a:rPr lang="ru-RU" sz="2400" dirty="0" err="1"/>
              <a:t>Бидай</a:t>
            </a:r>
            <a:r>
              <a:rPr lang="ru-RU" sz="2400" dirty="0"/>
              <a:t>" заключило контракты на поставку муки, зерна и семян масличных – льна и рапса – в страны ближнего и дальнего зарубежья. Первая партия муки уже отправлена в Афганистан. На очереди – Иран, Египет, Россия, Узбекистан. В планах хозяев – освоить переработку семян масличных культур, наладить выпуск комбикормов с ориентиром на развитие птицеводства.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16DF8-2E08-43A9-A6E6-F3178271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директорЖ.К.Мадимухаметов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зам</a:t>
            </a:r>
            <a:r>
              <a:rPr lang="en-US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Ж.Е.Тасыгожин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выпускник</a:t>
            </a:r>
            <a:r>
              <a:rPr lang="kk-KZ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нашего университета</a:t>
            </a:r>
            <a:endParaRPr lang="ru-K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7" name="Объект 4">
            <a:extLst>
              <a:ext uri="{FF2B5EF4-FFF2-40B4-BE49-F238E27FC236}">
                <a16:creationId xmlns:a16="http://schemas.microsoft.com/office/drawing/2014/main" id="{F4AC6F79-8D4D-46D9-82E0-7288FD69056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05000"/>
            <a:ext cx="4546600" cy="4403725"/>
          </a:xfrm>
        </p:spPr>
      </p:pic>
      <p:pic>
        <p:nvPicPr>
          <p:cNvPr id="26628" name="Объект 7">
            <a:extLst>
              <a:ext uri="{FF2B5EF4-FFF2-40B4-BE49-F238E27FC236}">
                <a16:creationId xmlns:a16="http://schemas.microsoft.com/office/drawing/2014/main" id="{D7C66932-6942-47F9-AF90-FFC6DC98846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24450" y="1905000"/>
            <a:ext cx="3562350" cy="4403725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Nunito Sans" panose="020B0604020202020204" pitchFamily="2" charset="-52"/>
              </a:rPr>
              <a:t>Урожайность отдельных сельскохозяйственных культур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CED9E5-3563-451B-9A55-2CEF31B1D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470912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de12bdde2242d50731c998d2e37c8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496944" cy="666936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17f7538ec696a4c43f2e66bc17c5c4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8892480" cy="6408712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070976" cy="7673703"/>
        </p:xfrm>
        <a:graphic>
          <a:graphicData uri="http://schemas.openxmlformats.org/drawingml/2006/table">
            <a:tbl>
              <a:tblPr/>
              <a:tblGrid>
                <a:gridCol w="423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5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50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 производства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Факторы, влияющие на качество продукции растениеводства</a:t>
                      </a:r>
                      <a:endParaRPr kumimoji="0" lang="ru-RU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331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ahoma" pitchFamily="34" charset="0"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Посевной материал</a:t>
                      </a:r>
                      <a:r>
                        <a:rPr kumimoji="0" lang="ru-RU" sz="18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101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влияющие факторы на данном этапе — вид, сорт, репродукция, подготовка семян к посеву (очистка, обеззараживание и пр.), класс семян по </a:t>
                      </a:r>
                      <a:r>
                        <a:rPr kumimoji="0" lang="ru-RU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ГОСТу</a:t>
                      </a:r>
                      <a:r>
                        <a:rPr kumimoji="0" lang="ru-R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101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81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101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kk-KZ" sz="2800" b="0" i="0" u="none" strike="noStrike" cap="none" normalizeH="0" baseline="0">
                        <a:ln>
                          <a:noFill/>
                        </a:ln>
                        <a:solidFill>
                          <a:srgbClr val="0101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Условия выращивания</a:t>
                      </a:r>
                      <a:r>
                        <a:rPr kumimoji="0" lang="ru-RU" sz="18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101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географическое положение, почва, предшественники, удобрения, орошение, болезни и вредители, метеорологические условия года, состояние техники и пр. выпадение осадков в предуборочный и уборочный периоды приводит к увлажнению зерна. Ранние заморозки или засушливая погода в период налива хлеба вызывает образование дефектного зерна (морозобойного, щуплого) с пониженными показателями качества и неустойчивостью при хранении. Повреждение растений на корню полевыми вредителями. Попадание в партии убираемой продукции различных растительных остатков, а иногда и вредных примесей требует срочной очистки и сортировки этих партий, а также раздельного их размещения.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101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-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530224"/>
          <a:ext cx="8183562" cy="6600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2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73062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Условия уборки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сроки и способы уборки, состояние техники и погодные условия, урожайность и назначение убираемой продукции. В различных климатических зонах страны условия уборки разные.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9206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Транспортирование урожая</a:t>
                      </a:r>
                      <a:r>
                        <a:rPr kumimoji="0" lang="ru-RU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вид и состояние транспорта и тары, расстояние перевозок, время, погода, состояние дорог и пр. С момента после уборки и доставки потребителю происходят количественные и качественные изменения продукции. Степень этих изменений и величина потерь зависят от того, как проведены уборка, сортировка, калибровка, упаковка и перевозка продукции. При нарушении правил качественные и количественные потери могут достигать огромных размеров, поэтому доставку продукции до потребителя следует считать одним из важнейших факторов снижения потерь.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15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heel spokes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929330"/>
            <a:ext cx="8183880" cy="105710"/>
          </a:xfrm>
        </p:spPr>
        <p:txBody>
          <a:bodyPr>
            <a:normAutofit fontScale="90000"/>
          </a:bodyPr>
          <a:lstStyle/>
          <a:p>
            <a:r>
              <a:rPr lang="ru-RU" dirty="0"/>
              <a:t>-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60648"/>
          <a:ext cx="8229599" cy="6460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2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7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225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954" marR="91954"/>
                </a:tc>
                <a:tc>
                  <a:txBody>
                    <a:bodyPr/>
                    <a:lstStyle/>
                    <a:p>
                      <a:r>
                        <a:rPr kumimoji="0" lang="ru-RU" sz="18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Первичная обработка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91954" marR="9195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Состояние поступающего зерна ухудшается, если после уборки его не обрабатывают на токах, а хранят в открытых, незащищенных от внешних условий местах. Зерно при этом может увлажняться и даже прорастать. В зерновую массу проникают вредители хлебных злаков, обитающие в прошлогодних органических остатках. При отсутствии постоянного контроля зерно может полностью испортиться вследствие самосогревания.</a:t>
                      </a:r>
                    </a:p>
                    <a:p>
                      <a:endParaRPr lang="ru-RU" dirty="0"/>
                    </a:p>
                  </a:txBody>
                  <a:tcPr marL="91954" marR="9195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79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954" marR="91954"/>
                </a:tc>
                <a:tc>
                  <a:txBody>
                    <a:bodyPr/>
                    <a:lstStyle/>
                    <a:p>
                      <a:r>
                        <a:rPr kumimoji="0" lang="ru-RU" sz="18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Хранение урожая</a:t>
                      </a:r>
                      <a:r>
                        <a:rPr kumimoji="0" lang="ru-RU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/>
                    </a:p>
                  </a:txBody>
                  <a:tcPr marL="91954" marR="9195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 должен знать, как правильно подготовить продукцию к длительному хранению, а хранилище — к приему нового урожая; изучить и применять на практике современные способы хранения; знать оптимальный режим хранения каждого вида продукции и уметь управлять им.</a:t>
                      </a:r>
                    </a:p>
                    <a:p>
                      <a:endParaRPr lang="ru-RU" dirty="0"/>
                    </a:p>
                  </a:txBody>
                  <a:tcPr marL="91954" marR="9195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heel spokes="2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857892"/>
            <a:ext cx="8183880" cy="177148"/>
          </a:xfrm>
        </p:spPr>
        <p:txBody>
          <a:bodyPr>
            <a:normAutofit fontScale="90000"/>
          </a:bodyPr>
          <a:lstStyle/>
          <a:p>
            <a:r>
              <a:rPr lang="ru-RU" dirty="0"/>
              <a:t>-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76671"/>
          <a:ext cx="8229599" cy="5040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59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53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954" marR="91954"/>
                </a:tc>
                <a:tc>
                  <a:txBody>
                    <a:bodyPr/>
                    <a:lstStyle/>
                    <a:p>
                      <a:r>
                        <a:rPr kumimoji="0" lang="ru-RU" sz="18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Переработка на предприятиях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91954" marR="91954"/>
                </a:tc>
                <a:tc>
                  <a:txBody>
                    <a:bodyPr/>
                    <a:lstStyle/>
                    <a:p>
                      <a:pPr lvl="0"/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переработка и консервирование (в широком смысле) растениеводческой продукции так же, как и хранение в свежем виде, направлена на ее сохранение и подготовку к использованию в пищу или для дальнейшей переработки. В переработанной продукции процессы обмена прекращаются. </a:t>
                      </a:r>
                    </a:p>
                  </a:txBody>
                  <a:tcPr marL="91954" marR="9195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517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954" marR="91954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</a:t>
                      </a:r>
                      <a:r>
                        <a:rPr lang="ru-RU" baseline="0" dirty="0"/>
                        <a:t> всех этапах</a:t>
                      </a:r>
                      <a:endParaRPr lang="ru-RU" dirty="0"/>
                    </a:p>
                  </a:txBody>
                  <a:tcPr marL="91954" marR="919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квалификация специалистов и степень освоения техники и технологии.</a:t>
                      </a:r>
                    </a:p>
                    <a:p>
                      <a:endParaRPr lang="ru-RU" dirty="0"/>
                    </a:p>
                  </a:txBody>
                  <a:tcPr marL="91954" marR="9195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heel spokes="3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14290"/>
            <a:ext cx="8183880" cy="714380"/>
          </a:xfrm>
        </p:spPr>
        <p:txBody>
          <a:bodyPr/>
          <a:lstStyle/>
          <a:p>
            <a:r>
              <a:rPr lang="ru-RU" dirty="0"/>
              <a:t>Потери продукта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071546"/>
            <a:ext cx="8183880" cy="485778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   Поскольку порча продукции происходит в результате экологических взаимодействий биотических и абиотических факторов на протяжении определенного периода времени, она может быть установлена и предотвращена. </a:t>
            </a:r>
          </a:p>
          <a:p>
            <a:r>
              <a:rPr lang="ru-RU" dirty="0"/>
              <a:t>Таким образом, исходя из природы хранимых продуктов и возможных потерь, возникает необходимость защиты их от активного воздействия микроорганизмов и вредителей, а также создания условий, препятствующих интенсивному обмену веществ в клетках.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000108"/>
            <a:ext cx="8183880" cy="571504"/>
          </a:xfrm>
        </p:spPr>
        <p:txBody>
          <a:bodyPr>
            <a:noAutofit/>
          </a:bodyPr>
          <a:lstStyle/>
          <a:p>
            <a:r>
              <a:rPr lang="ru-RU" sz="2800" dirty="0"/>
              <a:t>По своей природе потери могут быть физическими и биологическими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700808"/>
            <a:ext cx="8183880" cy="465715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>
                <a:solidFill>
                  <a:srgbClr val="0070C0"/>
                </a:solidFill>
              </a:rPr>
              <a:t>К </a:t>
            </a:r>
            <a:r>
              <a:rPr lang="ru-RU" i="1" dirty="0">
                <a:solidFill>
                  <a:srgbClr val="0070C0"/>
                </a:solidFill>
              </a:rPr>
              <a:t>физическим </a:t>
            </a:r>
            <a:r>
              <a:rPr lang="ru-RU" dirty="0">
                <a:solidFill>
                  <a:srgbClr val="0070C0"/>
                </a:solidFill>
              </a:rPr>
              <a:t>относят: </a:t>
            </a:r>
          </a:p>
          <a:p>
            <a:r>
              <a:rPr lang="ru-RU" dirty="0"/>
              <a:t>травмы</a:t>
            </a:r>
          </a:p>
          <a:p>
            <a:r>
              <a:rPr lang="ru-RU" dirty="0"/>
              <a:t> распыл</a:t>
            </a:r>
          </a:p>
          <a:p>
            <a:r>
              <a:rPr lang="ru-RU" dirty="0"/>
              <a:t> </a:t>
            </a:r>
            <a:r>
              <a:rPr lang="ru-RU" dirty="0" err="1"/>
              <a:t>просыпи</a:t>
            </a:r>
            <a:endParaRPr lang="ru-RU" dirty="0"/>
          </a:p>
          <a:p>
            <a:r>
              <a:rPr lang="ru-RU" dirty="0" err="1"/>
              <a:t>подвяливание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i="1" dirty="0">
                <a:solidFill>
                  <a:srgbClr val="0070C0"/>
                </a:solidFill>
              </a:rPr>
              <a:t>Биологические </a:t>
            </a:r>
            <a:r>
              <a:rPr lang="ru-RU" dirty="0">
                <a:solidFill>
                  <a:srgbClr val="0070C0"/>
                </a:solidFill>
              </a:rPr>
              <a:t>потери </a:t>
            </a:r>
          </a:p>
          <a:p>
            <a:pPr>
              <a:buNone/>
            </a:pPr>
            <a:r>
              <a:rPr lang="ru-RU" dirty="0"/>
              <a:t> дыхание</a:t>
            </a:r>
          </a:p>
          <a:p>
            <a:pPr>
              <a:buNone/>
            </a:pPr>
            <a:r>
              <a:rPr lang="ru-RU" dirty="0"/>
              <a:t> прорастание</a:t>
            </a:r>
          </a:p>
          <a:p>
            <a:pPr>
              <a:buNone/>
            </a:pPr>
            <a:r>
              <a:rPr lang="ru-RU" dirty="0"/>
              <a:t> развитие микроорганизмов</a:t>
            </a:r>
          </a:p>
          <a:p>
            <a:pPr>
              <a:buNone/>
            </a:pPr>
            <a:r>
              <a:rPr lang="ru-RU" dirty="0"/>
              <a:t> насекомых и клещей</a:t>
            </a:r>
          </a:p>
          <a:p>
            <a:pPr>
              <a:buNone/>
            </a:pPr>
            <a:r>
              <a:rPr lang="ru-RU" dirty="0"/>
              <a:t> самосогревание</a:t>
            </a:r>
          </a:p>
          <a:p>
            <a:pPr>
              <a:buNone/>
            </a:pPr>
            <a:r>
              <a:rPr lang="ru-RU" dirty="0"/>
              <a:t> уничтожение продукции грызунами и птицами.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2920" y="6035040"/>
            <a:ext cx="8183880" cy="108604"/>
          </a:xfrm>
        </p:spPr>
        <p:txBody>
          <a:bodyPr>
            <a:normAutofit fontScale="90000"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6327648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Различают два вида потерь продуктов </a:t>
            </a:r>
          </a:p>
          <a:p>
            <a:pPr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при хранении: </a:t>
            </a:r>
          </a:p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по массе</a:t>
            </a:r>
          </a:p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по качеству</a:t>
            </a:r>
          </a:p>
          <a:p>
            <a:pPr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sz="4000" dirty="0"/>
              <a:t>Трата сухого вещества при дыхании растительных продуктов во время хранения признается единственно оправданной потерей биологической природы. Эти неизбежные потери в массе продукции при хранении являются </a:t>
            </a:r>
            <a:r>
              <a:rPr lang="ru-RU" sz="4000" b="1" dirty="0"/>
              <a:t>естественной убылью.</a:t>
            </a:r>
          </a:p>
          <a:p>
            <a:pPr marL="0" lvl="0" indent="0">
              <a:buNone/>
            </a:pPr>
            <a:r>
              <a:rPr lang="ru-RU" sz="4000" dirty="0"/>
              <a:t> При рациональной организации хранения они весьма незначительны и за год хранения зерна составляют не более 0,2-0,4 % от массы продукта, а за сезон (6-8 месяцев) хранения лежкой плодоовощной продукции –  3-8 %. Исходя из природы только этих потерь, установлены нормы естественной убыли продукции при хранении и перевозках.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929330"/>
            <a:ext cx="8183880" cy="105710"/>
          </a:xfrm>
        </p:spPr>
        <p:txBody>
          <a:bodyPr>
            <a:normAutofit fontScale="90000"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84730"/>
          </a:xfrm>
        </p:spPr>
        <p:txBody>
          <a:bodyPr>
            <a:normAutofit/>
          </a:bodyPr>
          <a:lstStyle/>
          <a:p>
            <a:r>
              <a:rPr lang="ru-RU" dirty="0"/>
              <a:t>Естественная убыль определяется при проведении количественно-качественного учета продукции при хранении и списывается с материально ответственных лиц по фактическому наличию, но в пределах установленных норм. При превышении норм убыли потери считаются сверхнормативными и относятся на издержки предприятия или ставятся в начет материально ответственным лицам.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Потери массы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8892480" cy="4929411"/>
          </a:xfrm>
        </p:spPr>
        <p:txBody>
          <a:bodyPr/>
          <a:lstStyle/>
          <a:p>
            <a:r>
              <a:rPr lang="ru-RU" dirty="0"/>
              <a:t>Физические потери, испарением влаги и расходованием органических веществ в процессе дыхания, При этом  к естественным(к примеру зерно 0,03-0,07%), или нормированным. Повреждения механические или грибковые, как правило, также усиливают потери воды. Так, яблоки, пораженные паршой на площади до З см</a:t>
            </a:r>
            <a:r>
              <a:rPr lang="ru-RU" baseline="30000" dirty="0"/>
              <a:t> 2</a:t>
            </a:r>
            <a:r>
              <a:rPr lang="ru-RU" dirty="0"/>
              <a:t> , за 6 мес. хранения теряют 2,8% воды, на площади до 6 см</a:t>
            </a:r>
            <a:r>
              <a:rPr lang="ru-RU" baseline="30000" dirty="0"/>
              <a:t> 2</a:t>
            </a:r>
            <a:r>
              <a:rPr lang="ru-RU" dirty="0"/>
              <a:t> -- 5,7%; здоровые за это же время теряют 0,8% воды.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2920" y="6035040"/>
            <a:ext cx="8183880" cy="251480"/>
          </a:xfrm>
        </p:spPr>
        <p:txBody>
          <a:bodyPr>
            <a:normAutofit fontScale="90000"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404664"/>
            <a:ext cx="8286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 нерациональном использовании продуктов могут происходить их скрытые потери. Это использование продукции не по назначению. Например, использование в пивоваренной промышленности партий ячменя из сортов, не относимых к пивоваренным, как правило, приводит к снижению выхода и качества пива; скармливание свиньям на откорме зерна пшеницы вместо ячменя приводит к снижению привесов.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2920" y="6429396"/>
            <a:ext cx="8183880" cy="428604"/>
          </a:xfrm>
        </p:spPr>
        <p:txBody>
          <a:bodyPr>
            <a:normAutofit fontScale="90000"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00174"/>
            <a:ext cx="8183880" cy="4857784"/>
          </a:xfrm>
        </p:spPr>
        <p:txBody>
          <a:bodyPr>
            <a:normAutofit fontScale="70000" lnSpcReduction="20000"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Качество – это совокупность всех свойств, признаков, определяющих возможность использования зерна и семян по целевому назначению и для длительного хранения.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настоящее время принято предусматривать три степени качества.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степень – качеством является так называемое абсолютное качество. Абсолютным качеством должны обладать изделия, применяемые в области освоения космоса, каких бы затрат это ни требовало.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степень – качество определяется требованиями технической безопасности для тех изделий, технические показатели которых являются значительно более важными, чем экономические, например качество авиационной техники, качество многих др.средств транспорта и т.д.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степень – качества принято называть оптимальное качество, т.е. наиболее выгодную и технически</a:t>
            </a: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500034" y="458253"/>
            <a:ext cx="86439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самостоятельного  изучения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Классификация, и экономически степень качества </a:t>
            </a:r>
            <a:r>
              <a:rPr lang="ru-RU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показателей качества зерна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6072206"/>
            <a:ext cx="8183880" cy="285752"/>
          </a:xfrm>
        </p:spPr>
        <p:txBody>
          <a:bodyPr>
            <a:normAutofit fontScale="90000"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613292"/>
          </a:xfrm>
        </p:spPr>
        <p:txBody>
          <a:bodyPr>
            <a:normAutofit fontScale="77500" lnSpcReduction="20000"/>
          </a:bodyPr>
          <a:lstStyle/>
          <a:p>
            <a:r>
              <a:rPr lang="ru-RU" sz="3400" dirty="0"/>
              <a:t>В зависимости от значимости различают </a:t>
            </a:r>
            <a:r>
              <a:rPr lang="ru-RU" sz="3400" b="1" dirty="0"/>
              <a:t>3 группы показателей качества зерна</a:t>
            </a:r>
            <a:r>
              <a:rPr lang="ru-RU" sz="3400" dirty="0"/>
              <a:t>:</a:t>
            </a:r>
          </a:p>
          <a:p>
            <a:pPr lvl="0">
              <a:buNone/>
            </a:pPr>
            <a:r>
              <a:rPr lang="ru-RU" sz="3400" dirty="0"/>
              <a:t>1Обязательные показатели для всех партий зерна и семян любой культуры, используемые на любые цели. К ним относят :</a:t>
            </a:r>
          </a:p>
          <a:p>
            <a:pPr lvl="0">
              <a:buNone/>
            </a:pPr>
            <a:r>
              <a:rPr lang="ru-RU" sz="3400" dirty="0"/>
              <a:t>признаки свежести (внешний вид, запах, вкус), </a:t>
            </a:r>
          </a:p>
          <a:p>
            <a:pPr lvl="0">
              <a:buNone/>
            </a:pPr>
            <a:r>
              <a:rPr lang="ru-RU" sz="3400" dirty="0"/>
              <a:t>зараженность вредителями хлебных запасов,</a:t>
            </a:r>
          </a:p>
          <a:p>
            <a:pPr lvl="0">
              <a:buNone/>
            </a:pPr>
            <a:r>
              <a:rPr lang="ru-RU" sz="3400" dirty="0"/>
              <a:t>влажность и содержание примесей. </a:t>
            </a:r>
          </a:p>
          <a:p>
            <a:pPr lvl="0">
              <a:buNone/>
            </a:pPr>
            <a:r>
              <a:rPr lang="ru-RU" sz="3400" dirty="0"/>
              <a:t>Они включены в стандарты, заготовительные (базисные и ограничительные) кондиции. </a:t>
            </a:r>
          </a:p>
          <a:p>
            <a:pPr lvl="0">
              <a:buNone/>
            </a:pPr>
            <a:r>
              <a:rPr lang="ru-RU" sz="3400" dirty="0"/>
              <a:t>Эти показатели используются при продаже.</a:t>
            </a:r>
          </a:p>
          <a:p>
            <a:pPr lvl="0">
              <a:buNone/>
            </a:pPr>
            <a:r>
              <a:rPr lang="ru-RU" sz="3400" dirty="0"/>
              <a:t> К ним можно отнести: признаки свежести и зрелости ) внешний вид, запах, вкус), зараженность вредителями хлебных запасов, влажность, содержание примесей.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CAD5C-08A0-48A5-8B47-744FD989C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A14593-BA51-420C-A4D1-3ECC384AC0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1938604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786454"/>
            <a:ext cx="8183880" cy="248586"/>
          </a:xfrm>
        </p:spPr>
        <p:txBody>
          <a:bodyPr>
            <a:normAutofit fontScale="90000"/>
          </a:bodyPr>
          <a:lstStyle/>
          <a:p>
            <a:r>
              <a:rPr lang="ru-RU" dirty="0"/>
              <a:t>-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sz="3400" dirty="0"/>
              <a:t>Обязательные показатели при оценке качества зерна некоторых культур или партий для определенного назначения. Эти показатели также можно встретить  в стандартах. К ним относят следующие:</a:t>
            </a:r>
          </a:p>
          <a:p>
            <a:pPr lvl="1"/>
            <a:r>
              <a:rPr lang="ru-RU" sz="3400" dirty="0"/>
              <a:t>Для семян зерновых и др.культур – лабораторная всхожесть и чистота семян</a:t>
            </a:r>
          </a:p>
          <a:p>
            <a:pPr lvl="1"/>
            <a:r>
              <a:rPr lang="ru-RU" sz="3400" dirty="0"/>
              <a:t>Для зерна на крупяные цели – крупность (по размерам), содержание ядра и  цветковых пленок</a:t>
            </a:r>
          </a:p>
          <a:p>
            <a:pPr lvl="1"/>
            <a:r>
              <a:rPr lang="ru-RU" sz="3400" dirty="0"/>
              <a:t>Для пивоваренного ячменя всхожесть и энергию прорастания, а также для ржи, овса, проса для использования на спирт.</a:t>
            </a:r>
          </a:p>
          <a:p>
            <a:pPr lvl="1"/>
            <a:r>
              <a:rPr lang="ru-RU" sz="3400" dirty="0"/>
              <a:t>Для зерна пшеницы стекловидность, качество и количество клейковины, а для экспортных партий число падения. 3 Дополнительные показатели. Их определяют, если возникает необходимость. К ним можно отнести – химический состав зерна, количество белков, аминокислот, жира, остаточное количество фумигантов, солей тяжелых металлов и т.д.</a:t>
            </a:r>
          </a:p>
          <a:p>
            <a:pPr lvl="1"/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>
            <a:extLst>
              <a:ext uri="{FF2B5EF4-FFF2-40B4-BE49-F238E27FC236}">
                <a16:creationId xmlns:a16="http://schemas.microsoft.com/office/drawing/2014/main" id="{C5CF8233-D9C2-4E5B-B912-90019B213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KZ" altLang="ru-KZ"/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6FE21F28-7CCB-4296-A80C-CC9C52F8637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260350"/>
          <a:ext cx="9144000" cy="6413500"/>
        </p:xfrm>
        <a:graphic>
          <a:graphicData uri="http://schemas.openxmlformats.org/drawingml/2006/table">
            <a:tbl>
              <a:tblPr/>
              <a:tblGrid>
                <a:gridCol w="124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2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Елдер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gridSpan="2"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6350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Дақылдар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KZ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2667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2667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бидай</a:t>
                      </a: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3175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175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арпа</a:t>
                      </a: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215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2159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жүгері</a:t>
                      </a: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2286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2286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күріш</a:t>
                      </a:r>
                      <a:endParaRPr kumimoji="0" lang="ru-RU" altLang="ru-KZ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9825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жиын,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ділік,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т/га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жиын,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ділік,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т/га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жиын,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ділік,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т/га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жиын,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т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түсім</a:t>
                      </a:r>
                      <a:endParaRPr kumimoji="0" lang="ru-RU" altLang="ru-KZ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ділік,</a:t>
                      </a:r>
                      <a:endParaRPr kumimoji="0" lang="ru-RU" altLang="ru-KZ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т/га</a:t>
                      </a:r>
                      <a:endParaRPr kumimoji="0" lang="ru-RU" altLang="ru-KZ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АҚШ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63.4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2.89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4.683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30440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Аргентина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12.68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3,06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24.79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ЕуроОдақ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56.6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59,3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6,05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Австралия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17.92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1.36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0,95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Ресей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52.26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2.15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15.357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18.3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2.86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7.561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0,21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Қазақстан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13.83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2.29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1,01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KZ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kumimoji="0" lang="ru-RU" altLang="ru-KZ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ПОКОЙ И ЖИЗНЕСПОСОБНОСТЬ СЕМЯН</Template>
  <TotalTime>6569</TotalTime>
  <Words>2352</Words>
  <Application>Microsoft Office PowerPoint</Application>
  <PresentationFormat>Экран (4:3)</PresentationFormat>
  <Paragraphs>257</Paragraphs>
  <Slides>49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49</vt:i4>
      </vt:variant>
    </vt:vector>
  </HeadingPairs>
  <TitlesOfParts>
    <vt:vector size="60" baseType="lpstr">
      <vt:lpstr>Arial</vt:lpstr>
      <vt:lpstr>Calibri</vt:lpstr>
      <vt:lpstr>Nunito Sans</vt:lpstr>
      <vt:lpstr>Roboto</vt:lpstr>
      <vt:lpstr>Segoe UI</vt:lpstr>
      <vt:lpstr>Tahoma</vt:lpstr>
      <vt:lpstr>Times New Roman</vt:lpstr>
      <vt:lpstr>Wingdings</vt:lpstr>
      <vt:lpstr>РЕЖИМЫ ХРАНЕНИЯ</vt:lpstr>
      <vt:lpstr>Океан</vt:lpstr>
      <vt:lpstr>1_РЕЖИМЫ ХРАНЕНИЯ</vt:lpstr>
      <vt:lpstr>Цели и задачи в области хранения растениеводческой продукции</vt:lpstr>
      <vt:lpstr>План лекции</vt:lpstr>
      <vt:lpstr>Презентация PowerPoint</vt:lpstr>
      <vt:lpstr>Использованная литература</vt:lpstr>
      <vt:lpstr>Презентация PowerPoint</vt:lpstr>
      <vt:lpstr>.</vt:lpstr>
      <vt:lpstr>.</vt:lpstr>
      <vt:lpstr>Презентация PowerPoint</vt:lpstr>
      <vt:lpstr>.</vt:lpstr>
      <vt:lpstr>1. Цели и задачи хранения</vt:lpstr>
      <vt:lpstr>Вклад ученых</vt:lpstr>
      <vt:lpstr>.</vt:lpstr>
      <vt:lpstr>.</vt:lpstr>
      <vt:lpstr>Первый элеватор</vt:lpstr>
      <vt:lpstr>Презентация PowerPoint</vt:lpstr>
      <vt:lpstr>Презентация PowerPoint</vt:lpstr>
      <vt:lpstr>Презентация PowerPoint</vt:lpstr>
      <vt:lpstr>Овин - эта постройка служила для сушки снопов и обмолота зерна. </vt:lpstr>
      <vt:lpstr> Первый ярус коша - чуланчик для хранения зернах, второй - сушилка, где суши... </vt:lpstr>
      <vt:lpstr>Склады ,30 х годов</vt:lpstr>
      <vt:lpstr> Зерновые склады в колхозах</vt:lpstr>
      <vt:lpstr>Комсомолец и трудящийся колхоза  охраняют семенные и страховые фонды </vt:lpstr>
      <vt:lpstr>Презентация PowerPoint</vt:lpstr>
      <vt:lpstr>Презентация PowerPoint</vt:lpstr>
      <vt:lpstr>Презентация PowerPoint</vt:lpstr>
      <vt:lpstr>.</vt:lpstr>
      <vt:lpstr>Современная цифровая система контроля температуры зерновых продуктов</vt:lpstr>
      <vt:lpstr>.</vt:lpstr>
      <vt:lpstr>Элеватор ТОО Sinegor Grain </vt:lpstr>
      <vt:lpstr>директорЖ.К.Мадимухаметов, зам. Ж.Е.Тасыгожин выпускники нашего университета</vt:lpstr>
      <vt:lpstr> Урожайность отдельных сельскохозяйственных культур</vt:lpstr>
      <vt:lpstr>Презентация PowerPoint</vt:lpstr>
      <vt:lpstr>Презентация PowerPoint</vt:lpstr>
      <vt:lpstr>Презентация PowerPoint</vt:lpstr>
      <vt:lpstr>-</vt:lpstr>
      <vt:lpstr>-</vt:lpstr>
      <vt:lpstr>-</vt:lpstr>
      <vt:lpstr>Потери продукта</vt:lpstr>
      <vt:lpstr>По своей природе потери могут быть физическими и биологическими</vt:lpstr>
      <vt:lpstr>-</vt:lpstr>
      <vt:lpstr>-</vt:lpstr>
      <vt:lpstr>Потери массы</vt:lpstr>
      <vt:lpstr>-</vt:lpstr>
      <vt:lpstr>-</vt:lpstr>
      <vt:lpstr>-</vt:lpstr>
      <vt:lpstr>Презентация PowerPoint</vt:lpstr>
      <vt:lpstr>-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Цели и задачи в области хранения растениеводческой продукции</dc:title>
  <dc:creator>joker</dc:creator>
  <cp:lastModifiedBy>auzhanovam@bk.ru</cp:lastModifiedBy>
  <cp:revision>109</cp:revision>
  <dcterms:created xsi:type="dcterms:W3CDTF">2015-10-06T15:55:02Z</dcterms:created>
  <dcterms:modified xsi:type="dcterms:W3CDTF">2024-10-21T06:52:20Z</dcterms:modified>
</cp:coreProperties>
</file>