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300" r:id="rId4"/>
    <p:sldId id="299" r:id="rId5"/>
    <p:sldId id="312" r:id="rId6"/>
    <p:sldId id="295" r:id="rId7"/>
    <p:sldId id="272" r:id="rId8"/>
    <p:sldId id="297" r:id="rId9"/>
    <p:sldId id="301" r:id="rId10"/>
    <p:sldId id="296" r:id="rId11"/>
    <p:sldId id="305" r:id="rId12"/>
    <p:sldId id="306" r:id="rId13"/>
    <p:sldId id="273" r:id="rId14"/>
    <p:sldId id="288" r:id="rId15"/>
    <p:sldId id="282" r:id="rId16"/>
    <p:sldId id="276" r:id="rId17"/>
    <p:sldId id="283" r:id="rId18"/>
    <p:sldId id="258" r:id="rId19"/>
    <p:sldId id="259" r:id="rId20"/>
    <p:sldId id="261" r:id="rId21"/>
    <p:sldId id="280" r:id="rId22"/>
    <p:sldId id="313" r:id="rId23"/>
    <p:sldId id="307" r:id="rId24"/>
    <p:sldId id="309" r:id="rId25"/>
    <p:sldId id="314" r:id="rId26"/>
    <p:sldId id="304" r:id="rId27"/>
    <p:sldId id="315" r:id="rId28"/>
    <p:sldId id="316" r:id="rId29"/>
    <p:sldId id="284" r:id="rId30"/>
    <p:sldId id="303" r:id="rId31"/>
    <p:sldId id="302" r:id="rId32"/>
    <p:sldId id="310" r:id="rId33"/>
    <p:sldId id="311" r:id="rId34"/>
    <p:sldId id="274" r:id="rId35"/>
    <p:sldId id="275" r:id="rId36"/>
    <p:sldId id="262" r:id="rId37"/>
    <p:sldId id="298" r:id="rId38"/>
    <p:sldId id="263" r:id="rId39"/>
    <p:sldId id="294" r:id="rId40"/>
    <p:sldId id="293" r:id="rId41"/>
    <p:sldId id="278" r:id="rId42"/>
    <p:sldId id="286" r:id="rId43"/>
    <p:sldId id="266" r:id="rId44"/>
    <p:sldId id="267" r:id="rId45"/>
    <p:sldId id="281" r:id="rId46"/>
    <p:sldId id="317" r:id="rId47"/>
    <p:sldId id="318" r:id="rId48"/>
  </p:sldIdLst>
  <p:sldSz cx="9144000" cy="6858000" type="screen4x3"/>
  <p:notesSz cx="6858000" cy="9144000"/>
  <p:custDataLst>
    <p:tags r:id="rId4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81" autoAdjust="0"/>
    <p:restoredTop sz="94660"/>
  </p:normalViewPr>
  <p:slideViewPr>
    <p:cSldViewPr>
      <p:cViewPr varScale="1">
        <p:scale>
          <a:sx n="56" d="100"/>
          <a:sy n="5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FE876-6EA4-460B-BEC0-4C51C4B5EBB1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5F236-9181-412F-871D-5400EFA4B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FE876-6EA4-460B-BEC0-4C51C4B5EBB1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5F236-9181-412F-871D-5400EFA4B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FE876-6EA4-460B-BEC0-4C51C4B5EBB1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5F236-9181-412F-871D-5400EFA4B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FE876-6EA4-460B-BEC0-4C51C4B5EBB1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5F236-9181-412F-871D-5400EFA4B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FE876-6EA4-460B-BEC0-4C51C4B5EBB1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5F236-9181-412F-871D-5400EFA4B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FE876-6EA4-460B-BEC0-4C51C4B5EBB1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5F236-9181-412F-871D-5400EFA4B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FE876-6EA4-460B-BEC0-4C51C4B5EBB1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5F236-9181-412F-871D-5400EFA4B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FE876-6EA4-460B-BEC0-4C51C4B5EBB1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5F236-9181-412F-871D-5400EFA4B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FE876-6EA4-460B-BEC0-4C51C4B5EBB1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5F236-9181-412F-871D-5400EFA4B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FE876-6EA4-460B-BEC0-4C51C4B5EBB1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5F236-9181-412F-871D-5400EFA4B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FE876-6EA4-460B-BEC0-4C51C4B5EBB1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D5F236-9181-412F-871D-5400EFA4B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0DFE876-6EA4-460B-BEC0-4C51C4B5EBB1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B8D5F236-9181-412F-871D-5400EFA4B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05400" y="40386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0DFE876-6EA4-460B-BEC0-4C51C4B5EBB1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B8D5F236-9181-412F-871D-5400EFA4B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0DFE876-6EA4-460B-BEC0-4C51C4B5EBB1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B8D5F236-9181-412F-871D-5400EFA4B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90DFE876-6EA4-460B-BEC0-4C51C4B5EBB1}" type="datetimeFigureOut">
              <a:rPr lang="ru-RU" smtClean="0"/>
              <a:pPr/>
              <a:t>16.04.2020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8D5F236-9181-412F-871D-5400EFA4BC8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eeninfo.ru/vegetables/vicia_sativa.html" TargetMode="External"/><Relationship Id="rId2" Type="http://schemas.openxmlformats.org/officeDocument/2006/relationships/hyperlink" Target="https://www.greeninfo.ru/grassy/lathyrus1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269173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Техника проведения апробации однолетних зернобобовых культур.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1.Особенности апробации  гороха, фасоли, чечевицы, чины, кормовых бобов, нута.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/>
          <a:lstStyle/>
          <a:p>
            <a:r>
              <a:rPr lang="kk-KZ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Прежде чем преступить к осмотру растении на корню в фазе цветения и в начале созревания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апробатор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 устанавливает соответствие посева тому сорту, который указан в документах имеющихся в хозяйстве.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Видовые, сортовые и </a:t>
            </a:r>
            <a:r>
              <a:rPr lang="ru-RU" b="1" dirty="0" err="1"/>
              <a:t>фитопрополки</a:t>
            </a:r>
            <a:r>
              <a:rPr lang="ru-RU" b="1" dirty="0"/>
              <a:t> зерновых культур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Горох пропалывают от </a:t>
            </a:r>
            <a:r>
              <a:rPr lang="ru-RU" dirty="0" err="1"/>
              <a:t>пелюшки</a:t>
            </a:r>
            <a:r>
              <a:rPr lang="ru-RU" dirty="0"/>
              <a:t> во время цветения, когда примесь резко отличается в посеве красно-фиолетовой окраской цветков и наличи­ем </a:t>
            </a:r>
            <a:r>
              <a:rPr lang="ru-RU" dirty="0" err="1"/>
              <a:t>антоцианового</a:t>
            </a:r>
            <a:r>
              <a:rPr lang="ru-RU" dirty="0"/>
              <a:t> пятна в основании прилистников.</a:t>
            </a:r>
          </a:p>
          <a:p>
            <a:r>
              <a:rPr lang="ru-RU" dirty="0"/>
              <a:t>Все примеси во время прополок должны быть вырваны с корнем и вынесены с поля, чтобы они не могли вновь стать </a:t>
            </a:r>
            <a:r>
              <a:rPr lang="ru-RU" dirty="0" err="1"/>
              <a:t>засорителями</a:t>
            </a:r>
            <a:r>
              <a:rPr lang="ru-RU" dirty="0"/>
              <a:t> при уборке урожая комбайнами.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aprobaciya-semennyh-posevov-goroha-30520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332656"/>
            <a:ext cx="8208912" cy="61206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pPr marL="0" indent="0">
              <a:spcBef>
                <a:spcPts val="0"/>
              </a:spcBef>
            </a:pPr>
            <a:r>
              <a:rPr lang="ru-RU" dirty="0" smtClean="0"/>
              <a:t>Основной сорт;</a:t>
            </a:r>
          </a:p>
          <a:p>
            <a:pPr marL="0" indent="0">
              <a:spcBef>
                <a:spcPts val="0"/>
              </a:spcBef>
            </a:pPr>
            <a:r>
              <a:rPr lang="ru-RU" dirty="0" smtClean="0"/>
              <a:t>Стебли </a:t>
            </a:r>
            <a:r>
              <a:rPr lang="ru-RU" dirty="0" smtClean="0"/>
              <a:t>других видов, разновидностей и сортов (сортовая примесь);</a:t>
            </a:r>
          </a:p>
          <a:p>
            <a:pPr marL="0" indent="0">
              <a:spcBef>
                <a:spcPts val="0"/>
              </a:spcBef>
            </a:pPr>
            <a:r>
              <a:rPr lang="ru-RU" dirty="0" smtClean="0"/>
              <a:t>Стебли </a:t>
            </a:r>
            <a:r>
              <a:rPr lang="ru-RU" dirty="0" smtClean="0"/>
              <a:t>основной культуры, пораженные различными заболеваниями;</a:t>
            </a:r>
          </a:p>
          <a:p>
            <a:pPr marL="0" indent="0">
              <a:spcBef>
                <a:spcPts val="0"/>
              </a:spcBef>
            </a:pPr>
            <a:r>
              <a:rPr lang="ru-RU" dirty="0" smtClean="0"/>
              <a:t>Стебли </a:t>
            </a:r>
            <a:r>
              <a:rPr lang="ru-RU" dirty="0" smtClean="0"/>
              <a:t>основной культуры, пораженные различными вредителями</a:t>
            </a:r>
          </a:p>
          <a:p>
            <a:pPr marL="0" indent="0">
              <a:spcBef>
                <a:spcPts val="0"/>
              </a:spcBef>
            </a:pPr>
            <a:r>
              <a:rPr lang="ru-RU" dirty="0" smtClean="0"/>
              <a:t>Стебли </a:t>
            </a:r>
            <a:r>
              <a:rPr lang="ru-RU" dirty="0" smtClean="0"/>
              <a:t>трудноотделимых культурных растений;</a:t>
            </a:r>
          </a:p>
          <a:p>
            <a:pPr marL="0" indent="0">
              <a:spcBef>
                <a:spcPts val="0"/>
              </a:spcBef>
            </a:pPr>
            <a:r>
              <a:rPr lang="ru-RU" dirty="0" smtClean="0"/>
              <a:t>Стебли </a:t>
            </a:r>
            <a:r>
              <a:rPr lang="ru-RU" dirty="0" smtClean="0"/>
              <a:t>трудноотделимых сорняков;</a:t>
            </a:r>
          </a:p>
          <a:p>
            <a:pPr marL="0" indent="0">
              <a:spcBef>
                <a:spcPts val="0"/>
              </a:spcBef>
            </a:pPr>
            <a:r>
              <a:rPr lang="ru-RU" dirty="0" smtClean="0"/>
              <a:t>Стебли </a:t>
            </a:r>
            <a:r>
              <a:rPr lang="ru-RU" dirty="0" smtClean="0"/>
              <a:t>злостных и ядовитых сорняков;</a:t>
            </a:r>
          </a:p>
          <a:p>
            <a:pPr marL="0" indent="0">
              <a:spcBef>
                <a:spcPts val="0"/>
              </a:spcBef>
            </a:pPr>
            <a:r>
              <a:rPr lang="ru-RU" dirty="0" smtClean="0"/>
              <a:t>Стебли </a:t>
            </a:r>
            <a:r>
              <a:rPr lang="ru-RU" dirty="0" smtClean="0"/>
              <a:t>карантинных сорняков;</a:t>
            </a:r>
          </a:p>
          <a:p>
            <a:pPr marL="0" indent="0">
              <a:spcBef>
                <a:spcPts val="0"/>
              </a:spcBef>
            </a:pPr>
            <a:endParaRPr lang="ru-RU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aprobaciya-semennyh-posevov-goroha-30522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332656"/>
            <a:ext cx="8352927" cy="65253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2428892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dirty="0" smtClean="0"/>
              <a:t>Сортовую чистоту посева, наличие примеси, степень поражения болезнями и повреждения вредителями сельскохозяйственных растении определяют у зернобобовых культур отобранных в фазе созревания нижних бобов основной массы растении: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305435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	- </a:t>
            </a:r>
            <a:r>
              <a:rPr lang="ru-RU" b="1" dirty="0"/>
              <a:t>гороха, чечевицы, чины </a:t>
            </a:r>
            <a:r>
              <a:rPr lang="ru-RU" dirty="0"/>
              <a:t>– по </a:t>
            </a:r>
            <a:r>
              <a:rPr lang="ru-RU" dirty="0" err="1"/>
              <a:t>апробационному</a:t>
            </a:r>
            <a:r>
              <a:rPr lang="ru-RU" dirty="0"/>
              <a:t> снопу, отобранного с площади   не более 200га, чечевицы и чины не более 100га по диагонали посева в 50точках отбирают по 5-6 растений подряд, без выбора не менее 250 развитых растений.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Чина  </a:t>
            </a:r>
            <a:r>
              <a:rPr lang="ru-RU" dirty="0" smtClean="0"/>
              <a:t>,</a:t>
            </a:r>
            <a:r>
              <a:rPr lang="kk-KZ" dirty="0" smtClean="0"/>
              <a:t> чечевица</a:t>
            </a:r>
            <a:endParaRPr lang="ru-RU" dirty="0"/>
          </a:p>
        </p:txBody>
      </p:sp>
      <p:pic>
        <p:nvPicPr>
          <p:cNvPr id="7" name="Содержимое 6" descr="images (5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12776"/>
            <a:ext cx="4211960" cy="5040560"/>
          </a:xfrm>
        </p:spPr>
      </p:pic>
      <p:pic>
        <p:nvPicPr>
          <p:cNvPr id="8" name="Содержимое 7" descr="unnamed (1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499992" y="1340768"/>
            <a:ext cx="4644007" cy="51125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нут</a:t>
            </a:r>
            <a:endParaRPr lang="ru-RU" dirty="0"/>
          </a:p>
        </p:txBody>
      </p:sp>
      <p:pic>
        <p:nvPicPr>
          <p:cNvPr id="4" name="Содержимое 3" descr="Нут-растение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340768"/>
            <a:ext cx="8424936" cy="50405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s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0"/>
            <a:ext cx="8496944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горох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980728"/>
            <a:ext cx="8686800" cy="5877272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Апробация зернобобовых культур производится во время созревания нижних бобов у основной массы растений.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Установление сортовой чистоты посева, примесей и поражений болезнями и вредителями производится для гороха , по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апробационному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снопу.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3. В каждый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апробационный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сноп по гороху, отбирается по диагонали посева не меньше как в 50 точках по 5 —6 растений подряд без выбора—всего не менее 250 развитых растений с каждого участка площадью не более 200 га.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ru-RU" sz="3600" i="1" dirty="0"/>
              <a:t>Фаза проведения апробации, предельная площадь отбора, число пунктов, число стеблей.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" y="1268760"/>
          <a:ext cx="9143999" cy="782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995"/>
                <a:gridCol w="3005987"/>
                <a:gridCol w="1890007"/>
                <a:gridCol w="1350005"/>
                <a:gridCol w="1170005"/>
              </a:tblGrid>
              <a:tr h="1814157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Культура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Фаза развития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Предельная площадь отбора проб или осмотра на корню, 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Число пунктов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Число стеблей со всей площади (не менее)</a:t>
                      </a:r>
                    </a:p>
                  </a:txBody>
                  <a:tcPr/>
                </a:tc>
              </a:tr>
              <a:tr h="1623193">
                <a:tc>
                  <a:txBody>
                    <a:bodyPr/>
                    <a:lstStyle/>
                    <a:p>
                      <a:pPr algn="l"/>
                      <a:r>
                        <a:rPr lang="ru-RU" sz="2400" dirty="0"/>
                        <a:t>Горох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/>
                        <a:t>Созревание нижних бобов у основной массы растений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/>
                        <a:t>250</a:t>
                      </a:r>
                    </a:p>
                  </a:txBody>
                  <a:tcPr/>
                </a:tc>
              </a:tr>
              <a:tr h="2387049">
                <a:tc>
                  <a:txBody>
                    <a:bodyPr/>
                    <a:lstStyle/>
                    <a:p>
                      <a:pPr algn="l"/>
                      <a:r>
                        <a:rPr lang="ru-RU" sz="2400" dirty="0"/>
                        <a:t>Фасоль, чечевица, </a:t>
                      </a:r>
                      <a:r>
                        <a:rPr lang="ru-RU" sz="2400" dirty="0" err="1"/>
                        <a:t>маш</a:t>
                      </a:r>
                      <a:r>
                        <a:rPr lang="ru-RU" sz="2400" dirty="0"/>
                        <a:t>, вика, чина, бобы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/>
                        <a:t>Созревание нижних бобов у основной части растений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/>
                        <a:t>250</a:t>
                      </a:r>
                    </a:p>
                  </a:txBody>
                  <a:tcPr/>
                </a:tc>
              </a:tr>
              <a:tr h="2005121">
                <a:tc>
                  <a:txBody>
                    <a:bodyPr/>
                    <a:lstStyle/>
                    <a:p>
                      <a:pPr algn="l"/>
                      <a:r>
                        <a:rPr lang="ru-RU" sz="2400"/>
                        <a:t>Люпин белый и желтый, узколистный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/>
                        <a:t>Начало цветения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/>
                        <a:t>250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r>
              <a:rPr lang="ru-RU" dirty="0"/>
              <a:t>- </a:t>
            </a:r>
            <a:r>
              <a:rPr lang="ru-RU" b="1" dirty="0"/>
              <a:t>фасоль, бобов, нута и маша</a:t>
            </a:r>
            <a:r>
              <a:rPr lang="ru-RU" dirty="0"/>
              <a:t> – при осмотре растений на корню (осматривают также по диагонали 250 растений – по 5 растений в каждой из 50 точек и от каждого растения берут по 2 боба: один для анализа, другой для контроля). Результаты осмотра записывают в журнал.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ages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0"/>
            <a:ext cx="8496944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Вид горох посевной (</a:t>
            </a:r>
            <a:r>
              <a:rPr lang="ru-RU" i="1" dirty="0" err="1" smtClean="0"/>
              <a:t>Pisum</a:t>
            </a:r>
            <a:r>
              <a:rPr lang="ru-RU" i="1" dirty="0" smtClean="0"/>
              <a:t> </a:t>
            </a:r>
            <a:r>
              <a:rPr lang="ru-RU" i="1" dirty="0" err="1" smtClean="0"/>
              <a:t>sativum</a:t>
            </a:r>
            <a:r>
              <a:rPr lang="ru-RU" i="1" dirty="0" smtClean="0"/>
              <a:t>)</a:t>
            </a:r>
            <a:r>
              <a:rPr lang="ru-RU" dirty="0" smtClean="0"/>
              <a:t> принадлежит к роду </a:t>
            </a:r>
            <a:r>
              <a:rPr lang="ru-RU" i="1" dirty="0" err="1" smtClean="0"/>
              <a:t>Pisum</a:t>
            </a:r>
            <a:r>
              <a:rPr lang="ru-RU" dirty="0" smtClean="0"/>
              <a:t>, относящемуся к семейству </a:t>
            </a:r>
            <a:r>
              <a:rPr lang="ru-RU" i="1" dirty="0" err="1" smtClean="0"/>
              <a:t>Fabасeae</a:t>
            </a:r>
            <a:r>
              <a:rPr lang="ru-RU" dirty="0" smtClean="0"/>
              <a:t> (или </a:t>
            </a:r>
            <a:r>
              <a:rPr lang="ru-RU" dirty="0" err="1" smtClean="0"/>
              <a:t>Viciae</a:t>
            </a:r>
            <a:r>
              <a:rPr lang="ru-RU" dirty="0" smtClean="0"/>
              <a:t>) и родственный родам </a:t>
            </a:r>
            <a:r>
              <a:rPr lang="ru-RU" dirty="0" smtClean="0">
                <a:hlinkClick r:id="rId2"/>
              </a:rPr>
              <a:t>чина</a:t>
            </a:r>
            <a:r>
              <a:rPr lang="ru-RU" dirty="0" smtClean="0"/>
              <a:t> (</a:t>
            </a:r>
            <a:r>
              <a:rPr lang="ru-RU" i="1" dirty="0" err="1" smtClean="0"/>
              <a:t>Lathyrus</a:t>
            </a:r>
            <a:r>
              <a:rPr lang="ru-RU" dirty="0" smtClean="0"/>
              <a:t> L.) и чечевица (</a:t>
            </a:r>
            <a:r>
              <a:rPr lang="ru-RU" i="1" dirty="0" err="1" smtClean="0"/>
              <a:t>Lens</a:t>
            </a:r>
            <a:r>
              <a:rPr lang="ru-RU" dirty="0" smtClean="0"/>
              <a:t> </a:t>
            </a:r>
            <a:r>
              <a:rPr lang="ru-RU" dirty="0" err="1" smtClean="0"/>
              <a:t>Mill</a:t>
            </a:r>
            <a:r>
              <a:rPr lang="ru-RU" dirty="0" smtClean="0"/>
              <a:t>.), </a:t>
            </a:r>
            <a:r>
              <a:rPr lang="ru-RU" dirty="0" smtClean="0">
                <a:hlinkClick r:id="rId3"/>
              </a:rPr>
              <a:t>вика</a:t>
            </a:r>
            <a:r>
              <a:rPr lang="ru-RU" dirty="0" smtClean="0"/>
              <a:t> </a:t>
            </a:r>
            <a:r>
              <a:rPr lang="ru-RU" i="1" dirty="0" smtClean="0"/>
              <a:t>(</a:t>
            </a:r>
            <a:r>
              <a:rPr lang="ru-RU" i="1" dirty="0" err="1" smtClean="0"/>
              <a:t>Vicia</a:t>
            </a:r>
            <a:r>
              <a:rPr lang="ru-RU" dirty="0" smtClean="0"/>
              <a:t> L.) и </a:t>
            </a:r>
            <a:r>
              <a:rPr lang="ru-RU" i="1" dirty="0" err="1" smtClean="0"/>
              <a:t>Vavilovia</a:t>
            </a:r>
            <a:r>
              <a:rPr lang="ru-RU" dirty="0" smtClean="0"/>
              <a:t> </a:t>
            </a:r>
            <a:r>
              <a:rPr lang="ru-RU" dirty="0" err="1" smtClean="0"/>
              <a:t>Fed</a:t>
            </a:r>
            <a:r>
              <a:rPr lang="ru-RU" dirty="0" smtClean="0"/>
              <a:t>. Род </a:t>
            </a:r>
            <a:r>
              <a:rPr lang="ru-RU" i="1" dirty="0" err="1" smtClean="0"/>
              <a:t>Pisum</a:t>
            </a:r>
            <a:r>
              <a:rPr lang="ru-RU" dirty="0" smtClean="0"/>
              <a:t> ранее насчитывал более 10 видов, но теперь он включает только два: </a:t>
            </a:r>
            <a:r>
              <a:rPr lang="ru-RU" i="1" dirty="0" err="1" smtClean="0"/>
              <a:t>Pisum</a:t>
            </a:r>
            <a:r>
              <a:rPr lang="ru-RU" i="1" dirty="0" smtClean="0"/>
              <a:t> </a:t>
            </a:r>
            <a:r>
              <a:rPr lang="ru-RU" i="1" dirty="0" err="1" smtClean="0"/>
              <a:t>sativum</a:t>
            </a:r>
            <a:r>
              <a:rPr lang="ru-RU" dirty="0" smtClean="0"/>
              <a:t> L. и </a:t>
            </a:r>
            <a:r>
              <a:rPr lang="ru-RU" i="1" dirty="0" err="1" smtClean="0"/>
              <a:t>Pisum</a:t>
            </a:r>
            <a:r>
              <a:rPr lang="ru-RU" i="1" dirty="0" smtClean="0"/>
              <a:t> </a:t>
            </a:r>
            <a:r>
              <a:rPr lang="ru-RU" i="1" dirty="0" err="1" smtClean="0"/>
              <a:t>fulvum</a:t>
            </a:r>
            <a:r>
              <a:rPr lang="ru-RU" dirty="0" smtClean="0"/>
              <a:t> </a:t>
            </a:r>
            <a:r>
              <a:rPr lang="ru-RU" dirty="0" err="1" smtClean="0"/>
              <a:t>Sm</a:t>
            </a:r>
            <a:r>
              <a:rPr lang="ru-RU" dirty="0" smtClean="0"/>
              <a:t>. Остальные были переведены в ранг подвидов или разновидностей </a:t>
            </a:r>
            <a:r>
              <a:rPr lang="ru-RU" i="1" dirty="0" err="1" smtClean="0"/>
              <a:t>Pisum</a:t>
            </a:r>
            <a:r>
              <a:rPr lang="ru-RU" i="1" dirty="0" smtClean="0"/>
              <a:t> </a:t>
            </a:r>
            <a:r>
              <a:rPr lang="ru-RU" i="1" dirty="0" err="1" smtClean="0"/>
              <a:t>sativum</a:t>
            </a:r>
            <a:r>
              <a:rPr lang="ru-RU" dirty="0" smtClean="0"/>
              <a:t>, с которой они легко переопыляются.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rmAutofit/>
          </a:bodyPr>
          <a:lstStyle/>
          <a:p>
            <a:r>
              <a:rPr lang="ru-RU" dirty="0"/>
              <a:t>При анализе </a:t>
            </a:r>
            <a:r>
              <a:rPr lang="ru-RU" dirty="0" err="1"/>
              <a:t>апробационного</a:t>
            </a:r>
            <a:r>
              <a:rPr lang="ru-RU" dirty="0"/>
              <a:t> снопа или осматриваемых на корню растений выделяют следующие группы:</a:t>
            </a:r>
          </a:p>
          <a:p>
            <a:r>
              <a:rPr lang="ru-RU" dirty="0"/>
              <a:t> - основной сорт </a:t>
            </a:r>
          </a:p>
          <a:p>
            <a:r>
              <a:rPr lang="ru-RU" dirty="0"/>
              <a:t>– сортовую примесь</a:t>
            </a:r>
          </a:p>
          <a:p>
            <a:r>
              <a:rPr lang="ru-RU" dirty="0"/>
              <a:t>- другие культурные растения в том числе зернобобовые </a:t>
            </a:r>
          </a:p>
          <a:p>
            <a:r>
              <a:rPr lang="ru-RU" dirty="0"/>
              <a:t>– растения основной культуры, пораженные болезнями </a:t>
            </a:r>
          </a:p>
          <a:p>
            <a:r>
              <a:rPr lang="ru-RU" dirty="0"/>
              <a:t>– стебли трудноотделимых растений.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r>
              <a:rPr lang="ru-RU" dirty="0" smtClean="0"/>
              <a:t>Снопы и образцы на чистосортность анализируют по следующим морфологическим признакам, общим для гороха, фасоли, чечевицы, чины, бобов, нута, маша, — форме, окраске и размеру боба в среднем ярусе (крупный, средний, мелкий), характеру поверхности, форме, размеру, окраске семян и семенного рубчика. Кроме того, дополнительно определяют: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>
            <a:normAutofit/>
          </a:bodyPr>
          <a:lstStyle/>
          <a:p>
            <a:pPr algn="l"/>
            <a:r>
              <a:rPr lang="ru-RU" sz="3100" dirty="0" smtClean="0"/>
              <a:t>На посевах селекционных станций отбираются два снопа по двум диагоналям не менее 250 развитых растений в каждом снопе.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3125791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ПРИМЕЧАНИЕ. Злаковые культуры, засоряющие посевы, в </a:t>
            </a:r>
            <a:r>
              <a:rPr lang="ru-RU" dirty="0" err="1" smtClean="0"/>
              <a:t>апробационный</a:t>
            </a:r>
            <a:r>
              <a:rPr lang="ru-RU" dirty="0" smtClean="0"/>
              <a:t> сноп не отбираются; примесь яровой вики в горохе и </a:t>
            </a:r>
            <a:r>
              <a:rPr lang="ru-RU" dirty="0" err="1" smtClean="0"/>
              <a:t>плоскосемянной</a:t>
            </a:r>
            <a:r>
              <a:rPr lang="ru-RU" dirty="0" smtClean="0"/>
              <a:t> в чечевице отбирается в том случае, если она встретится между 5—6 растениями основной культуры, отбираемыми в сноп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r>
              <a:rPr lang="ru-RU" dirty="0" smtClean="0"/>
              <a:t>Каждое растение, отбираемое в сноп, вырывается с частью корня. Анализ </a:t>
            </a:r>
            <a:r>
              <a:rPr lang="ru-RU" dirty="0" err="1" smtClean="0"/>
              <a:t>апробационного</a:t>
            </a:r>
            <a:r>
              <a:rPr lang="ru-RU" dirty="0" smtClean="0"/>
              <a:t> снопа гороха производится в тот же день, когда отобран сноп. При анализе снопа или при осмотре растений на корню </a:t>
            </a:r>
            <a:r>
              <a:rPr lang="ru-RU" dirty="0" err="1" smtClean="0"/>
              <a:t>апробатор</a:t>
            </a:r>
            <a:r>
              <a:rPr lang="ru-RU" dirty="0" smtClean="0"/>
              <a:t> должен установить, соответствует ли посев тому сорту, который указан в документах, имеющихся в хозяйстве.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Кроме того, дополнительно определяют </a:t>
            </a:r>
            <a:r>
              <a:rPr lang="ru-RU" b="1" dirty="0" smtClean="0"/>
              <a:t>у гороха</a:t>
            </a:r>
            <a:r>
              <a:rPr lang="ru-RU" dirty="0" smtClean="0"/>
              <a:t>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	- характер стебля (</a:t>
            </a:r>
            <a:r>
              <a:rPr lang="ru-RU" dirty="0" err="1"/>
              <a:t>фасциированный</a:t>
            </a:r>
            <a:r>
              <a:rPr lang="ru-RU" dirty="0"/>
              <a:t>, простой);</a:t>
            </a:r>
          </a:p>
          <a:p>
            <a:r>
              <a:rPr lang="ru-RU" dirty="0"/>
              <a:t>- тип боба (лущильный, сахарный); </a:t>
            </a:r>
          </a:p>
          <a:p>
            <a:r>
              <a:rPr lang="ru-RU" dirty="0"/>
              <a:t>- расположение бобов на стебле; длину стебля (длинный, средний, </a:t>
            </a:r>
            <a:r>
              <a:rPr lang="ru-RU" dirty="0" err="1"/>
              <a:t>полукарликовый</a:t>
            </a:r>
            <a:r>
              <a:rPr lang="ru-RU" dirty="0"/>
              <a:t>); </a:t>
            </a:r>
          </a:p>
          <a:p>
            <a:r>
              <a:rPr lang="ru-RU" dirty="0"/>
              <a:t>- междоузлий под первым нижним бобом (длинное, короткое); </a:t>
            </a:r>
          </a:p>
          <a:p>
            <a:r>
              <a:rPr lang="ru-RU" dirty="0"/>
              <a:t>-число узлов до первого нижнего боба;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r>
              <a:rPr lang="ru-RU" dirty="0"/>
              <a:t>-</a:t>
            </a:r>
            <a:r>
              <a:rPr lang="ru-RU" sz="3600" dirty="0"/>
              <a:t>тип листа (обычный, </a:t>
            </a:r>
            <a:r>
              <a:rPr lang="ru-RU" sz="3600" dirty="0" err="1"/>
              <a:t>безлисточковый</a:t>
            </a:r>
            <a:r>
              <a:rPr lang="ru-RU" sz="3600" dirty="0"/>
              <a:t>, </a:t>
            </a:r>
            <a:r>
              <a:rPr lang="ru-RU" sz="3600" dirty="0" err="1"/>
              <a:t>акациевидный</a:t>
            </a:r>
            <a:r>
              <a:rPr lang="ru-RU" sz="3600" dirty="0"/>
              <a:t>, многократно непарноперистый);</a:t>
            </a:r>
          </a:p>
          <a:p>
            <a:r>
              <a:rPr lang="ru-RU" sz="3600" dirty="0"/>
              <a:t>-  наличие </a:t>
            </a:r>
            <a:r>
              <a:rPr lang="ru-RU" sz="3600" dirty="0" err="1"/>
              <a:t>антоциановой</a:t>
            </a:r>
            <a:r>
              <a:rPr lang="ru-RU" sz="3600" dirty="0"/>
              <a:t> окраски у цветка, у основания прилистников и в нижней части стебля; </a:t>
            </a:r>
          </a:p>
          <a:p>
            <a:r>
              <a:rPr lang="ru-RU" sz="3600" dirty="0"/>
              <a:t>- наличие не осыпаемости семян (срастание семяножки семенной кожурой);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Особое внимание уделяют примеси </a:t>
            </a:r>
            <a:r>
              <a:rPr lang="ru-RU" dirty="0" err="1" smtClean="0"/>
              <a:t>пелюшки</a:t>
            </a:r>
            <a:r>
              <a:rPr lang="ru-RU" dirty="0" smtClean="0"/>
              <a:t>, считающейся сортовой – в оригинальных элитных посевах примесь </a:t>
            </a:r>
            <a:r>
              <a:rPr lang="ru-RU" dirty="0" err="1" smtClean="0"/>
              <a:t>пелюшки</a:t>
            </a:r>
            <a:r>
              <a:rPr lang="ru-RU" dirty="0" smtClean="0"/>
              <a:t> не допускается. В репродукционных посевах гороха посевного I категории допускается примесь </a:t>
            </a:r>
            <a:r>
              <a:rPr lang="ru-RU" dirty="0" err="1" smtClean="0"/>
              <a:t>пелюшки</a:t>
            </a:r>
            <a:r>
              <a:rPr lang="ru-RU" dirty="0" smtClean="0"/>
              <a:t> не более 0,5%, II и III </a:t>
            </a:r>
            <a:r>
              <a:rPr lang="ru-RU" dirty="0" err="1" smtClean="0"/>
              <a:t>категори</a:t>
            </a:r>
            <a:r>
              <a:rPr lang="ru-RU" dirty="0" smtClean="0"/>
              <a:t> – 1%.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горох</a:t>
            </a:r>
            <a:r>
              <a:rPr lang="kk-KZ" dirty="0" smtClean="0"/>
              <a:t> ,пелюшка</a:t>
            </a:r>
            <a:endParaRPr lang="ru-RU" dirty="0"/>
          </a:p>
        </p:txBody>
      </p:sp>
      <p:pic>
        <p:nvPicPr>
          <p:cNvPr id="5" name="Содержимое 4" descr="Без названия (4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196752"/>
            <a:ext cx="3744415" cy="5184576"/>
          </a:xfrm>
        </p:spPr>
      </p:pic>
      <p:pic>
        <p:nvPicPr>
          <p:cNvPr id="6" name="Содержимое 5" descr="Без названия (5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8024" y="1124744"/>
            <a:ext cx="3960440" cy="5184576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ages (6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0"/>
            <a:ext cx="4248472" cy="6525343"/>
          </a:xfrm>
        </p:spPr>
      </p:pic>
      <p:pic>
        <p:nvPicPr>
          <p:cNvPr id="6" name="Содержимое 5" descr="images (7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32040" y="476672"/>
            <a:ext cx="3816424" cy="5832648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гороха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845562"/>
          <a:ext cx="8229600" cy="3815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20519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50" dirty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Категория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50" dirty="0" smtClean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Сортовая чистота</a:t>
                      </a:r>
                      <a:endParaRPr lang="ru-RU" sz="2400" kern="50" dirty="0">
                        <a:solidFill>
                          <a:schemeClr val="tx1"/>
                        </a:solidFill>
                        <a:latin typeface="Times New Roman"/>
                        <a:ea typeface="Arial Unicode MS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50" dirty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%, </a:t>
                      </a:r>
                      <a:r>
                        <a:rPr lang="ru-RU" sz="2400" kern="50" dirty="0" smtClean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не менее</a:t>
                      </a:r>
                      <a:endParaRPr lang="ru-RU" sz="2400" kern="50" dirty="0">
                        <a:solidFill>
                          <a:schemeClr val="tx1"/>
                        </a:solidFill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50" dirty="0" smtClean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Сортовая примесь </a:t>
                      </a:r>
                      <a:r>
                        <a:rPr lang="ru-RU" sz="2400" kern="50" dirty="0" err="1" smtClean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пелюшки</a:t>
                      </a:r>
                      <a:r>
                        <a:rPr lang="ru-RU" sz="2400" kern="5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 в </a:t>
                      </a:r>
                      <a:r>
                        <a:rPr lang="ru-RU" sz="2400" kern="50" baseline="0" dirty="0" err="1" smtClean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пишевом</a:t>
                      </a:r>
                      <a:r>
                        <a:rPr lang="ru-RU" sz="2400" kern="5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 горохе %</a:t>
                      </a:r>
                      <a:endParaRPr lang="ru-RU" sz="2400" kern="50" dirty="0">
                        <a:solidFill>
                          <a:schemeClr val="tx1"/>
                        </a:solidFill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34925" marR="34925" marT="34925" marB="34925"/>
                </a:tc>
              </a:tr>
              <a:tr h="5879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Arial Unicode MS"/>
                          <a:cs typeface="Times New Roman"/>
                        </a:rPr>
                        <a:t>I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Arial Unicode MS"/>
                          <a:cs typeface="Times New Roman"/>
                        </a:rPr>
                        <a:t>99,5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>
                          <a:latin typeface="Times New Roman"/>
                          <a:ea typeface="Arial Unicode MS"/>
                          <a:cs typeface="Times New Roman"/>
                        </a:rPr>
                        <a:t>5-0,5</a:t>
                      </a:r>
                    </a:p>
                  </a:txBody>
                  <a:tcPr marL="34925" marR="34925" marT="34925" marB="34925"/>
                </a:tc>
              </a:tr>
              <a:tr h="5879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>
                          <a:latin typeface="Times New Roman"/>
                          <a:ea typeface="Arial Unicode MS"/>
                          <a:cs typeface="Times New Roman"/>
                        </a:rPr>
                        <a:t>II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Arial Unicode MS"/>
                          <a:cs typeface="Times New Roman"/>
                        </a:rPr>
                        <a:t>98,0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Arial Unicode MS"/>
                          <a:cs typeface="Times New Roman"/>
                        </a:rPr>
                        <a:t>1,0</a:t>
                      </a:r>
                    </a:p>
                  </a:txBody>
                  <a:tcPr marL="34925" marR="34925" marT="34925" marB="34925"/>
                </a:tc>
              </a:tr>
              <a:tr h="5879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>
                          <a:latin typeface="Times New Roman"/>
                          <a:ea typeface="Arial Unicode MS"/>
                          <a:cs typeface="Times New Roman"/>
                        </a:rPr>
                        <a:t>III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Arial Unicode MS"/>
                          <a:cs typeface="Times New Roman"/>
                        </a:rPr>
                        <a:t>95,0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Arial Unicode MS"/>
                          <a:cs typeface="Times New Roman"/>
                        </a:rPr>
                        <a:t>1,0</a:t>
                      </a: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709341-gorokh-polevoy-pelyushk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404664"/>
            <a:ext cx="4038600" cy="6453336"/>
          </a:xfrm>
        </p:spPr>
      </p:pic>
      <p:pic>
        <p:nvPicPr>
          <p:cNvPr id="8" name="Содержимое 7" descr="84022796_3640123_77461922_large_Goroh_posevnoy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264" y="476672"/>
            <a:ext cx="3850208" cy="6381328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/>
          <a:lstStyle/>
          <a:p>
            <a:r>
              <a:rPr lang="ru-RU" sz="2400" dirty="0" smtClean="0"/>
              <a:t>Сорта гороха различаются по следующим признакам: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ru-RU" sz="2400" dirty="0" smtClean="0"/>
              <a:t>1</a:t>
            </a:r>
            <a:r>
              <a:rPr lang="ru-RU" sz="2400" dirty="0" smtClean="0"/>
              <a:t>. Длина стебля. Этот признак сильно изменяется в зависимости от почвенно-климатических условий и зоны возделывания. Бывают сорта высокорослые, </a:t>
            </a:r>
            <a:r>
              <a:rPr lang="ru-RU" sz="2400" dirty="0" err="1" smtClean="0"/>
              <a:t>среднерослые</a:t>
            </a:r>
            <a:r>
              <a:rPr lang="ru-RU" sz="2400" dirty="0" smtClean="0"/>
              <a:t> и низкорослые.</a:t>
            </a:r>
          </a:p>
          <a:p>
            <a:r>
              <a:rPr lang="ru-RU" sz="2400" dirty="0" smtClean="0"/>
              <a:t> 2. Число междоузлий до первого боба. Его подсчитывают по главному стеблю снизу вверх. Первое междоузлие находится непосредственно над корневой шейкой, а последнее – под плодоносящим узлом. Этот признак менее изменчив, чем общее число междоузлий на растении. Как правило, скороспелые сорта имеют меньше междоузлий до первого боба (7-11), среднеспелые – больше (12-15), а позднеспелые – ещё больше (более 16).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ru-RU" dirty="0" smtClean="0"/>
              <a:t> 3. Форма боба. Различают боб прямой, слабоизогнутый, изогнутый, саблевидный, серповидный, вогнутый. Конец боба бывает тупой и заострённый.</a:t>
            </a:r>
          </a:p>
          <a:p>
            <a:r>
              <a:rPr lang="ru-RU" dirty="0" smtClean="0"/>
              <a:t> 4. Размер боба. Для определения этого показателя учитывают длину и ширину боба. Выделяют бобы мелкие – 3,5 – 4,5 </a:t>
            </a:r>
            <a:r>
              <a:rPr lang="ru-RU" dirty="0" err="1" smtClean="0"/>
              <a:t>х</a:t>
            </a:r>
            <a:r>
              <a:rPr lang="ru-RU" dirty="0" smtClean="0"/>
              <a:t> 1 см, средние – 4,5 – 6 </a:t>
            </a:r>
            <a:r>
              <a:rPr lang="ru-RU" dirty="0" err="1" smtClean="0"/>
              <a:t>х</a:t>
            </a:r>
            <a:r>
              <a:rPr lang="ru-RU" dirty="0" smtClean="0"/>
              <a:t> 1,4 см, крупные – 6 – 8 </a:t>
            </a:r>
            <a:r>
              <a:rPr lang="ru-RU" dirty="0" err="1" smtClean="0"/>
              <a:t>х</a:t>
            </a:r>
            <a:r>
              <a:rPr lang="ru-RU" dirty="0" smtClean="0"/>
              <a:t> 1,5 – 1,6 см, очень крупные – 9 – 15 </a:t>
            </a:r>
            <a:r>
              <a:rPr lang="ru-RU" dirty="0" err="1" smtClean="0"/>
              <a:t>х</a:t>
            </a:r>
            <a:r>
              <a:rPr lang="ru-RU" dirty="0" smtClean="0"/>
              <a:t> 2 – 2,5 см.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1) у гороха</a:t>
            </a:r>
          </a:p>
          <a:p>
            <a:r>
              <a:rPr lang="ru-RU" dirty="0" smtClean="0"/>
              <a:t>- характер стебля (</a:t>
            </a:r>
            <a:r>
              <a:rPr lang="ru-RU" dirty="0" err="1" smtClean="0"/>
              <a:t>фасциированный</a:t>
            </a:r>
            <a:r>
              <a:rPr lang="ru-RU" dirty="0" smtClean="0"/>
              <a:t>, простой);</a:t>
            </a:r>
          </a:p>
          <a:p>
            <a:r>
              <a:rPr lang="ru-RU" dirty="0" smtClean="0"/>
              <a:t>- тип боба (лущильный, сахарный);</a:t>
            </a:r>
          </a:p>
          <a:p>
            <a:r>
              <a:rPr lang="ru-RU" dirty="0" smtClean="0"/>
              <a:t>- расположение бобов на стебле;</a:t>
            </a:r>
          </a:p>
          <a:p>
            <a:r>
              <a:rPr lang="ru-RU" dirty="0" smtClean="0"/>
              <a:t>- длину стебля (длинный, средний, </a:t>
            </a:r>
            <a:r>
              <a:rPr lang="ru-RU" dirty="0" err="1" smtClean="0"/>
              <a:t>полукарликовый</a:t>
            </a:r>
            <a:r>
              <a:rPr lang="ru-RU" dirty="0" smtClean="0"/>
              <a:t>);</a:t>
            </a:r>
          </a:p>
          <a:p>
            <a:r>
              <a:rPr lang="ru-RU" dirty="0" smtClean="0"/>
              <a:t>- длину междоузлий под первым нижним бобом (длинное, короткое);</a:t>
            </a:r>
          </a:p>
          <a:p>
            <a:r>
              <a:rPr lang="ru-RU" dirty="0" smtClean="0"/>
              <a:t>- число узлов до первого нижнего боба;</a:t>
            </a:r>
          </a:p>
          <a:p>
            <a:r>
              <a:rPr lang="ru-RU" dirty="0" smtClean="0"/>
              <a:t>- тип листа (обычный, </a:t>
            </a:r>
            <a:r>
              <a:rPr lang="ru-RU" dirty="0" err="1" smtClean="0"/>
              <a:t>безлисточковый</a:t>
            </a:r>
            <a:r>
              <a:rPr lang="ru-RU" dirty="0" smtClean="0"/>
              <a:t>, </a:t>
            </a:r>
            <a:r>
              <a:rPr lang="ru-RU" dirty="0" err="1" smtClean="0"/>
              <a:t>акациевидный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наличие </a:t>
            </a:r>
            <a:r>
              <a:rPr lang="ru-RU" dirty="0" err="1" smtClean="0"/>
              <a:t>антоциановой</a:t>
            </a:r>
            <a:r>
              <a:rPr lang="ru-RU" dirty="0" smtClean="0"/>
              <a:t> окраски у цветка, у основания прилистников и в нижней части стебля;</a:t>
            </a:r>
          </a:p>
          <a:p>
            <a:r>
              <a:rPr lang="ru-RU" dirty="0" smtClean="0"/>
              <a:t>- наличие </a:t>
            </a:r>
            <a:r>
              <a:rPr lang="ru-RU" dirty="0" err="1" smtClean="0"/>
              <a:t>неосыпаемости</a:t>
            </a:r>
            <a:r>
              <a:rPr lang="ru-RU" dirty="0" smtClean="0"/>
              <a:t> семян (срастание семяножки с семенной кожурой);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ПРИМЕЧАНИЕ. 1. В посевах гороха </a:t>
            </a:r>
            <a:r>
              <a:rPr lang="ru-RU" dirty="0" err="1" smtClean="0"/>
              <a:t>пелюшка</a:t>
            </a:r>
            <a:r>
              <a:rPr lang="ru-RU" dirty="0" smtClean="0"/>
              <a:t> считается сортовым </a:t>
            </a:r>
            <a:r>
              <a:rPr lang="ru-RU" dirty="0" err="1" smtClean="0"/>
              <a:t>засорителем</a:t>
            </a:r>
            <a:r>
              <a:rPr lang="ru-RU" dirty="0" smtClean="0"/>
              <a:t>. </a:t>
            </a:r>
          </a:p>
          <a:p>
            <a:r>
              <a:rPr lang="ru-RU" dirty="0" smtClean="0"/>
              <a:t>2. Подсчет междоузлий у гороха производится снизу стебля, начиная с первого узла, расположенного непосредственно над корневой шейкой.</a:t>
            </a:r>
          </a:p>
          <a:p>
            <a:r>
              <a:rPr lang="ru-RU" dirty="0" smtClean="0"/>
              <a:t> У растений с поврежденным основным</a:t>
            </a:r>
          </a:p>
          <a:p>
            <a:r>
              <a:rPr lang="ru-RU" dirty="0" smtClean="0"/>
              <a:t> стеблем подсчет междоузлий не производится.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/>
          <a:lstStyle/>
          <a:p>
            <a:r>
              <a:rPr lang="kk-KZ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Горох лущильный</a:t>
            </a:r>
            <a:r>
              <a:rPr lang="ru-RU" dirty="0"/>
              <a:t> (</a:t>
            </a:r>
            <a:r>
              <a:rPr lang="ru-RU" i="1" dirty="0" err="1"/>
              <a:t>Pisum</a:t>
            </a:r>
            <a:r>
              <a:rPr lang="ru-RU" i="1" dirty="0"/>
              <a:t> </a:t>
            </a:r>
            <a:r>
              <a:rPr lang="ru-RU" i="1" dirty="0" err="1"/>
              <a:t>sativum</a:t>
            </a:r>
            <a:r>
              <a:rPr lang="ru-RU" dirty="0"/>
              <a:t> L. </a:t>
            </a:r>
            <a:r>
              <a:rPr lang="ru-RU" dirty="0" err="1"/>
              <a:t>convar</a:t>
            </a:r>
            <a:r>
              <a:rPr lang="ru-RU" dirty="0"/>
              <a:t>. </a:t>
            </a:r>
            <a:r>
              <a:rPr lang="ru-RU" i="1" dirty="0" err="1"/>
              <a:t>sativum</a:t>
            </a:r>
            <a:r>
              <a:rPr lang="ru-RU" i="1" dirty="0"/>
              <a:t>)</a:t>
            </a:r>
            <a:r>
              <a:rPr lang="ru-RU" dirty="0"/>
              <a:t>, имеет гладкую поверхность и при обработке его обычно очищают от шкурки и остаются одни семядоли. Они содержат много крахмала и относительно мало свободных сахаров.</a:t>
            </a:r>
          </a:p>
          <a:p>
            <a:r>
              <a:rPr lang="ru-RU" b="1" dirty="0"/>
              <a:t>Горох мозговой</a:t>
            </a:r>
            <a:r>
              <a:rPr lang="ru-RU" dirty="0"/>
              <a:t> (</a:t>
            </a:r>
            <a:r>
              <a:rPr lang="ru-RU" i="1" dirty="0" err="1"/>
              <a:t>Pisum</a:t>
            </a:r>
            <a:r>
              <a:rPr lang="ru-RU" i="1" dirty="0"/>
              <a:t> </a:t>
            </a:r>
            <a:r>
              <a:rPr lang="ru-RU" i="1" dirty="0" err="1"/>
              <a:t>sativum</a:t>
            </a:r>
            <a:r>
              <a:rPr lang="ru-RU" dirty="0"/>
              <a:t> L. </a:t>
            </a:r>
            <a:r>
              <a:rPr lang="ru-RU" dirty="0" err="1"/>
              <a:t>convar</a:t>
            </a:r>
            <a:r>
              <a:rPr lang="ru-RU" dirty="0"/>
              <a:t>. </a:t>
            </a:r>
            <a:r>
              <a:rPr lang="ru-RU" i="1" dirty="0" err="1"/>
              <a:t>medullare</a:t>
            </a:r>
            <a:r>
              <a:rPr lang="ru-RU" dirty="0"/>
              <a:t> </a:t>
            </a:r>
            <a:r>
              <a:rPr lang="ru-RU" dirty="0" err="1"/>
              <a:t>Alef</a:t>
            </a:r>
            <a:r>
              <a:rPr lang="ru-RU" dirty="0"/>
              <a:t>. </a:t>
            </a:r>
            <a:r>
              <a:rPr lang="ru-RU" dirty="0" err="1"/>
              <a:t>emend</a:t>
            </a:r>
            <a:r>
              <a:rPr lang="ru-RU" dirty="0"/>
              <a:t>. </a:t>
            </a:r>
            <a:r>
              <a:rPr lang="ru-RU" dirty="0" err="1"/>
              <a:t>C.O.Lehm</a:t>
            </a:r>
            <a:r>
              <a:rPr lang="ru-RU" dirty="0"/>
              <a:t>) в спелом состоянии сморщены, напоминая мозг. Но до такого состояния их доводят только в семеноводстве, а в качестве пищевого продукта они идут недозрелые. При этом, в отличие от предыдущей разновидности, они содержат довольно много сахара, что и определяет их сладкий вкус. Именно они попадают в банки и замороженные смеси.</a:t>
            </a:r>
          </a:p>
          <a:p>
            <a:r>
              <a:rPr lang="ru-RU" dirty="0"/>
              <a:t>И, наконец, </a:t>
            </a:r>
            <a:r>
              <a:rPr lang="ru-RU" b="1" dirty="0"/>
              <a:t>горох сахарный</a:t>
            </a:r>
            <a:r>
              <a:rPr lang="ru-RU" dirty="0"/>
              <a:t> (</a:t>
            </a:r>
            <a:r>
              <a:rPr lang="ru-RU" i="1" dirty="0" err="1"/>
              <a:t>Pisum</a:t>
            </a:r>
            <a:r>
              <a:rPr lang="ru-RU" i="1" dirty="0"/>
              <a:t> </a:t>
            </a:r>
            <a:r>
              <a:rPr lang="ru-RU" i="1" dirty="0" err="1"/>
              <a:t>sativum</a:t>
            </a:r>
            <a:r>
              <a:rPr lang="ru-RU" dirty="0"/>
              <a:t> L. </a:t>
            </a:r>
            <a:r>
              <a:rPr lang="ru-RU" dirty="0" err="1"/>
              <a:t>convar</a:t>
            </a:r>
            <a:r>
              <a:rPr lang="ru-RU" dirty="0"/>
              <a:t>. </a:t>
            </a:r>
            <a:r>
              <a:rPr lang="ru-RU" i="1" dirty="0" err="1"/>
              <a:t>axiphium</a:t>
            </a:r>
            <a:r>
              <a:rPr lang="ru-RU" dirty="0"/>
              <a:t> </a:t>
            </a:r>
            <a:r>
              <a:rPr lang="ru-RU" dirty="0" err="1"/>
              <a:t>Alef</a:t>
            </a:r>
            <a:r>
              <a:rPr lang="ru-RU" dirty="0"/>
              <a:t> </a:t>
            </a:r>
            <a:r>
              <a:rPr lang="ru-RU" dirty="0" err="1"/>
              <a:t>emend</a:t>
            </a:r>
            <a:r>
              <a:rPr lang="ru-RU" dirty="0"/>
              <a:t>. </a:t>
            </a:r>
            <a:r>
              <a:rPr lang="ru-RU" dirty="0" err="1"/>
              <a:t>C.O.Lehm</a:t>
            </a:r>
            <a:r>
              <a:rPr lang="ru-RU" dirty="0"/>
              <a:t>). Створки не имеют пергаментного слоя и плоды могут быть использованы целиком. Семена относительно мелкие и очень сильно морщинистые, что связано с высоким содержанием в них воды.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rmAutofit fontScale="85000" lnSpcReduction="10000"/>
          </a:bodyPr>
          <a:lstStyle/>
          <a:p>
            <a:r>
              <a:rPr lang="en-US" i="1" dirty="0" err="1"/>
              <a:t>Pisum</a:t>
            </a:r>
            <a:r>
              <a:rPr lang="en-US" i="1" dirty="0"/>
              <a:t> </a:t>
            </a:r>
            <a:r>
              <a:rPr lang="en-US" i="1" dirty="0" err="1"/>
              <a:t>sativum</a:t>
            </a:r>
            <a:r>
              <a:rPr lang="en-US" dirty="0"/>
              <a:t> L. subsp.</a:t>
            </a:r>
            <a:r>
              <a:rPr lang="en-US" i="1" dirty="0"/>
              <a:t> </a:t>
            </a:r>
            <a:r>
              <a:rPr lang="en-US" i="1" dirty="0" err="1"/>
              <a:t>elatius</a:t>
            </a:r>
            <a:r>
              <a:rPr lang="en-US" u="sng" dirty="0"/>
              <a:t> </a:t>
            </a:r>
            <a:r>
              <a:rPr lang="en-US" dirty="0"/>
              <a:t>(Steven ex M. </a:t>
            </a:r>
            <a:r>
              <a:rPr lang="en-US" dirty="0" err="1"/>
              <a:t>Bieb</a:t>
            </a:r>
            <a:r>
              <a:rPr lang="en-US" dirty="0"/>
              <a:t>.) Asch. &amp; </a:t>
            </a:r>
            <a:r>
              <a:rPr lang="en-US" dirty="0" err="1"/>
              <a:t>Graebn</a:t>
            </a:r>
            <a:r>
              <a:rPr lang="en-US" dirty="0"/>
              <a:t>. - </a:t>
            </a:r>
            <a:r>
              <a:rPr lang="ru-RU" dirty="0"/>
              <a:t>это дикая форма современного гороха, родом из восточной части средиземноморского бассейна: Кавказ, Иран и до Туркменистана, к ней относится разновидность </a:t>
            </a:r>
            <a:r>
              <a:rPr lang="en-US" i="1" dirty="0" err="1"/>
              <a:t>Pisum</a:t>
            </a:r>
            <a:r>
              <a:rPr lang="en-US" i="1" dirty="0"/>
              <a:t> </a:t>
            </a:r>
            <a:r>
              <a:rPr lang="en-US" i="1" dirty="0" err="1"/>
              <a:t>sativum</a:t>
            </a:r>
            <a:r>
              <a:rPr lang="en-US" dirty="0"/>
              <a:t> L. subsp. </a:t>
            </a:r>
            <a:r>
              <a:rPr lang="en-US" i="1" dirty="0" err="1"/>
              <a:t>elatius</a:t>
            </a:r>
            <a:r>
              <a:rPr lang="en-US" dirty="0"/>
              <a:t> (Steven ex M. </a:t>
            </a:r>
            <a:r>
              <a:rPr lang="en-US" dirty="0" err="1"/>
              <a:t>Bieb</a:t>
            </a:r>
            <a:r>
              <a:rPr lang="en-US" dirty="0"/>
              <a:t>.) Asch. &amp; </a:t>
            </a:r>
            <a:r>
              <a:rPr lang="en-US" dirty="0" err="1"/>
              <a:t>Graebn</a:t>
            </a:r>
            <a:r>
              <a:rPr lang="en-US" dirty="0"/>
              <a:t>. var. </a:t>
            </a:r>
            <a:r>
              <a:rPr lang="en-US" i="1" dirty="0" err="1"/>
              <a:t>pumilio</a:t>
            </a:r>
            <a:r>
              <a:rPr lang="en-US" dirty="0"/>
              <a:t> </a:t>
            </a:r>
            <a:r>
              <a:rPr lang="en-US" dirty="0" err="1"/>
              <a:t>Meikle</a:t>
            </a:r>
            <a:r>
              <a:rPr lang="en-US" dirty="0"/>
              <a:t> (syn. </a:t>
            </a:r>
            <a:r>
              <a:rPr lang="en-US" i="1" dirty="0" err="1"/>
              <a:t>Pisum</a:t>
            </a:r>
            <a:r>
              <a:rPr lang="en-US" i="1" dirty="0"/>
              <a:t> </a:t>
            </a:r>
            <a:r>
              <a:rPr lang="en-US" i="1" dirty="0" err="1"/>
              <a:t>sativum</a:t>
            </a:r>
            <a:r>
              <a:rPr lang="en-US" dirty="0"/>
              <a:t> subsp. </a:t>
            </a:r>
            <a:r>
              <a:rPr lang="en-US" i="1" dirty="0" err="1"/>
              <a:t>syriacum</a:t>
            </a:r>
            <a:r>
              <a:rPr lang="en-US" dirty="0"/>
              <a:t> Berger): </a:t>
            </a:r>
            <a:r>
              <a:rPr lang="ru-RU" dirty="0"/>
              <a:t>подвид большей </a:t>
            </a:r>
            <a:r>
              <a:rPr lang="ru-RU" dirty="0" err="1"/>
              <a:t>ксероморфностью</a:t>
            </a:r>
            <a:r>
              <a:rPr lang="ru-RU" dirty="0"/>
              <a:t>, представлен в растительности сухих лужаек и дубрав Ближнего и Востока, Кипра и Турции до Закавказья, Ирака и Севера и Запада Ирана.</a:t>
            </a:r>
          </a:p>
          <a:p>
            <a:r>
              <a:rPr lang="en-US" i="1" dirty="0" err="1"/>
              <a:t>Pisum</a:t>
            </a:r>
            <a:r>
              <a:rPr lang="en-US" i="1" dirty="0"/>
              <a:t> </a:t>
            </a:r>
            <a:r>
              <a:rPr lang="en-US" i="1" dirty="0" err="1"/>
              <a:t>sativum</a:t>
            </a:r>
            <a:r>
              <a:rPr lang="en-US" i="1" dirty="0"/>
              <a:t> </a:t>
            </a:r>
            <a:r>
              <a:rPr lang="en-US" dirty="0"/>
              <a:t>subsp.</a:t>
            </a:r>
            <a:r>
              <a:rPr lang="en-US" i="1" dirty="0"/>
              <a:t> </a:t>
            </a:r>
            <a:r>
              <a:rPr lang="en-US" i="1" dirty="0" err="1"/>
              <a:t>transcaucasicum</a:t>
            </a:r>
            <a:r>
              <a:rPr lang="en-US" dirty="0"/>
              <a:t> </a:t>
            </a:r>
            <a:r>
              <a:rPr lang="en-US" dirty="0" err="1"/>
              <a:t>Govorov</a:t>
            </a:r>
            <a:r>
              <a:rPr lang="en-US" dirty="0"/>
              <a:t>: </a:t>
            </a:r>
            <a:r>
              <a:rPr lang="ru-RU" dirty="0"/>
              <a:t>встречается на Северном Кавказе и в Центральной части Закавказья.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 err="1"/>
              <a:t>Pisum</a:t>
            </a:r>
            <a:r>
              <a:rPr lang="en-US" i="1" dirty="0"/>
              <a:t> </a:t>
            </a:r>
            <a:r>
              <a:rPr lang="en-US" i="1" dirty="0" err="1"/>
              <a:t>sativum</a:t>
            </a:r>
            <a:r>
              <a:rPr lang="en-US" i="1" dirty="0"/>
              <a:t> </a:t>
            </a:r>
            <a:r>
              <a:rPr lang="en-US" dirty="0"/>
              <a:t>subsp.</a:t>
            </a:r>
            <a:r>
              <a:rPr lang="en-US" i="1" dirty="0"/>
              <a:t> </a:t>
            </a:r>
            <a:r>
              <a:rPr lang="en-US" i="1" dirty="0" err="1"/>
              <a:t>transcaucasicum</a:t>
            </a:r>
            <a:r>
              <a:rPr lang="en-US" dirty="0"/>
              <a:t> </a:t>
            </a:r>
            <a:r>
              <a:rPr lang="en-US" dirty="0" err="1"/>
              <a:t>Govorov</a:t>
            </a:r>
            <a:r>
              <a:rPr lang="en-US" dirty="0"/>
              <a:t>: </a:t>
            </a:r>
            <a:r>
              <a:rPr lang="ru-RU" dirty="0"/>
              <a:t>встречается на Северном Кавказе и в Центральной части Закавказья.</a:t>
            </a:r>
          </a:p>
          <a:p>
            <a:r>
              <a:rPr lang="en-US" i="1" dirty="0" err="1"/>
              <a:t>Pisum</a:t>
            </a:r>
            <a:r>
              <a:rPr lang="en-US" i="1" dirty="0"/>
              <a:t> </a:t>
            </a:r>
            <a:r>
              <a:rPr lang="en-US" i="1" dirty="0" err="1"/>
              <a:t>sativum</a:t>
            </a:r>
            <a:r>
              <a:rPr lang="en-US" dirty="0"/>
              <a:t> L. subsp. </a:t>
            </a:r>
            <a:r>
              <a:rPr lang="en-US" i="1" dirty="0" err="1"/>
              <a:t>abyssinicum</a:t>
            </a:r>
            <a:r>
              <a:rPr lang="en-US" dirty="0"/>
              <a:t> (</a:t>
            </a:r>
            <a:r>
              <a:rPr lang="ru-RU" dirty="0"/>
              <a:t>В. </a:t>
            </a:r>
            <a:r>
              <a:rPr lang="en-US" dirty="0"/>
              <a:t>Braun) </a:t>
            </a:r>
            <a:r>
              <a:rPr lang="en-US" dirty="0" err="1"/>
              <a:t>Govorov</a:t>
            </a:r>
            <a:r>
              <a:rPr lang="en-US" dirty="0"/>
              <a:t>: </a:t>
            </a:r>
            <a:r>
              <a:rPr lang="ru-RU" dirty="0"/>
              <a:t>встречается в горных районах Эфиопии и в Йемене. Он имеет единственную пару листочков, цветки фиолетово-красного цвета, блестящие чёрные семена.</a:t>
            </a:r>
          </a:p>
          <a:p>
            <a:r>
              <a:rPr lang="ru-RU" dirty="0"/>
              <a:t>Горох '</a:t>
            </a:r>
            <a:r>
              <a:rPr lang="en-US" dirty="0" err="1"/>
              <a:t>Roveja</a:t>
            </a:r>
            <a:r>
              <a:rPr lang="en-US" dirty="0"/>
              <a:t>' - </a:t>
            </a:r>
            <a:r>
              <a:rPr lang="ru-RU" dirty="0"/>
              <a:t>итальянский традиционный сорт </a:t>
            </a:r>
            <a:r>
              <a:rPr lang="en-US" i="1" dirty="0" err="1"/>
              <a:t>Pisum</a:t>
            </a:r>
            <a:r>
              <a:rPr lang="en-US" i="1" dirty="0"/>
              <a:t> </a:t>
            </a:r>
            <a:r>
              <a:rPr lang="en-US" i="1" dirty="0" err="1"/>
              <a:t>sativum</a:t>
            </a:r>
            <a:r>
              <a:rPr lang="en-US" dirty="0"/>
              <a:t> subsp</a:t>
            </a:r>
            <a:r>
              <a:rPr lang="en-US" i="1" dirty="0"/>
              <a:t>. </a:t>
            </a:r>
            <a:r>
              <a:rPr lang="en-US" i="1" dirty="0" err="1"/>
              <a:t>sativum</a:t>
            </a:r>
            <a:r>
              <a:rPr lang="en-US" i="1" dirty="0"/>
              <a:t> </a:t>
            </a:r>
            <a:r>
              <a:rPr lang="en-US" dirty="0"/>
              <a:t>var</a:t>
            </a:r>
            <a:r>
              <a:rPr lang="en-US" i="1" dirty="0"/>
              <a:t>. </a:t>
            </a:r>
            <a:r>
              <a:rPr lang="en-US" i="1" dirty="0" err="1"/>
              <a:t>arvense</a:t>
            </a:r>
            <a:r>
              <a:rPr lang="en-US" i="1" dirty="0"/>
              <a:t> </a:t>
            </a:r>
            <a:r>
              <a:rPr lang="en-US" dirty="0"/>
              <a:t>L.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у фасоли</a:t>
            </a:r>
            <a:r>
              <a:rPr lang="ru-RU" dirty="0"/>
              <a:t> :</a:t>
            </a:r>
          </a:p>
          <a:p>
            <a:r>
              <a:rPr lang="ru-RU" dirty="0"/>
              <a:t>          форму куста (вьющихся, кустовая и другие); форму листа (остроконечная, круглая и др.); тип боба (овощной, лущильной и др.); форму боба (прямая, согнутая и др.); окраска боба (земная, </a:t>
            </a:r>
            <a:r>
              <a:rPr lang="ru-RU" dirty="0" err="1"/>
              <a:t>соломенно</a:t>
            </a:r>
            <a:r>
              <a:rPr lang="ru-RU" dirty="0"/>
              <a:t> – желтая, с окрашенными полосами и др.)</a:t>
            </a:r>
          </a:p>
          <a:p>
            <a:r>
              <a:rPr lang="ru-RU" dirty="0"/>
              <a:t> </a:t>
            </a:r>
            <a:r>
              <a:rPr lang="ru-RU" b="1" dirty="0"/>
              <a:t>у чины</a:t>
            </a:r>
            <a:r>
              <a:rPr lang="ru-RU" dirty="0"/>
              <a:t> – форму семян ( плоско-клиновидная, клиновидная, округло-угловая), размер семян (крупные, средние).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r>
              <a:rPr lang="ru-RU" b="1" dirty="0"/>
              <a:t> у бобов</a:t>
            </a:r>
            <a:r>
              <a:rPr lang="ru-RU" dirty="0"/>
              <a:t> – количество бобов в кисти, поверхность створок боба (гладкая, </a:t>
            </a:r>
            <a:r>
              <a:rPr lang="ru-RU" dirty="0" err="1"/>
              <a:t>морьщинестая</a:t>
            </a:r>
            <a:r>
              <a:rPr lang="ru-RU" dirty="0"/>
              <a:t>), высоту растений (низкорослые, средние, высокорослые) и высоту прикрепления бобов нижнего яруса;</a:t>
            </a:r>
          </a:p>
          <a:p>
            <a:r>
              <a:rPr lang="ru-RU" b="1" dirty="0"/>
              <a:t> у нута</a:t>
            </a:r>
            <a:r>
              <a:rPr lang="ru-RU" dirty="0"/>
              <a:t> - форму куста (сомкнутая или раскидистая) наличие </a:t>
            </a:r>
            <a:r>
              <a:rPr lang="ru-RU" dirty="0" err="1"/>
              <a:t>антоциановой</a:t>
            </a:r>
            <a:r>
              <a:rPr lang="ru-RU" dirty="0"/>
              <a:t> окраски на стенке и бобах;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При апробации посевов зернобобовых культур из болезней учитываются только </a:t>
            </a:r>
            <a:r>
              <a:rPr lang="ru-RU" dirty="0" err="1" smtClean="0"/>
              <a:t>аскохитоз</a:t>
            </a:r>
            <a:r>
              <a:rPr lang="ru-RU" dirty="0" smtClean="0"/>
              <a:t> на нуте и горохе. </a:t>
            </a:r>
          </a:p>
          <a:p>
            <a:r>
              <a:rPr lang="ru-RU" dirty="0" smtClean="0"/>
              <a:t>Поражение </a:t>
            </a:r>
            <a:r>
              <a:rPr lang="ru-RU" dirty="0" err="1" smtClean="0"/>
              <a:t>аскохитозом</a:t>
            </a:r>
            <a:r>
              <a:rPr lang="ru-RU" dirty="0" smtClean="0"/>
              <a:t> определяется только на бобах. Процент поражения посева </a:t>
            </a:r>
            <a:r>
              <a:rPr lang="ru-RU" dirty="0" err="1" smtClean="0"/>
              <a:t>аскохитозом</a:t>
            </a:r>
            <a:r>
              <a:rPr lang="ru-RU" dirty="0" smtClean="0"/>
              <a:t> не устанавливается, а о наличии его делается отметка в акте апробации; </a:t>
            </a:r>
            <a:r>
              <a:rPr lang="ru-RU" dirty="0" smtClean="0"/>
              <a:t>процент </a:t>
            </a:r>
            <a:r>
              <a:rPr lang="ru-RU" dirty="0" smtClean="0"/>
              <a:t>же </a:t>
            </a:r>
            <a:r>
              <a:rPr lang="ru-RU" dirty="0" err="1" smtClean="0"/>
              <a:t>пораженности</a:t>
            </a:r>
            <a:r>
              <a:rPr lang="ru-RU" dirty="0" smtClean="0"/>
              <a:t> устанавливается только по семенам при анализе их в контрольно-семенных лабораториях.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/>
              <a:t>аскохитоз ауруының таралуы туралы</a:t>
            </a:r>
            <a:endParaRPr lang="ru-RU" dirty="0"/>
          </a:p>
        </p:txBody>
      </p:sp>
      <p:pic>
        <p:nvPicPr>
          <p:cNvPr id="4" name="Содержимое 3" descr="Ascochyta-3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64819" y="1600200"/>
            <a:ext cx="301436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kk-KZ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rmAutofit/>
          </a:bodyPr>
          <a:lstStyle/>
          <a:p>
            <a:r>
              <a:rPr lang="ru-RU" dirty="0" smtClean="0"/>
              <a:t>При анализе </a:t>
            </a:r>
            <a:r>
              <a:rPr lang="ru-RU" dirty="0" err="1" smtClean="0"/>
              <a:t>апробационного</a:t>
            </a:r>
            <a:r>
              <a:rPr lang="ru-RU" dirty="0" smtClean="0"/>
              <a:t> снопа гороха </a:t>
            </a:r>
            <a:r>
              <a:rPr lang="ru-RU" dirty="0" err="1" smtClean="0"/>
              <a:t>апробатор</a:t>
            </a:r>
            <a:r>
              <a:rPr lang="ru-RU" dirty="0" smtClean="0"/>
              <a:t> устанавливает, заражен или нет посев гороховой зерновкой (</a:t>
            </a:r>
            <a:r>
              <a:rPr lang="ru-RU" dirty="0" err="1" smtClean="0"/>
              <a:t>брухусом</a:t>
            </a:r>
            <a:r>
              <a:rPr lang="ru-RU" dirty="0" smtClean="0"/>
              <a:t>), путем вскрытия отдельных бобов и просмотра семян в них. В случае наличия заражения это отмечается в акте апробации.</a:t>
            </a:r>
            <a:r>
              <a:rPr lang="ru-RU" dirty="0"/>
              <a:t> просмотрев 100 семян из бобов верхнего, среднего и нижнего ярусов. О наличии заражения отметку делают в акте апробации.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гороховой зерновкой (</a:t>
            </a:r>
            <a:r>
              <a:rPr lang="ru-RU" dirty="0" err="1" smtClean="0"/>
              <a:t>брухусом</a:t>
            </a:r>
            <a:r>
              <a:rPr lang="ru-RU" dirty="0" smtClean="0"/>
              <a:t>),</a:t>
            </a:r>
            <a:r>
              <a:rPr lang="en-US" dirty="0" smtClean="0"/>
              <a:t> </a:t>
            </a:r>
            <a:r>
              <a:rPr lang="en-US" dirty="0" err="1" smtClean="0"/>
              <a:t>Bruchus</a:t>
            </a:r>
            <a:r>
              <a:rPr lang="en-US" dirty="0" smtClean="0"/>
              <a:t> </a:t>
            </a:r>
            <a:r>
              <a:rPr lang="en-US" dirty="0" err="1" smtClean="0"/>
              <a:t>pisorum</a:t>
            </a:r>
            <a:r>
              <a:rPr lang="en-US" dirty="0" smtClean="0"/>
              <a:t> L.</a:t>
            </a:r>
            <a:endParaRPr lang="ru-RU" dirty="0"/>
          </a:p>
        </p:txBody>
      </p:sp>
      <p:pic>
        <p:nvPicPr>
          <p:cNvPr id="4" name="Содержимое 3" descr="bruchus-pisoru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5114" y="1600200"/>
            <a:ext cx="81137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Bruchus</a:t>
            </a:r>
            <a:r>
              <a:rPr lang="en-US" dirty="0" smtClean="0"/>
              <a:t> </a:t>
            </a:r>
            <a:r>
              <a:rPr lang="en-US" dirty="0" err="1" smtClean="0"/>
              <a:t>pisorum</a:t>
            </a:r>
            <a:r>
              <a:rPr lang="en-US" dirty="0" smtClean="0"/>
              <a:t> L.</a:t>
            </a:r>
            <a:endParaRPr lang="ru-RU" dirty="0"/>
          </a:p>
        </p:txBody>
      </p:sp>
      <p:pic>
        <p:nvPicPr>
          <p:cNvPr id="4" name="Содержимое 3" descr="2886078d65f54426f457845276fa7a6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124744"/>
            <a:ext cx="8424936" cy="57332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категории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496" y="908721"/>
          <a:ext cx="9108504" cy="7651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2756"/>
                <a:gridCol w="1714966"/>
                <a:gridCol w="1938657"/>
                <a:gridCol w="1789530"/>
                <a:gridCol w="1602595"/>
              </a:tblGrid>
              <a:tr h="407685">
                <a:tc rowSpan="3">
                  <a:txBody>
                    <a:bodyPr/>
                    <a:lstStyle/>
                    <a:p>
                      <a:r>
                        <a:rPr lang="ru-RU" sz="2400" dirty="0" err="1">
                          <a:latin typeface="Times New Roman" pitchFamily="18" charset="0"/>
                          <a:cs typeface="Times New Roman" pitchFamily="18" charset="0"/>
                        </a:rPr>
                        <a:t>льтура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r>
                        <a:rPr lang="ru-RU" dirty="0"/>
                        <a:t>Сортовая чистота, %, не менее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6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Оригинальные и элитные семена</a:t>
                      </a: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Репродукционные посевы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007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категория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2400">
                          <a:latin typeface="Times New Roman" pitchFamily="18" charset="0"/>
                          <a:cs typeface="Times New Roman" pitchFamily="18" charset="0"/>
                        </a:rPr>
                        <a:t>категория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III </a:t>
                      </a: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категория</a:t>
                      </a:r>
                    </a:p>
                  </a:txBody>
                  <a:tcPr marL="0" marR="0" marT="0" marB="0"/>
                </a:tc>
              </a:tr>
              <a:tr h="1608402">
                <a:tc>
                  <a:txBody>
                    <a:bodyPr/>
                    <a:lstStyle/>
                    <a:p>
                      <a:r>
                        <a:rPr lang="ru-RU" sz="2400" dirty="0" err="1">
                          <a:latin typeface="Times New Roman" pitchFamily="18" charset="0"/>
                          <a:cs typeface="Times New Roman" pitchFamily="18" charset="0"/>
                        </a:rPr>
                        <a:t>ечевица</a:t>
                      </a: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, фасоль, </a:t>
                      </a:r>
                      <a:r>
                        <a:rPr lang="ru-RU" sz="2400" dirty="0" err="1">
                          <a:latin typeface="Times New Roman" pitchFamily="18" charset="0"/>
                          <a:cs typeface="Times New Roman" pitchFamily="18" charset="0"/>
                        </a:rPr>
                        <a:t>маш</a:t>
                      </a: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, чина, нут, рис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98,0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95,0</a:t>
                      </a:r>
                    </a:p>
                  </a:txBody>
                  <a:tcPr marL="0" marR="0" marT="0" marB="0"/>
                </a:tc>
              </a:tr>
              <a:tr h="804201">
                <a:tc>
                  <a:txBody>
                    <a:bodyPr/>
                    <a:lstStyle/>
                    <a:p>
                      <a:r>
                        <a:rPr lang="ru-RU" sz="2400" dirty="0" err="1">
                          <a:latin typeface="Times New Roman" pitchFamily="18" charset="0"/>
                          <a:cs typeface="Times New Roman" pitchFamily="18" charset="0"/>
                        </a:rPr>
                        <a:t>ика</a:t>
                      </a: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 посевная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400"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400">
                          <a:latin typeface="Times New Roman" pitchFamily="18" charset="0"/>
                          <a:cs typeface="Times New Roman" pitchFamily="18" charset="0"/>
                        </a:rPr>
                        <a:t>98,0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95,0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400">
                          <a:latin typeface="Times New Roman" pitchFamily="18" charset="0"/>
                          <a:cs typeface="Times New Roman" pitchFamily="18" charset="0"/>
                        </a:rPr>
                        <a:t>90,0</a:t>
                      </a:r>
                    </a:p>
                  </a:txBody>
                  <a:tcPr marL="0" marR="0" marT="0" marB="0"/>
                </a:tc>
              </a:tr>
              <a:tr h="1206302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Люпин белый, бобы кормовые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400"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400"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98,0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400">
                          <a:latin typeface="Times New Roman" pitchFamily="18" charset="0"/>
                          <a:cs typeface="Times New Roman" pitchFamily="18" charset="0"/>
                        </a:rPr>
                        <a:t>95,0</a:t>
                      </a:r>
                    </a:p>
                  </a:txBody>
                  <a:tcPr marL="0" marR="0" marT="0" marB="0"/>
                </a:tc>
              </a:tr>
              <a:tr h="1608402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Люпин жёлтый и узколистный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400">
                          <a:latin typeface="Times New Roman" pitchFamily="18" charset="0"/>
                          <a:cs typeface="Times New Roman" pitchFamily="18" charset="0"/>
                        </a:rPr>
                        <a:t>99,0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400">
                          <a:latin typeface="Times New Roman" pitchFamily="18" charset="0"/>
                          <a:cs typeface="Times New Roman" pitchFamily="18" charset="0"/>
                        </a:rPr>
                        <a:t>99,0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97,0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95,0</a:t>
                      </a:r>
                    </a:p>
                  </a:txBody>
                  <a:tcPr marL="0" marR="0" marT="0" marB="0"/>
                </a:tc>
              </a:tr>
              <a:tr h="407685">
                <a:tc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2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3100" b="1" dirty="0" smtClean="0"/>
              <a:t>Ас бұршақта аскохитоз ауруының таралуы туралы мәлімет   </a:t>
            </a:r>
            <a:r>
              <a:rPr lang="ru-RU" sz="3100" dirty="0" err="1" smtClean="0"/>
              <a:t>мың </a:t>
            </a:r>
            <a:r>
              <a:rPr lang="ru-RU" sz="3100" dirty="0" smtClean="0"/>
              <a:t>га         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" y="1600200"/>
          <a:ext cx="9143996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564"/>
                <a:gridCol w="1961007"/>
                <a:gridCol w="1306285"/>
                <a:gridCol w="1306285"/>
                <a:gridCol w="1306285"/>
                <a:gridCol w="1306285"/>
                <a:gridCol w="1306285"/>
              </a:tblGrid>
              <a:tr h="370840">
                <a:tc rowSpan="3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r>
                        <a:rPr lang="ru-RU" sz="2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/с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аудан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атаулары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зерттелгені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2800" b="1" kern="1200" dirty="0" err="1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залалданғаны</a:t>
                      </a:r>
                      <a:endParaRPr lang="ru-RU" sz="2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бардыгы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өмен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rowSpan="2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таралуы,%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дамуы,%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2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Зеренді</a:t>
                      </a:r>
                      <a:endParaRPr lang="ru-RU" sz="2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0,124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0,12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0,12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11,0</a:t>
                      </a: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2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Сандыктау</a:t>
                      </a:r>
                      <a:endParaRPr lang="ru-RU" sz="2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0,100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19,8</a:t>
                      </a: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2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Целиноград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0,400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0,40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0,40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14,0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5,0</a:t>
                      </a: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2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28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барлығы:</a:t>
                      </a:r>
                      <a:endParaRPr lang="ru-RU" sz="2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1,502</a:t>
                      </a:r>
                      <a:endParaRPr lang="ru-RU" sz="2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0,62</a:t>
                      </a:r>
                      <a:endParaRPr lang="ru-RU" sz="2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0,62</a:t>
                      </a:r>
                      <a:endParaRPr lang="ru-RU" sz="2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14,0-99,0</a:t>
                      </a:r>
                      <a:endParaRPr lang="ru-RU" sz="2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5,0-19,8</a:t>
                      </a:r>
                      <a:endParaRPr lang="ru-RU" sz="2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ru-RU" dirty="0" smtClean="0"/>
              <a:t>Посевы зернобобовых культур по </a:t>
            </a:r>
            <a:r>
              <a:rPr lang="ru-RU" dirty="0" err="1" smtClean="0"/>
              <a:t>пораженности</a:t>
            </a:r>
            <a:r>
              <a:rPr lang="ru-RU" dirty="0" smtClean="0"/>
              <a:t> болезнями и вредителями из числа сортовых не выбраковываются, а наличие поражения указывается в актах </a:t>
            </a:r>
            <a:r>
              <a:rPr lang="ru-RU" dirty="0" err="1" smtClean="0"/>
              <a:t>апро</a:t>
            </a:r>
            <a:r>
              <a:rPr lang="ru-RU" dirty="0" smtClean="0"/>
              <a:t>­ </a:t>
            </a:r>
            <a:r>
              <a:rPr lang="ru-RU" dirty="0" err="1" smtClean="0"/>
              <a:t>бации</a:t>
            </a:r>
            <a:r>
              <a:rPr lang="ru-RU" dirty="0" smtClean="0"/>
              <a:t> и в сортовых удостоверениях, сопровождающих зерно.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9. Посевы элитно-семеноводческих  бракуются, если апробацией будет установлена примесь </a:t>
            </a:r>
            <a:r>
              <a:rPr lang="ru-RU" dirty="0" err="1" smtClean="0"/>
              <a:t>пелюшки</a:t>
            </a:r>
            <a:r>
              <a:rPr lang="ru-RU" dirty="0" smtClean="0"/>
              <a:t> в посевах гороха. </a:t>
            </a:r>
          </a:p>
          <a:p>
            <a:r>
              <a:rPr lang="ru-RU" dirty="0" smtClean="0"/>
              <a:t>Посевы  выбраковываются из числа сортовых при засоренности выше 2 процентов: чечевицы—</a:t>
            </a:r>
            <a:r>
              <a:rPr lang="ru-RU" dirty="0" err="1" smtClean="0"/>
              <a:t>плоскосемянной</a:t>
            </a:r>
            <a:r>
              <a:rPr lang="ru-RU" dirty="0" smtClean="0"/>
              <a:t> викой, </a:t>
            </a:r>
          </a:p>
          <a:p>
            <a:r>
              <a:rPr lang="ru-RU" dirty="0" smtClean="0"/>
              <a:t>софорой </a:t>
            </a:r>
            <a:r>
              <a:rPr lang="ru-RU" dirty="0" err="1" smtClean="0"/>
              <a:t>лисохвостной</a:t>
            </a:r>
            <a:r>
              <a:rPr lang="ru-RU" dirty="0" smtClean="0"/>
              <a:t> и толстоплодной; гороха—</a:t>
            </a:r>
            <a:r>
              <a:rPr lang="ru-RU" dirty="0" err="1" smtClean="0"/>
              <a:t>пелюшкой</a:t>
            </a:r>
            <a:r>
              <a:rPr lang="ru-RU" dirty="0" smtClean="0"/>
              <a:t> как на семенных участках, так и на общих посевах.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При апробации сортовые посевы выбраковывают, если засоренность гороха </a:t>
            </a:r>
            <a:r>
              <a:rPr lang="ru-RU" b="1" dirty="0" err="1"/>
              <a:t>пелюшкой</a:t>
            </a:r>
            <a:r>
              <a:rPr lang="ru-RU" b="1" dirty="0"/>
              <a:t> и викой более 3%.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/>
          <a:lstStyle/>
          <a:p>
            <a:r>
              <a:rPr lang="ru-RU" dirty="0" smtClean="0"/>
              <a:t>ВИКА ЯРОВАЯ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ru-RU" dirty="0" smtClean="0"/>
              <a:t>При </a:t>
            </a:r>
            <a:r>
              <a:rPr lang="ru-RU" dirty="0" smtClean="0"/>
              <a:t>анализе бобов (отбирают образцы бобов как в посевах в чистом виде, так и в смешанных) выделяют следующие группы:</a:t>
            </a:r>
          </a:p>
          <a:p>
            <a:r>
              <a:rPr lang="ru-RU" dirty="0" smtClean="0"/>
              <a:t>Основной сорт;</a:t>
            </a:r>
          </a:p>
          <a:p>
            <a:r>
              <a:rPr lang="ru-RU" dirty="0" smtClean="0"/>
              <a:t>Сортовая примесь;</a:t>
            </a:r>
          </a:p>
          <a:p>
            <a:r>
              <a:rPr lang="ru-RU" dirty="0" smtClean="0"/>
              <a:t>Бобы других зернобобовых культур;</a:t>
            </a:r>
          </a:p>
          <a:p>
            <a:r>
              <a:rPr lang="ru-RU" dirty="0" smtClean="0"/>
              <a:t>Бобы основной культуры, пораженные болезнями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62103" y="3244334"/>
            <a:ext cx="1819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ВИКА ЯРОВАЯ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ru-RU" dirty="0" smtClean="0"/>
              <a:t>Принадлежность к сорту определяется по следующим морфологическим признакам: по форме и размеру боба, окраске и рисунку семени в соответствии с описанием сорта. </a:t>
            </a:r>
          </a:p>
          <a:p>
            <a:r>
              <a:rPr lang="ru-RU" dirty="0" smtClean="0"/>
              <a:t>Посевы по признаку поражения болезнями и вредителями не исключают из числа пригодных на семенные цели, но о их наличии указывают в акте апробации и сортовых документах, сопровождающих семена.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cb42e8e5a8991221f9216acec136a453d258"/>
</p:tagLst>
</file>

<file path=ppt/theme/theme1.xml><?xml version="1.0" encoding="utf-8"?>
<a:theme xmlns:a="http://schemas.openxmlformats.org/drawingml/2006/main" name="РЕЖИМЫ ХРАНЕНИЯ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ПОСЕВНЫЕ КАЧЕСТВА СЕМЯН</Template>
  <TotalTime>328</TotalTime>
  <Words>1656</Words>
  <Application>Microsoft Office PowerPoint</Application>
  <PresentationFormat>Экран (4:3)</PresentationFormat>
  <Paragraphs>224</Paragraphs>
  <Slides>47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РЕЖИМЫ ХРАНЕНИЯ</vt:lpstr>
      <vt:lpstr>Техника проведения апробации однолетних зернобобовых культур. </vt:lpstr>
      <vt:lpstr>.</vt:lpstr>
      <vt:lpstr>Видовые, сортовые и фитопрополки зерновых культур </vt:lpstr>
      <vt:lpstr>Слайд 4</vt:lpstr>
      <vt:lpstr>.</vt:lpstr>
      <vt:lpstr>Слайд 6</vt:lpstr>
      <vt:lpstr>Сортовую чистоту посева, наличие примеси, степень поражения болезнями и повреждения вредителями сельскохозяйственных растении определяют у зернобобовых культур отобранных в фазе созревания нижних бобов основной массы растении: </vt:lpstr>
      <vt:lpstr>Чина  , чечевица</vt:lpstr>
      <vt:lpstr>нут</vt:lpstr>
      <vt:lpstr>Слайд 10</vt:lpstr>
      <vt:lpstr>горох</vt:lpstr>
      <vt:lpstr>Фаза проведения апробации, предельная площадь отбора, число пунктов, число стеблей. </vt:lpstr>
      <vt:lpstr>.</vt:lpstr>
      <vt:lpstr>Слайд 14</vt:lpstr>
      <vt:lpstr>.</vt:lpstr>
      <vt:lpstr>.</vt:lpstr>
      <vt:lpstr>.</vt:lpstr>
      <vt:lpstr>На посевах селекционных станций отбираются два снопа по двум диагоналям не менее 250 развитых растений в каждом снопе.  </vt:lpstr>
      <vt:lpstr>.</vt:lpstr>
      <vt:lpstr>Кроме того, дополнительно определяют у гороха: </vt:lpstr>
      <vt:lpstr>.</vt:lpstr>
      <vt:lpstr>.</vt:lpstr>
      <vt:lpstr>горох ,пелюшка</vt:lpstr>
      <vt:lpstr>Слайд 24</vt:lpstr>
      <vt:lpstr>Категория гороха</vt:lpstr>
      <vt:lpstr>Слайд 26</vt:lpstr>
      <vt:lpstr>Сорта гороха различаются по следующим признакам: </vt:lpstr>
      <vt:lpstr>.</vt:lpstr>
      <vt:lpstr>.</vt:lpstr>
      <vt:lpstr>.</vt:lpstr>
      <vt:lpstr>.</vt:lpstr>
      <vt:lpstr>.</vt:lpstr>
      <vt:lpstr>.</vt:lpstr>
      <vt:lpstr>.</vt:lpstr>
      <vt:lpstr>.</vt:lpstr>
      <vt:lpstr>Слайд 36</vt:lpstr>
      <vt:lpstr>аскохитоз ауруының таралуы туралы</vt:lpstr>
      <vt:lpstr>.</vt:lpstr>
      <vt:lpstr>гороховой зерновкой (брухусом), Bruchus pisorum L.</vt:lpstr>
      <vt:lpstr>Bruchus pisorum L.</vt:lpstr>
      <vt:lpstr>категории</vt:lpstr>
      <vt:lpstr>Ас бұршақта аскохитоз ауруының таралуы туралы мәлімет   мың га             </vt:lpstr>
      <vt:lpstr>.</vt:lpstr>
      <vt:lpstr>.</vt:lpstr>
      <vt:lpstr>Слайд 45</vt:lpstr>
      <vt:lpstr>ВИКА ЯРОВАЯ </vt:lpstr>
      <vt:lpstr>.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Komp</cp:lastModifiedBy>
  <cp:revision>34</cp:revision>
  <dcterms:created xsi:type="dcterms:W3CDTF">2017-12-25T03:21:30Z</dcterms:created>
  <dcterms:modified xsi:type="dcterms:W3CDTF">2020-04-16T05:16:55Z</dcterms:modified>
</cp:coreProperties>
</file>