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9" r:id="rId4"/>
    <p:sldId id="274" r:id="rId5"/>
    <p:sldId id="278" r:id="rId6"/>
    <p:sldId id="276" r:id="rId7"/>
    <p:sldId id="257" r:id="rId8"/>
    <p:sldId id="258" r:id="rId9"/>
    <p:sldId id="285" r:id="rId10"/>
    <p:sldId id="286" r:id="rId11"/>
    <p:sldId id="259" r:id="rId12"/>
    <p:sldId id="260" r:id="rId13"/>
    <p:sldId id="266" r:id="rId14"/>
    <p:sldId id="269" r:id="rId15"/>
    <p:sldId id="261" r:id="rId16"/>
    <p:sldId id="287" r:id="rId17"/>
    <p:sldId id="288" r:id="rId18"/>
    <p:sldId id="289" r:id="rId19"/>
    <p:sldId id="283" r:id="rId20"/>
    <p:sldId id="262" r:id="rId21"/>
    <p:sldId id="263" r:id="rId22"/>
    <p:sldId id="264" r:id="rId23"/>
    <p:sldId id="290" r:id="rId24"/>
    <p:sldId id="291" r:id="rId25"/>
    <p:sldId id="284" r:id="rId26"/>
    <p:sldId id="280" r:id="rId27"/>
    <p:sldId id="282" r:id="rId28"/>
    <p:sldId id="292" r:id="rId29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9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6CBB6-B65E-402E-96C3-2E6898C24289}" type="datetimeFigureOut">
              <a:rPr lang="ru-RU" smtClean="0"/>
              <a:pPr/>
              <a:t>10.01.2023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186BA-A7DB-4055-BAAB-B059C8C68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Послеуборочное хранение свеклы в кагатах</a:t>
            </a:r>
            <a:br>
              <a:rPr lang="ru-RU" b="1" dirty="0"/>
            </a:br>
            <a:endParaRPr lang="ru-RU" dirty="0"/>
          </a:p>
        </p:txBody>
      </p:sp>
      <p:pic>
        <p:nvPicPr>
          <p:cNvPr id="5" name="Содержимое 4" descr="articles.20130207-storage-of-sugar-beet-after-harvest.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7858" y="1600200"/>
            <a:ext cx="8088283" cy="45259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729"/>
            <a:ext cx="9144000" cy="571581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/>
              <a:t>Сахарная свекла</a:t>
            </a:r>
            <a:br>
              <a:rPr lang="ru-RU" dirty="0"/>
            </a:b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571480"/>
            <a:ext cx="4281518" cy="5554683"/>
          </a:xfrm>
        </p:spPr>
        <p:txBody>
          <a:bodyPr>
            <a:normAutofit/>
          </a:bodyPr>
          <a:lstStyle/>
          <a:p>
            <a:r>
              <a:rPr lang="ru-RU" b="1" dirty="0"/>
              <a:t>  является двухлетним растением, урожай которой  ежегодно  подлежит уборке.  Ценным в этом растении считается корень. От того, как хранится сахарная свекла, во многом зависит качество конечного продукта – сахара</a:t>
            </a:r>
            <a:endParaRPr lang="ru-RU" dirty="0"/>
          </a:p>
        </p:txBody>
      </p:sp>
      <p:pic>
        <p:nvPicPr>
          <p:cNvPr id="7" name="Содержимое 6" descr="article42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29125" y="500042"/>
            <a:ext cx="4143404" cy="600079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ru-RU" sz="3600" b="1" i="1" dirty="0"/>
              <a:t>С</a:t>
            </a:r>
            <a:r>
              <a:rPr lang="ru-RU" sz="3600" dirty="0"/>
              <a:t>уществует всего два метода хранения сахарной свеклы, это хранение в буртах и </a:t>
            </a:r>
            <a:r>
              <a:rPr lang="ru-RU" sz="3600" b="1" i="1" dirty="0"/>
              <a:t> </a:t>
            </a:r>
            <a:r>
              <a:rPr lang="ru-RU" sz="3600" dirty="0"/>
              <a:t> кагатах.  В буртах, на краях полей,  хранят свеклу для того, чтобы  полностью обеспечить сезонную  эксплуатацию уборочной техники и  сахарных заводов. Хранение это промежуточное, но оно необходимо.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articles.20130207-storage-of-sugar-beet-after-harvest.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7858" y="692696"/>
            <a:ext cx="8088283" cy="543346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Хранение в буртах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686800" cy="5715016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В буртах свекла хранится, как правило, на краях полей. Для того, чтобы уменьшить   потери от заморозков и увеличить эффект очистки погрузчиков, бурты укрывают  измельченной соломой или неткаными полотнами из полипропилена.  При таком укрытии корнеплоды дышат, они защищены от дождя, ветра и морозов. Однако следует отметить, что соломой нужно укрывать бурты до наступления морозов.</a:t>
            </a:r>
          </a:p>
          <a:p>
            <a:pPr fontAlgn="base"/>
            <a:r>
              <a:rPr lang="ru-RU" dirty="0"/>
              <a:t> Сами бурты должны быть  высокими и широкими, поверхность их должна быть ровной, а располагаться они должны вдоль направления ветра. Чем меньше поверхность бурта, тем меньше потери. Место для буртов  должно быть доступным для транспорта,   чтобы ничего  не мешало перегрузке, даже  при неблаго­приятной погоде.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r>
              <a:rPr lang="ru-RU" sz="3600" b="1" dirty="0"/>
              <a:t>Кагат</a:t>
            </a:r>
            <a:r>
              <a:rPr lang="ru-RU" sz="3600" dirty="0"/>
              <a:t> — это насыпь корнеплодов сахарной свеклы правильной геометрической формы трапецеидального сечения определенных размеров (ГОСТ Р 52678-2006).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articles.20130207-storage-of-sugar-beet-after-harvest.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682631"/>
            <a:ext cx="8501122" cy="2546569"/>
          </a:xfrm>
        </p:spPr>
      </p:pic>
      <p:sp>
        <p:nvSpPr>
          <p:cNvPr id="1026" name="AutoShape 2" descr="Послеуборочное хранение свеклы в кагат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F04E6A-ECC9-47D8-8DA7-50CE08D39823}"/>
              </a:ext>
            </a:extLst>
          </p:cNvPr>
          <p:cNvSpPr txBox="1"/>
          <p:nvPr/>
        </p:nvSpPr>
        <p:spPr>
          <a:xfrm>
            <a:off x="155575" y="5229200"/>
            <a:ext cx="83768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Свеклу, предназначенную для длительного хранения, укладывают в кагаты высотой 5м и более и шириной основания не менее 18м, обязательно применяя активное вентилирование; свеклу средних сроков хранения — в кагаты высотой 3…4 м и шириной основания 12…16 м.</a:t>
            </a:r>
            <a:endParaRPr lang="ru-K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Требования к физико-химическим показателям корнеплодов сахарной свеклы (ГОСТ Р 52647-2006).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17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74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136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212121"/>
                          </a:solidFill>
                        </a:rPr>
                        <a:t>Наименование показателя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Норма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2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Сахаристость, не менее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14,0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2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Загрязненность, не более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15,0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2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Содержание зеленой массы, не более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3,0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28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Содержание увядших корнеплодов, не более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5,0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864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Содержание корнеплодов</a:t>
                      </a:r>
                      <a:br>
                        <a:rPr lang="ru-RU" sz="2000" b="1" dirty="0">
                          <a:solidFill>
                            <a:srgbClr val="212121"/>
                          </a:solidFill>
                        </a:rPr>
                      </a:br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 сильными механическими повреждениями, не более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12,0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946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Содержание </a:t>
                      </a:r>
                      <a:r>
                        <a:rPr lang="ru-RU" sz="2000" b="1" dirty="0" err="1">
                          <a:solidFill>
                            <a:srgbClr val="212121"/>
                          </a:solidFill>
                        </a:rPr>
                        <a:t>цветушных</a:t>
                      </a:r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 корнеплодов, не более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212121"/>
                          </a:solidFill>
                        </a:rPr>
                        <a:t>1,0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D1D54-CCAB-4527-A383-B3D08C85E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Требования 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919A91-A808-4472-B961-A76B9D832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Храниться в каганах(более 2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мес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Свеклу кондиционную, свежую,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неподмороженную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содержащую не более 1 % цветущих корнеплодов и незначительное количество с сильными механическими повреждениями, а также свеклу с общей загрязненностью до 10 %, убранную в  сентября и в октябре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 общей загрязненности  свеклы относят землю, камин, ботву, сухие листья, сорняки, боковые корешки и хвостики диаметром менее I см, зеленую массу (зеленые листья, черешки листьев, ростки и сорные растения).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82301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CD537-8ED1-4271-90CF-02B3F098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кагаты средних сроков хранения (менее 2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мес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B655A-8A42-4F42-BA3C-8DD703AC6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Свеклу кондиционную,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неподмороженную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с сильными механическими повреждениями (не более 12%). убранную в более ранние сроки и в период массовой уборки.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Свеклу некондиционную, пониженного качества, направляют сразу в переработку или в кагаты кратковременного хранения (2—3 недели).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93216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Группировка корнеплодов для хранения 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642917"/>
          <a:ext cx="9144000" cy="627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7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3405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212121"/>
                          </a:solidFill>
                        </a:rPr>
                        <a:t>Категория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212121"/>
                          </a:solidFill>
                        </a:rPr>
                        <a:t>Характеристика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Возможные сроки хранения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845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Первая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Кондиционная, свежая, технически спелая, здоровая, с наличием зеленой массы не более 3%, цветушных корнеплодов не более 1–3%, с минимальным содержанием механически сильно поврежденных и полным отсутствием подвяленных, загнивших и подмороженных корнеплодов, а также свеклу с общей загрязненностью до 10%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Более 2 месяцев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1697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Вторая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Кондиционная, здоровая, неподмороженная свекла, с наличием зеленой массы не более 3%, цветушных корнеплодов не более 1–3%, подвяленных корнеплодов не более 5% с механическими повреждениями не более 12%.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До 2 месяцев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8135"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Третья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>
                          <a:solidFill>
                            <a:srgbClr val="212121"/>
                          </a:solidFill>
                        </a:rPr>
                        <a:t>С наличием цветушных корнеплодов более 3%, с сильными механическими повреждениями (12% и более), с примесью подмороженных, но не почерневших тканей.</a:t>
                      </a:r>
                    </a:p>
                  </a:txBody>
                  <a:tcPr marL="95250" marR="95250" marT="142875" marB="1428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212121"/>
                          </a:solidFill>
                        </a:rPr>
                        <a:t>Хранению не подлежит</a:t>
                      </a:r>
                    </a:p>
                  </a:txBody>
                  <a:tcPr marL="95250" marR="95250" marT="142875" marB="1428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Размещение кагатов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ru-RU" dirty="0"/>
              <a:t>недалеко от проезжих дорог, чтобы погодные условия не осложняли транспортировку свеклы;</a:t>
            </a:r>
          </a:p>
          <a:p>
            <a:r>
              <a:rPr lang="ru-RU" dirty="0"/>
              <a:t>на ровной площадке, очищенной от растительности и утрамбованной, обработанной гашеной известью (200 г/м²);</a:t>
            </a:r>
          </a:p>
          <a:p>
            <a:r>
              <a:rPr lang="ru-RU" dirty="0"/>
              <a:t>направление кагата — с севера на юг (для уменьшения нагрева солнцем)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csm_Header_Sugar_Beet_Covers_150dpi_b168ad23b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500042"/>
            <a:ext cx="8358246" cy="562612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img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43409"/>
            <a:ext cx="8820472" cy="6857999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ru-RU" i="1" dirty="0"/>
              <a:t>Размеры кагатов</a:t>
            </a:r>
            <a:r>
              <a:rPr lang="ru-RU" dirty="0"/>
              <a:t>: отношение высоты полевого кагата к его ширине должно составлять примерно 1:4. Допускается (при хранении свеклы в течение не более 30 суток) укладка свеклы на хранение в кагаты высотой 2 м, шириной основания — 10 м.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C20E1-EC40-4563-8F68-C1B76E07E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8ACCC3-F084-416E-B493-782C855C8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Угол наклона боковых сторон кагата 40°. Расчетная объемная масса свеклы 0,65 т/м</a:t>
            </a:r>
            <a:r>
              <a:rPr lang="ru-RU" b="0" i="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На 1га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кагатного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поля в зависимости от размера кагатов размещается от 6 до 20 тыс. т свеклы.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65074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9AE02-53F5-4BB8-A5CF-424E79E47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99435B-36F6-4AD8-B663-74BB79736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920"/>
            <a:ext cx="8229600" cy="589724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Перед укладкой свеклы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подкагатные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земляные площадки выравнивают, поливают водой и для дезинфекции обрабатывают известковым молоком плотностью 1,03… 1,05 г/см</a:t>
            </a:r>
            <a:r>
              <a:rPr lang="ru-RU" b="0" i="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3 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(5 л на 1 м</a:t>
            </a:r>
            <a:r>
              <a:rPr lang="ru-RU" b="0" i="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2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Чтобы уменьшить интенсивность прорастания, корнеплоды свеклы перед укладкой в кагаты обрабатывают 1%-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ным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водным раствором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гидразида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малеиновой кислоты (ГМК-№) в количестве 3…4 л/т или смесью хлорной извести и фильтрационного осадка (ФХ-1). Свеклу, содержащую подвяленные и сильно механически поврежденные корнеплоды, обрабатывают пирокатехином.</a:t>
            </a: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167855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E7809B-7EDC-4351-9383-87FFF2FFE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2D411F-6F20-46F5-BF02-AC16245FE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4638"/>
            <a:ext cx="8229600" cy="5851525"/>
          </a:xfrm>
        </p:spPr>
        <p:txBody>
          <a:bodyPr>
            <a:normAutofit lnSpcReduction="1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Поверхность сформированных кагатов несколько раз опрыскивают известковым молоком плотностью 1,03…1,05 г/см</a:t>
            </a:r>
            <a:r>
              <a:rPr lang="ru-RU" b="0" i="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3 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до образования устойчивого белого покрова, что способствует отражению солнечных лучей и снижению интенсивности увядания корнеплодов. У каждого высокого кагата устанавливают лестницу с поручнями для осмотра свеклы на верхней площадке и проведения других работ по уходу за ней во время хранения.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440301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3e78722fcd8cfc3e1c7d972e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9" y="285728"/>
            <a:ext cx="8429684" cy="584043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/>
              <a:t>Оптимальные условия для закладки свеклы в кагаты на хранение</a:t>
            </a:r>
            <a:r>
              <a:rPr lang="ru-RU" dirty="0"/>
              <a:t>: температура наружного воздуха не выше 15°С и температура самих корнеплодов до 10°С. При длительном хранении желательно поддерживать температуру не выше 1–2°С, чтобы снизить риск развития </a:t>
            </a:r>
            <a:r>
              <a:rPr lang="ru-RU" dirty="0" err="1"/>
              <a:t>кагатной</a:t>
            </a:r>
            <a:r>
              <a:rPr lang="ru-RU" dirty="0"/>
              <a:t> гнили (возбудителями болезни являются грибные и бактериальные микроорганизмы, чаще </a:t>
            </a:r>
            <a:r>
              <a:rPr lang="ru-RU" i="1" dirty="0" err="1"/>
              <a:t>Botrytis</a:t>
            </a:r>
            <a:r>
              <a:rPr lang="ru-RU" i="1" dirty="0"/>
              <a:t> </a:t>
            </a:r>
            <a:r>
              <a:rPr lang="ru-RU" i="1" dirty="0" err="1"/>
              <a:t>cinerea</a:t>
            </a:r>
            <a:r>
              <a:rPr lang="ru-RU" dirty="0"/>
              <a:t>). Чаще </a:t>
            </a:r>
            <a:r>
              <a:rPr lang="ru-RU" dirty="0" err="1"/>
              <a:t>кагатной</a:t>
            </a:r>
            <a:r>
              <a:rPr lang="ru-RU" dirty="0"/>
              <a:t> гнилью поражаются корнеплоды с механическими повреждениями, подвяленные, выросшие на полях с нарушенным севооборотом, несбалансированным минеральным питанием, поврежденные в период вегетации болезнями и вредителями.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686800" cy="5911873"/>
          </a:xfrm>
        </p:spPr>
        <p:txBody>
          <a:bodyPr>
            <a:normAutofit/>
          </a:bodyPr>
          <a:lstStyle/>
          <a:p>
            <a:r>
              <a:rPr lang="ru-RU" dirty="0"/>
              <a:t>Повышение температуры в кагате, не связанное с повышением температуры наружного воздуха, свидетельствует о возникновении очага поражения свеклы или о массовом поражении свеклы в кагате. О развитии очагов поражения можно судить также по появлению на поверхности кагата мокрых пятен и образованию тумана над пораженным местом, особенно в утренние часы при понижении температуры наружного воздуха.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ru-RU" i="1" dirty="0"/>
              <a:t>Расчет массы свеклы в кагате (Х)</a:t>
            </a:r>
            <a:r>
              <a:rPr lang="ru-RU" dirty="0"/>
              <a:t>: чтобы определить количество кубометров свеклы в кагате, надо сложить нижнюю и верхнюю длину кагата и сумму поделить пополам, сложить нижнюю и верхнюю ширину кагата и сумму также поделить пополам, среднюю длину умножить на среднюю ширину, а затем на высоту кагата. В 1 м³ содержится 600 кг свеклы.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014A8D-B8FE-44F6-8342-B9E42D46B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Механический склад из трех секций</a:t>
            </a: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92F6480-46FB-479F-9D26-3350E60225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712968" cy="5472608"/>
          </a:xfrm>
        </p:spPr>
      </p:pic>
    </p:spTree>
    <p:extLst>
      <p:ext uri="{BB962C8B-B14F-4D97-AF65-F5344CB8AC3E}">
        <p14:creationId xmlns:p14="http://schemas.microsoft.com/office/powerpoint/2010/main" val="1768924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215D17-41A2-4755-AC6C-C69892E9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457200" y="188640"/>
            <a:ext cx="8229600" cy="8599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5BF596-A584-4195-BDF2-19968D212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640"/>
            <a:ext cx="8435280" cy="6480720"/>
          </a:xfrm>
        </p:spPr>
        <p:txBody>
          <a:bodyPr>
            <a:normAutofit fontScale="92500" lnSpcReduction="1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В каждой секции склада имеется два заглубленных лотка шириной по 24м, между которыми расположена дорога шириной 22м для проезда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свеклоукладчиков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и автомашин. Лоток в секции разделен на отсеки поперечными железобетонными воздуховодами диаметром 1м, расположенными через каждые 10м. На нижней поверхности воздуховодов имеются воздуховыпускные щели шириной 50мм. На одном конце воздуховода со стороны сборного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гидротранспортера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устанавливают осевой вентилятор, а второй конец заходит под дорогу.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1899137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pic>
        <p:nvPicPr>
          <p:cNvPr id="4" name="Содержимое 3" descr="sluckiy_sakharnyy_zavod_tutby_bas_phsl_0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3" y="357166"/>
            <a:ext cx="8715436" cy="6215106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68560" y="357166"/>
            <a:ext cx="9865096" cy="5768997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/>
              <a:t>Ассоциация производителей свеклы и сахара Республики Казахстан </a:t>
            </a:r>
          </a:p>
          <a:p>
            <a:r>
              <a:rPr lang="ru-RU" sz="9600" dirty="0"/>
              <a:t> г. </a:t>
            </a:r>
            <a:r>
              <a:rPr lang="ru-RU" sz="9600" dirty="0" err="1"/>
              <a:t>Алматы</a:t>
            </a:r>
            <a:r>
              <a:rPr lang="ru-RU" sz="9600" dirty="0"/>
              <a:t>, АО "</a:t>
            </a:r>
            <a:r>
              <a:rPr lang="ru-RU" sz="9600" dirty="0" err="1"/>
              <a:t>Сахарный-Центр</a:t>
            </a:r>
            <a:r>
              <a:rPr lang="ru-RU" sz="9600" dirty="0"/>
              <a:t>" </a:t>
            </a:r>
          </a:p>
          <a:p>
            <a:r>
              <a:rPr lang="ru-RU" sz="9600" dirty="0"/>
              <a:t> </a:t>
            </a:r>
            <a:r>
              <a:rPr lang="ru-RU" sz="9600" dirty="0" err="1"/>
              <a:t>Жамбыльский</a:t>
            </a:r>
            <a:r>
              <a:rPr lang="ru-RU" sz="9600" dirty="0"/>
              <a:t> сахарный завод АО "Кант"  г. </a:t>
            </a:r>
            <a:r>
              <a:rPr lang="ru-RU" sz="9600" dirty="0" err="1"/>
              <a:t>Тараз</a:t>
            </a:r>
            <a:r>
              <a:rPr lang="ru-RU" sz="9600" dirty="0"/>
              <a:t>,</a:t>
            </a:r>
          </a:p>
          <a:p>
            <a:r>
              <a:rPr lang="ru-RU" sz="9600" dirty="0"/>
              <a:t> Переработка сахарной свеклы в т/сутки: 2 800 –</a:t>
            </a:r>
          </a:p>
          <a:p>
            <a:r>
              <a:rPr lang="ru-RU" sz="9600" dirty="0"/>
              <a:t> </a:t>
            </a:r>
            <a:r>
              <a:rPr lang="ru-RU" sz="9600" dirty="0" err="1"/>
              <a:t>Алматинская</a:t>
            </a:r>
            <a:r>
              <a:rPr lang="ru-RU" sz="9600" dirty="0"/>
              <a:t> область, </a:t>
            </a:r>
            <a:r>
              <a:rPr lang="ru-RU" sz="9600" dirty="0" err="1"/>
              <a:t>Илийский</a:t>
            </a:r>
            <a:r>
              <a:rPr lang="ru-RU" sz="9600" dirty="0"/>
              <a:t> район, </a:t>
            </a:r>
            <a:r>
              <a:rPr lang="ru-RU" sz="9600" dirty="0" err="1"/>
              <a:t>лос</a:t>
            </a:r>
            <a:r>
              <a:rPr lang="ru-RU" sz="9600" dirty="0"/>
              <a:t>. Боралдай, ул. </a:t>
            </a:r>
            <a:r>
              <a:rPr lang="ru-RU" sz="9600" dirty="0" err="1"/>
              <a:t>Бостанова</a:t>
            </a:r>
            <a:r>
              <a:rPr lang="ru-RU" sz="9600" dirty="0"/>
              <a:t> 2 </a:t>
            </a:r>
          </a:p>
          <a:p>
            <a:r>
              <a:rPr lang="ru-RU" sz="9600" dirty="0"/>
              <a:t>Переработка сахарной свеклы в т/сутки: 1700 Переработка сахара-сырца т/сутки: 300</a:t>
            </a:r>
          </a:p>
          <a:p>
            <a:r>
              <a:rPr lang="ru-RU" sz="9600" dirty="0"/>
              <a:t> </a:t>
            </a:r>
            <a:r>
              <a:rPr lang="ru-RU" sz="9600" dirty="0" err="1"/>
              <a:t>Карабулакский</a:t>
            </a:r>
            <a:r>
              <a:rPr lang="ru-RU" sz="9600" dirty="0"/>
              <a:t> сахарный завод  </a:t>
            </a:r>
            <a:r>
              <a:rPr lang="ru-RU" sz="9600" dirty="0" err="1"/>
              <a:t>Алматинская</a:t>
            </a:r>
            <a:r>
              <a:rPr lang="ru-RU" sz="9600" dirty="0"/>
              <a:t> область, </a:t>
            </a:r>
            <a:r>
              <a:rPr lang="ru-RU" sz="9600" dirty="0" err="1"/>
              <a:t>Ескельдинский</a:t>
            </a:r>
            <a:r>
              <a:rPr lang="ru-RU" sz="9600" dirty="0"/>
              <a:t> район пос. Карабулак, ул. </a:t>
            </a:r>
            <a:r>
              <a:rPr lang="ru-RU" sz="9600" dirty="0" err="1"/>
              <a:t>Ауэзова</a:t>
            </a:r>
            <a:r>
              <a:rPr lang="ru-RU" sz="9600" dirty="0"/>
              <a:t> 10</a:t>
            </a:r>
          </a:p>
          <a:p>
            <a:r>
              <a:rPr lang="ru-RU" sz="9600" dirty="0"/>
              <a:t> Переработка сахарной свеклы в т/сутки: 1 </a:t>
            </a:r>
            <a:r>
              <a:rPr lang="ru-RU" sz="9600" dirty="0" err="1"/>
              <a:t>ооо</a:t>
            </a:r>
            <a:r>
              <a:rPr lang="ru-RU" sz="9600" dirty="0"/>
              <a:t> Переработка сахара-сырца т/сутки: 900</a:t>
            </a:r>
          </a:p>
          <a:p>
            <a:r>
              <a:rPr lang="ru-RU" sz="9600" dirty="0"/>
              <a:t> </a:t>
            </a:r>
            <a:r>
              <a:rPr lang="ru-RU" sz="9600" dirty="0" err="1"/>
              <a:t>Талдыкорганский</a:t>
            </a:r>
            <a:r>
              <a:rPr lang="ru-RU" sz="9600" dirty="0"/>
              <a:t> сахарный завод (независимое предприятие) АО "</a:t>
            </a:r>
            <a:r>
              <a:rPr lang="ru-RU" sz="9600" dirty="0" err="1"/>
              <a:t>Коксу-Шекер</a:t>
            </a:r>
            <a:r>
              <a:rPr lang="ru-RU" sz="9600" dirty="0"/>
              <a:t>" </a:t>
            </a:r>
          </a:p>
          <a:p>
            <a:r>
              <a:rPr lang="ru-RU" sz="9600" dirty="0"/>
              <a:t>Переработка сахарной свеклы в т/сутки: 1 800 АО "АЗИЯ САХАР"  г. </a:t>
            </a:r>
            <a:r>
              <a:rPr lang="ru-RU" sz="9600" dirty="0" err="1"/>
              <a:t>Алматы</a:t>
            </a:r>
            <a:r>
              <a:rPr lang="ru-RU" sz="9600" dirty="0"/>
              <a:t>, ул. Коперника 124 \</a:t>
            </a:r>
          </a:p>
          <a:p>
            <a:r>
              <a:rPr lang="ru-RU" sz="9600" dirty="0" err="1"/>
              <a:t>Алматинская</a:t>
            </a:r>
            <a:r>
              <a:rPr lang="ru-RU" sz="9600" dirty="0"/>
              <a:t> обл., </a:t>
            </a:r>
            <a:r>
              <a:rPr lang="ru-RU" sz="9600" dirty="0" err="1"/>
              <a:t>Алакольский</a:t>
            </a:r>
            <a:r>
              <a:rPr lang="ru-RU" sz="9600" dirty="0"/>
              <a:t> район пос. </a:t>
            </a:r>
            <a:r>
              <a:rPr lang="ru-RU" sz="9600" dirty="0" err="1"/>
              <a:t>Булакты</a:t>
            </a:r>
            <a:r>
              <a:rPr lang="ru-RU" sz="9600" dirty="0"/>
              <a:t>, ул. Пионерская 7 А   Переработка сахарной свеклы в т/сутки: 3 000 Переработка сахара-сырца в т/с 500 </a:t>
            </a:r>
          </a:p>
          <a:p>
            <a:r>
              <a:rPr lang="ru-RU" sz="9600" dirty="0"/>
              <a:t>ТОО "</a:t>
            </a:r>
            <a:r>
              <a:rPr lang="ru-RU" sz="9600" dirty="0" err="1"/>
              <a:t>Шуский</a:t>
            </a:r>
            <a:r>
              <a:rPr lang="ru-RU" sz="9600" dirty="0"/>
              <a:t> сахарный завод"  </a:t>
            </a:r>
            <a:r>
              <a:rPr lang="ru-RU" sz="9600" dirty="0" err="1"/>
              <a:t>Жамбыльская</a:t>
            </a:r>
            <a:r>
              <a:rPr lang="ru-RU" sz="9600" dirty="0"/>
              <a:t> область, г. </a:t>
            </a:r>
            <a:r>
              <a:rPr lang="ru-RU" sz="9600" dirty="0" err="1"/>
              <a:t>Шу</a:t>
            </a:r>
            <a:r>
              <a:rPr lang="ru-RU" sz="9600" dirty="0"/>
              <a:t>, ул. Заводская 1</a:t>
            </a:r>
          </a:p>
          <a:p>
            <a:r>
              <a:rPr lang="ru-RU" sz="9600" dirty="0"/>
              <a:t>Переработка сахарной свеклы в т/сутки: 3 000 Переработка сахара-сырца в т/с: 400</a:t>
            </a:r>
          </a:p>
          <a:p>
            <a:r>
              <a:rPr lang="ru-RU" sz="9600" dirty="0"/>
              <a:t>ТОО" </a:t>
            </a:r>
            <a:r>
              <a:rPr lang="ru-RU" sz="9600" dirty="0" err="1"/>
              <a:t>Меркенский</a:t>
            </a:r>
            <a:r>
              <a:rPr lang="ru-RU" sz="9600" dirty="0"/>
              <a:t> сахарный завод" </a:t>
            </a:r>
            <a:r>
              <a:rPr lang="ru-RU" sz="9600" dirty="0" err="1"/>
              <a:t>Жамбылская</a:t>
            </a:r>
            <a:r>
              <a:rPr lang="ru-RU" sz="9600" dirty="0"/>
              <a:t> область, </a:t>
            </a:r>
            <a:r>
              <a:rPr lang="ru-RU" sz="9600" dirty="0" err="1"/>
              <a:t>Меркенский</a:t>
            </a:r>
            <a:r>
              <a:rPr lang="ru-RU" sz="9600" dirty="0"/>
              <a:t> район </a:t>
            </a:r>
            <a:r>
              <a:rPr lang="ru-RU" sz="9600" dirty="0" err="1"/>
              <a:t>пгт</a:t>
            </a:r>
            <a:r>
              <a:rPr lang="ru-RU" sz="9600" dirty="0"/>
              <a:t>. Ойтал, ул. </a:t>
            </a:r>
            <a:r>
              <a:rPr lang="ru-RU" sz="9600" dirty="0" err="1"/>
              <a:t>Руволюции</a:t>
            </a:r>
            <a:r>
              <a:rPr lang="ru-RU" sz="9600" dirty="0"/>
              <a:t> Переработка сахарной свеклы в т/сутки: 3 000 Переработка сахара-сырца в т/сутки: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ererabotka-svekly-e15017680569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85728"/>
            <a:ext cx="8286808" cy="6286544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20215C-F662-4E11-BBE9-D48687F2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38139"/>
          </a:xfrm>
        </p:spPr>
        <p:txBody>
          <a:bodyPr>
            <a:normAutofit fontScale="90000"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Замораживание свеклы перед хранением</a:t>
            </a:r>
            <a:b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ru-RU" dirty="0"/>
              <a:t>.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7CCE3B-22BB-4D5D-BEC4-FE7049E35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Свеклу замораживают одновременно во всем объеме кагата, продувая холодный воздух температурой не выше минус 10°С через поперечные вентиляционные каналы. При среднесуточной температуре наружного воздуха минус 11 °С (температура ночью до минус 25 °С) и интенсивности вентилирования 65 м</a:t>
            </a:r>
            <a:r>
              <a:rPr lang="ru-RU" b="0" i="0" baseline="3000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3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/(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тч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 продолжительность замораживания свеклы до минус 13 °С составляет 14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сут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 После замораживания свеклу в кагатах укрывают слоем снега толщиной не менее 0,7 м, который затем уплотняют и сверху накрывают матами или полиэтиленовой пленкой.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275651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2f6453ff4ead61cde492ce64b53d2d63514f29c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1502</Words>
  <Application>Microsoft Office PowerPoint</Application>
  <PresentationFormat>Экран (4:3)</PresentationFormat>
  <Paragraphs>88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Roboto</vt:lpstr>
      <vt:lpstr>Тема Office</vt:lpstr>
      <vt:lpstr>Послеуборочное хранение свеклы в кагатах </vt:lpstr>
      <vt:lpstr>.</vt:lpstr>
      <vt:lpstr>Сахарная свекла .</vt:lpstr>
      <vt:lpstr>.</vt:lpstr>
      <vt:lpstr>.</vt:lpstr>
      <vt:lpstr>Хранение в буртах</vt:lpstr>
      <vt:lpstr>      Кагат — это насыпь корнеплодов сахарной свеклы правильной геометрической формы трапецеидального сечения определенных размеров (ГОСТ Р 52678-2006). </vt:lpstr>
      <vt:lpstr>Требования к физико-химическим показателям корнеплодов сахарной свеклы (ГОСТ Р 52647-2006).</vt:lpstr>
      <vt:lpstr>Требования </vt:lpstr>
      <vt:lpstr>кагаты средних сроков хранения (менее 2 мес)</vt:lpstr>
      <vt:lpstr>Группировка корнеплодов для хранения </vt:lpstr>
      <vt:lpstr>Размещение кагатов: .</vt:lpstr>
      <vt:lpstr>.</vt:lpstr>
      <vt:lpstr>.</vt:lpstr>
      <vt:lpstr>.</vt:lpstr>
      <vt:lpstr>Презентация PowerPoint</vt:lpstr>
      <vt:lpstr>.</vt:lpstr>
      <vt:lpstr>.</vt:lpstr>
      <vt:lpstr>Презентация PowerPoint</vt:lpstr>
      <vt:lpstr>.</vt:lpstr>
      <vt:lpstr>.</vt:lpstr>
      <vt:lpstr>.</vt:lpstr>
      <vt:lpstr>Механический склад из трех секций</vt:lpstr>
      <vt:lpstr>.</vt:lpstr>
      <vt:lpstr>.</vt:lpstr>
      <vt:lpstr>.</vt:lpstr>
      <vt:lpstr>Презентация PowerPoint</vt:lpstr>
      <vt:lpstr>Замораживание свеклы перед хранением .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Послеуборочное хранение свеклы в кагатах</dc:title>
  <dc:creator>User</dc:creator>
  <cp:lastModifiedBy>auzhanovam@bk.ru</cp:lastModifiedBy>
  <cp:revision>11</cp:revision>
  <dcterms:created xsi:type="dcterms:W3CDTF">2018-01-09T15:13:23Z</dcterms:created>
  <dcterms:modified xsi:type="dcterms:W3CDTF">2023-01-10T17:30:38Z</dcterms:modified>
</cp:coreProperties>
</file>