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69" r:id="rId3"/>
    <p:sldId id="271" r:id="rId4"/>
    <p:sldId id="311" r:id="rId5"/>
    <p:sldId id="312" r:id="rId6"/>
    <p:sldId id="313" r:id="rId7"/>
    <p:sldId id="314" r:id="rId8"/>
    <p:sldId id="286" r:id="rId9"/>
    <p:sldId id="273" r:id="rId10"/>
    <p:sldId id="280" r:id="rId11"/>
    <p:sldId id="270" r:id="rId12"/>
    <p:sldId id="279" r:id="rId13"/>
    <p:sldId id="258" r:id="rId14"/>
    <p:sldId id="264" r:id="rId15"/>
    <p:sldId id="282" r:id="rId16"/>
    <p:sldId id="287" r:id="rId17"/>
    <p:sldId id="283" r:id="rId18"/>
    <p:sldId id="277" r:id="rId19"/>
    <p:sldId id="267" r:id="rId20"/>
    <p:sldId id="309" r:id="rId21"/>
    <p:sldId id="315" r:id="rId22"/>
    <p:sldId id="268" r:id="rId23"/>
    <p:sldId id="284" r:id="rId24"/>
    <p:sldId id="285" r:id="rId25"/>
    <p:sldId id="281" r:id="rId26"/>
    <p:sldId id="274" r:id="rId27"/>
    <p:sldId id="295" r:id="rId28"/>
    <p:sldId id="288" r:id="rId29"/>
    <p:sldId id="289" r:id="rId30"/>
    <p:sldId id="308" r:id="rId31"/>
    <p:sldId id="316" r:id="rId32"/>
    <p:sldId id="294" r:id="rId33"/>
    <p:sldId id="297" r:id="rId34"/>
    <p:sldId id="307" r:id="rId35"/>
    <p:sldId id="298" r:id="rId36"/>
    <p:sldId id="305" r:id="rId37"/>
    <p:sldId id="306" r:id="rId38"/>
    <p:sldId id="299" r:id="rId39"/>
    <p:sldId id="300" r:id="rId40"/>
    <p:sldId id="301" r:id="rId41"/>
    <p:sldId id="303" r:id="rId42"/>
    <p:sldId id="31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3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F20E9-8402-4527-BEA8-D9B866B54D3E}" type="datetimeFigureOut">
              <a:rPr lang="ru-KZ" smtClean="0"/>
              <a:t>16.01.2024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DECBD-CF44-41DB-AB3A-2D64152AACB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5445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DECBD-CF44-41DB-AB3A-2D64152AACBF}" type="slidenum">
              <a:rPr lang="ru-KZ" smtClean="0"/>
              <a:t>31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2046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8707265B-F5B8-411A-986F-AA78A4FB2B8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A9EBC2E8-55B3-4474-B4C3-294881A956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1%85%D1%80%D0%B0%D0%BD%D0%B5%D0%BD%D0%B8%D0%B5+%D0%BA%2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Хранение картофеля</a:t>
            </a:r>
          </a:p>
        </p:txBody>
      </p:sp>
      <p:pic>
        <p:nvPicPr>
          <p:cNvPr id="6" name="Содержимое 5" descr="1b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2212181"/>
            <a:ext cx="7620000" cy="3302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435280" cy="6126163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err="1"/>
              <a:t>Лежкость</a:t>
            </a:r>
            <a:r>
              <a:rPr lang="ru-RU" b="1" i="1" dirty="0"/>
              <a:t> </a:t>
            </a:r>
            <a:r>
              <a:rPr lang="ru-RU" dirty="0"/>
              <a:t>–</a:t>
            </a:r>
            <a:r>
              <a:rPr lang="ru-RU" b="1" i="1" dirty="0"/>
              <a:t> </a:t>
            </a:r>
            <a:r>
              <a:rPr lang="ru-RU" dirty="0"/>
              <a:t>потенциальная способность сортов плодов и</a:t>
            </a:r>
            <a:r>
              <a:rPr lang="ru-RU" b="1" i="1" dirty="0"/>
              <a:t> </a:t>
            </a:r>
            <a:r>
              <a:rPr lang="ru-RU" dirty="0"/>
              <a:t>овощей храниться в течение определенного времени без значительных потерь массы, поражения микроорганизмами и физиологическими расстройствами, ухудшения товарных, пищевых и технологических качеств.</a:t>
            </a:r>
          </a:p>
          <a:p>
            <a:r>
              <a:rPr lang="ru-RU" b="1" i="1" dirty="0" err="1"/>
              <a:t>Сохраняемость</a:t>
            </a:r>
            <a:r>
              <a:rPr lang="ru-RU" b="1" i="1" dirty="0"/>
              <a:t> </a:t>
            </a:r>
            <a:r>
              <a:rPr lang="ru-RU" dirty="0"/>
              <a:t>–</a:t>
            </a:r>
            <a:r>
              <a:rPr lang="ru-RU" b="1" i="1" dirty="0"/>
              <a:t> </a:t>
            </a:r>
            <a:r>
              <a:rPr lang="ru-RU" dirty="0"/>
              <a:t>проявление </a:t>
            </a:r>
            <a:r>
              <a:rPr lang="ru-RU" dirty="0" err="1"/>
              <a:t>лежкости</a:t>
            </a:r>
            <a:r>
              <a:rPr lang="ru-RU" dirty="0"/>
              <a:t> плодов и овощей в</a:t>
            </a:r>
            <a:r>
              <a:rPr lang="ru-RU" b="1" i="1" dirty="0"/>
              <a:t> </a:t>
            </a:r>
            <a:r>
              <a:rPr lang="ru-RU" dirty="0"/>
              <a:t>условиях данного сезона, зоны возделывания при определенном уровне агротехники, технологии и режиме хранения. Она характеризуется сроком хранения, а также величиной потерь продукции и степенью изменения ее качественных показателей за этот период.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rfgQQaNP1-tipy-hraneniya-kartofelya 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32657"/>
            <a:ext cx="8229600" cy="568209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C3F0C-D701-4DBB-9028-250858903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B0E35A-E36A-417C-8123-4BEF50471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552" y="620688"/>
            <a:ext cx="7848872" cy="5393531"/>
          </a:xfrm>
        </p:spPr>
      </p:pic>
    </p:spTree>
    <p:extLst>
      <p:ext uri="{BB962C8B-B14F-4D97-AF65-F5344CB8AC3E}">
        <p14:creationId xmlns:p14="http://schemas.microsoft.com/office/powerpoint/2010/main" val="206293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45EAB5-CB1A-4719-B0AF-C5811B0F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87FF00-6DDB-4112-AD7D-FFEC76038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82" y="116632"/>
            <a:ext cx="8420506" cy="6009531"/>
          </a:xfrm>
        </p:spPr>
      </p:pic>
    </p:spTree>
    <p:extLst>
      <p:ext uri="{BB962C8B-B14F-4D97-AF65-F5344CB8AC3E}">
        <p14:creationId xmlns:p14="http://schemas.microsoft.com/office/powerpoint/2010/main" val="3094790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B1685-B09E-4350-A012-0B31822C2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0FA041-2E17-4D5A-9F6B-C206EB23D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036495" cy="6525344"/>
          </a:xfrm>
        </p:spPr>
      </p:pic>
    </p:spTree>
    <p:extLst>
      <p:ext uri="{BB962C8B-B14F-4D97-AF65-F5344CB8AC3E}">
        <p14:creationId xmlns:p14="http://schemas.microsoft.com/office/powerpoint/2010/main" val="2405966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6A3AE-D3FF-4A3F-AD33-9E84E0A41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Преимущества хранения овощей насыпью (без использования контейнеров):</a:t>
            </a:r>
            <a:b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lang="ru-KZ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242D33-9057-40BB-B7FD-2AC037EB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9"/>
            <a:ext cx="8579296" cy="5145436"/>
          </a:xfrm>
        </p:spPr>
        <p:txBody>
          <a:bodyPr/>
          <a:lstStyle/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Такое хранилище - дешевле, так как стоимость новых контейнеров обычно доходит до половины стоимости постройки нового хранилища.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 Недостатки хранения овощей насыпью: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Повышается процент поврежденных плодов.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Затруднено извлечение больных плодов из хранилища.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Для обеспечения хорошей вентиляции плоды не должны содержать остатков ботвы или мусора.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Внешние стены хранилища должны обладать повышенной прочностью для того, чтобы выдержать боковое давление.</a:t>
            </a:r>
          </a:p>
          <a:p>
            <a:pPr algn="l"/>
            <a:r>
              <a:rPr lang="ru-RU" sz="2400" b="0" i="0" dirty="0">
                <a:solidFill>
                  <a:srgbClr val="464646"/>
                </a:solidFill>
                <a:effectLst/>
                <a:latin typeface="Arial" panose="020B0604020202020204" pitchFamily="34" charset="0"/>
              </a:rPr>
              <a:t>Повышаются затраты на приобретение спецтехники по загрузке – разгрузке продукции.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1271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Перед закладкой продукции в хранилище необходимо очистить его от мусора (земли, остатков клубней, овощей). Осенью отделяют землю, примеси, клубни массой менее 70 и более 150 г.</a:t>
            </a:r>
          </a:p>
          <a:p>
            <a:r>
              <a:rPr lang="ru-RU" dirty="0"/>
              <a:t>Затем помещение необходимо просушить и продезинфицировать — обработать от болезней и вредителей. Клубни обязательно должны быть здоровыми, чистыми, сухими и созревшими, поэтому важно не только своевременно провести борьбу с болезнями и вредителями в вегетационный период, но и грамотно осуществить закладку продукции на хранение»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/>
              <a:t>Процесс хранения картофеля условно делят на четыре периода: </a:t>
            </a:r>
          </a:p>
          <a:p>
            <a:r>
              <a:rPr lang="ru-RU" sz="3600" dirty="0"/>
              <a:t>лечебный, </a:t>
            </a:r>
          </a:p>
          <a:p>
            <a:r>
              <a:rPr lang="ru-RU" sz="3600" dirty="0"/>
              <a:t>период охлаждения,</a:t>
            </a:r>
          </a:p>
          <a:p>
            <a:r>
              <a:rPr lang="ru-RU" sz="3600" dirty="0"/>
              <a:t> основной,</a:t>
            </a:r>
          </a:p>
          <a:p>
            <a:r>
              <a:rPr lang="ru-RU" sz="3600" dirty="0"/>
              <a:t> период подготовки клубней к реализации или посадке.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Основные этапы хранения картофеля и требуемый для них режим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После сбора урожая необходимо выполнить сортировку клубней и их просушку. </a:t>
            </a:r>
            <a:r>
              <a:rPr lang="ru-RU" b="1" dirty="0"/>
              <a:t>Температура хранения картофеля</a:t>
            </a:r>
            <a:r>
              <a:rPr lang="ru-RU" dirty="0"/>
              <a:t> на этом этапе должна составлять 15-17</a:t>
            </a:r>
            <a:r>
              <a:rPr lang="ru-RU" baseline="30000" dirty="0"/>
              <a:t>0</a:t>
            </a:r>
            <a:r>
              <a:rPr lang="ru-RU" dirty="0"/>
              <a:t>С, его продолжительность может достигать 12 дней (в зависимости от состояния корнеплодов).</a:t>
            </a:r>
          </a:p>
          <a:p>
            <a:pPr fontAlgn="base"/>
            <a:r>
              <a:rPr lang="ru-RU" b="1" dirty="0"/>
              <a:t>Лечебная фаза </a:t>
            </a:r>
            <a:r>
              <a:rPr lang="ru-RU" dirty="0"/>
              <a:t>обеспечивает дозревание клубней, а также заживление оставшихся на начало этапа повреждений. Для обеспечения этих процессов необходимо повышение температуры хранения (до 18-20</a:t>
            </a:r>
            <a:r>
              <a:rPr lang="ru-RU" baseline="30000" dirty="0"/>
              <a:t>0</a:t>
            </a:r>
            <a:r>
              <a:rPr lang="ru-RU" dirty="0"/>
              <a:t>С) и увеличение влажности воздуха (до 90-95%). Продолжительность лечебной фазы может составлять 15-18 дней.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533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Устойчивости картофеля к патогенным микроорганизмам большая роль принадлежит их способности </a:t>
            </a:r>
            <a:r>
              <a:rPr lang="ru-RU" dirty="0" err="1"/>
              <a:t>зарубцовывать</a:t>
            </a:r>
            <a:r>
              <a:rPr lang="ru-RU" dirty="0"/>
              <a:t> повреждения. В месте поражения на клубнях картофеля при благоприятных условиях образуется новая покровная ткань – раневая перидерма. При этом выделяется </a:t>
            </a:r>
            <a:r>
              <a:rPr lang="ru-RU" dirty="0" err="1"/>
              <a:t>суберин</a:t>
            </a:r>
            <a:r>
              <a:rPr lang="ru-RU" dirty="0"/>
              <a:t>, который пропитывает вновь образовавшиеся клетки. В результате образуется защитный слой </a:t>
            </a:r>
            <a:r>
              <a:rPr lang="ru-RU" dirty="0" err="1"/>
              <a:t>опробковевших</a:t>
            </a:r>
            <a:r>
              <a:rPr lang="ru-RU" dirty="0"/>
              <a:t> клеток, которые отделяют зону повреждения от здоровой ткани, защищая клубни от увядания и проникновения возбудителей болезней.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Неблагоприятным фактором при хранении картофеля является </a:t>
            </a:r>
            <a:r>
              <a:rPr lang="ru-RU" b="1" dirty="0"/>
              <a:t>поверхностная влага.</a:t>
            </a:r>
          </a:p>
          <a:p>
            <a:r>
              <a:rPr lang="ru-RU" dirty="0"/>
              <a:t> Поэтому картофель, убранный копателем, необходимо просушивать в борозде на протяжении 3 ...4 ч (1...2 ч при сухой солнечной погоде). Картофель, убранный комбайном, просушивают в хранилище, </a:t>
            </a:r>
            <a:r>
              <a:rPr lang="ru-RU" b="1" dirty="0"/>
              <a:t>во временных буртах </a:t>
            </a:r>
            <a:r>
              <a:rPr lang="ru-RU" dirty="0"/>
              <a:t>или на специальной площадке под навесом с помощью активной вентиляции сухим и теплым воздухом (100 м</a:t>
            </a:r>
            <a:r>
              <a:rPr lang="ru-RU" baseline="30000" dirty="0"/>
              <a:t>3</a:t>
            </a:r>
            <a:r>
              <a:rPr lang="ru-RU" dirty="0"/>
              <a:t>/ч на 1 т продукции). Для более равномерного просушивания температуру приточного воздуха поддерживают на </a:t>
            </a:r>
            <a:r>
              <a:rPr lang="ru-RU" b="1" dirty="0"/>
              <a:t>2...5</a:t>
            </a:r>
            <a:r>
              <a:rPr lang="ru-RU" b="1" baseline="30000" dirty="0"/>
              <a:t>0</a:t>
            </a:r>
            <a:r>
              <a:rPr lang="ru-RU" b="1" dirty="0"/>
              <a:t>С </a:t>
            </a:r>
            <a:r>
              <a:rPr lang="ru-RU" dirty="0"/>
              <a:t>ниже, чем в верхней зоне насыпи (12...15 </a:t>
            </a:r>
            <a:r>
              <a:rPr lang="ru-RU" baseline="30000" dirty="0"/>
              <a:t>0</a:t>
            </a:r>
            <a:r>
              <a:rPr lang="ru-RU" dirty="0"/>
              <a:t>С). </a:t>
            </a:r>
          </a:p>
          <a:p>
            <a:r>
              <a:rPr lang="ru-RU" dirty="0"/>
              <a:t>Продолжительность подсушивания – от нескольких дней до 1...2 недель в зависимости от погодных условий.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После уборки клубни необходимо просушить (убрать остаточную полевую влагу) и пролечить повреждения, вызванные механическим воздействием техники. Затем наступает период медленного охлаждения (0,5 °С в сутки) и хранения.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оборудование перевалочной базы и всю необходимую технику для сортировки и закладки продукции на хранение.</a:t>
            </a:r>
          </a:p>
        </p:txBody>
      </p:sp>
      <p:pic>
        <p:nvPicPr>
          <p:cNvPr id="6" name="Содержимое 5" descr="293109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332656"/>
            <a:ext cx="4495800" cy="597666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Температура хранения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Можно выбрать среднюю температуру, которая удовлетворяла бы требованиям большинства сортов. Ранний картофель хранят при температуре 1...2</a:t>
            </a:r>
            <a:r>
              <a:rPr lang="ru-RU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С; среднеспелые сорта – 2...3</a:t>
            </a:r>
            <a:r>
              <a:rPr lang="ru-RU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С; поздние – 3...5</a:t>
            </a:r>
            <a:r>
              <a:rPr lang="ru-RU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С. Относительная влажность воздуха –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90...95%.</a:t>
            </a:r>
          </a:p>
          <a:p>
            <a:r>
              <a:rPr lang="ru-RU" dirty="0"/>
              <a:t>Картофель и лук допускается хранить навалом при температуре до +4 °С.</a:t>
            </a:r>
          </a:p>
          <a:p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Картофель различается по своему назначению — есть семенной, продовольственный (столовый), а также картофель на переработку (фри, чипсы). Для каждого вида — свой режим хранения. Семенной хранят при температурах около +3 °С, столовый — +4-5 °С, картофель на переработку в зависимости от сорта — от +6 до +11 °С. Влажность во всех случаях — 95%.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793508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ru-RU" dirty="0">
                <a:solidFill>
                  <a:schemeClr val="tx1"/>
                </a:solidFill>
                <a:latin typeface="+mn-lt"/>
              </a:rPr>
              <a:t>В вызревшем картофеле при оптимальных условиях хранения содержится 15...18% крахмала и 0,5...1,5% сахаров. При холодном хранении количество сахаров может повышаться до 5%, и такой картофель легко чернеет при повреждении. Поэтому перед использованием его нужно выдержать при 10</a:t>
            </a:r>
            <a:r>
              <a:rPr lang="ru-RU" sz="4000" baseline="30000" dirty="0">
                <a:solidFill>
                  <a:schemeClr val="tx1"/>
                </a:solidFill>
                <a:latin typeface="+mn-lt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 в течение 2 и более недель. Картофель, предназначенный для приготовления полуфабрикатов (пюре, гранул, хлопьев), хранят при 7...9</a:t>
            </a:r>
            <a:r>
              <a:rPr lang="ru-RU" sz="4000" baseline="30000" dirty="0">
                <a:solidFill>
                  <a:schemeClr val="tx1"/>
                </a:solidFill>
                <a:latin typeface="+mn-lt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С, для приготовления чипсов – при 4</a:t>
            </a:r>
            <a:r>
              <a:rPr lang="ru-RU" sz="4000" baseline="30000" dirty="0">
                <a:solidFill>
                  <a:schemeClr val="tx1"/>
                </a:solidFill>
                <a:latin typeface="+mn-lt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С, а за 1-2 недели до переработки прогревают при 10...15</a:t>
            </a:r>
            <a:r>
              <a:rPr lang="ru-RU" sz="4000" baseline="30000" dirty="0">
                <a:solidFill>
                  <a:schemeClr val="tx1"/>
                </a:solidFill>
                <a:latin typeface="+mn-lt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С.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5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Перед закладкой картофеля на длительное хранение требуется </a:t>
            </a:r>
            <a:r>
              <a:rPr lang="ru-RU" b="1" dirty="0"/>
              <a:t>его охлаждение</a:t>
            </a:r>
            <a:r>
              <a:rPr lang="ru-RU" dirty="0"/>
              <a:t>, способное снизить активность различных вегетационных процессов в клубнях. При этом оптимальные условия хранения картофеля можно получить только при 4-5</a:t>
            </a:r>
            <a:r>
              <a:rPr lang="ru-RU" baseline="30000" dirty="0"/>
              <a:t>0</a:t>
            </a:r>
            <a:r>
              <a:rPr lang="ru-RU" dirty="0"/>
              <a:t>С, а снижать температуру необходимо на 0,5 (для качественных чистых корнеплодов) или на 1 (для поврежденных клубней) градус ежедневно.</a:t>
            </a:r>
          </a:p>
          <a:p>
            <a:pPr fontAlgn="base"/>
            <a:r>
              <a:rPr lang="ru-RU" dirty="0"/>
              <a:t>На протяжении всего основного периода хранения требуется поддерживать относительную влажность в пределах 85-95%. Данные условия достигаются путем проветривания смесью наружного и внутреннего воздуха, позволяющей обеспечить оптимальные температурные и влажностные показатели атмосферы в хранилище при минимальных финансовых затратах.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Вентиляция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00142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лучшие показатели по качеству выхода продукции благодаря тому, что продукт лучше продувается, достигается равномерное распределение воздуха по всей камере хранения.  картофелю необходима производительная вентиляция мощностью от 70 до 100 м³ воздуха на 1 м³ продукции в час в зависимости от типа системы вентиляции.</a:t>
            </a:r>
          </a:p>
          <a:p>
            <a:r>
              <a:rPr lang="ru-RU" dirty="0"/>
              <a:t> Для длительного хранения нужны системы холодоснабжения и увлажнения, позволяющие картофелю лежать до июля с минимальной усушкой и потерей качества. Также необходимо обеспечить приток минимум 40 м³ воздуха на тонну в час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37B3F-4B18-4866-A81E-5B0A9C5F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/>
          <a:lstStyle/>
          <a:p>
            <a:r>
              <a:rPr lang="ru-RU" dirty="0"/>
              <a:t>..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F352DF-1048-4504-A585-18D167A12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89" y="116632"/>
            <a:ext cx="8229599" cy="6741368"/>
          </a:xfrm>
        </p:spPr>
      </p:pic>
    </p:spTree>
    <p:extLst>
      <p:ext uri="{BB962C8B-B14F-4D97-AF65-F5344CB8AC3E}">
        <p14:creationId xmlns:p14="http://schemas.microsoft.com/office/powerpoint/2010/main" val="1153114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7EF6E-8A1C-43AB-AB04-F9CAAC01A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FF5B4B-181D-4753-877C-98C6AEC2B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77244"/>
            <a:ext cx="8229600" cy="3571875"/>
          </a:xfrm>
        </p:spPr>
      </p:pic>
    </p:spTree>
    <p:extLst>
      <p:ext uri="{BB962C8B-B14F-4D97-AF65-F5344CB8AC3E}">
        <p14:creationId xmlns:p14="http://schemas.microsoft.com/office/powerpoint/2010/main" val="1001936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Качество клубней при закладке на хранение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суммарное содержание клубней с механическими повреждениями мякоти глубиной более 5 мм и длиной более 10 мм (порезы, </a:t>
            </a:r>
            <a:r>
              <a:rPr lang="ru-RU" dirty="0" err="1"/>
              <a:t>вырывы</a:t>
            </a:r>
            <a:r>
              <a:rPr lang="ru-RU" dirty="0"/>
              <a:t>, трещины) должно составлять не более 5%, картофеля с обдиром кожуры более 50% поверхности — не более 8-10%, а клубней, пораженных фитофторозом, удушьем, сухими </a:t>
            </a:r>
            <a:r>
              <a:rPr lang="ru-RU" dirty="0" err="1"/>
              <a:t>гнилями</a:t>
            </a:r>
            <a:r>
              <a:rPr lang="ru-RU" dirty="0"/>
              <a:t>, — не более 2-2,5%. Не допускается содержание картофеля, испорченного мокрой, кольцевой, пуговичной и другими бактериальными </a:t>
            </a:r>
            <a:r>
              <a:rPr lang="ru-RU" dirty="0" err="1"/>
              <a:t>гнилями</a:t>
            </a:r>
            <a:r>
              <a:rPr lang="ru-RU" dirty="0"/>
              <a:t>, а также раздавленных, подмороженных и маточных клубней. 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86551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Семенной картофель перед посадкой отепляют на свету, чтобы образовались короткие зеленые ростки, не обламывающиеся при посадке. Этот прием обеспечивает раннее появление всходов и увеличивает урожайность картофеля. Отепление картофеля проводят в светлых помещениях при температуре 15...18</a:t>
            </a:r>
            <a:r>
              <a:rPr lang="ru-RU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в течение 2...3 недель.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emennaya-kartoshka-gala-2-75765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332656"/>
            <a:ext cx="8568952" cy="5793507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793508"/>
          </a:xfrm>
        </p:spPr>
        <p:txBody>
          <a:bodyPr/>
          <a:lstStyle/>
          <a:p>
            <a:r>
              <a:rPr lang="ru-RU" dirty="0"/>
              <a:t>Перед выемкой корнеплодов необходимо постепенное разогревание клубней. Это связано с тем, что охлажденный картофель достаточно восприимчив к механическим повреждениям. Температура повышается до 15-18 градусов путем уменьшения вентиляции, приводящего к </a:t>
            </a:r>
            <a:r>
              <a:rPr lang="ru-RU" dirty="0" err="1"/>
              <a:t>самонагреву</a:t>
            </a:r>
            <a:r>
              <a:rPr lang="ru-RU" dirty="0"/>
              <a:t> массы клубней.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Основные причины потерь картофеля при длительном хранении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Потеря клубнями веса вследствие усушки или увядания, для чего должен поддерживать определенный уровень влажности (может составлять 85-95% в зависимости от этапа хранения).</a:t>
            </a:r>
          </a:p>
          <a:p>
            <a:pPr fontAlgn="base"/>
            <a:r>
              <a:rPr lang="ru-RU" dirty="0"/>
              <a:t>Прорастание клубней при несоблюдении температурного режима на основном и заключительном этапе хранения.</a:t>
            </a:r>
          </a:p>
          <a:p>
            <a:pPr fontAlgn="base"/>
            <a:r>
              <a:rPr lang="ru-RU" dirty="0"/>
              <a:t>Поражение вредителями, плесенью и другими болезнетворными микроорганизмами. Основной причиной является несоблюдение температурного режима при закладке на хранение.</a:t>
            </a:r>
          </a:p>
          <a:p>
            <a:pPr fontAlgn="base"/>
            <a:r>
              <a:rPr lang="ru-RU" dirty="0"/>
              <a:t>Гниение — одна из основных причин промышленных потерь корнеплодов (может достигать 40-50% от общего объема). При этом </a:t>
            </a:r>
            <a:r>
              <a:rPr lang="ru-RU" b="1" dirty="0"/>
              <a:t>чернеет картофель при хранении</a:t>
            </a:r>
            <a:r>
              <a:rPr lang="ru-RU" dirty="0"/>
              <a:t> на различных этапах, и при позднем обнаружении проблемы остановить процесс уже практически невозможно.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Предотвращение потерь картофеля при хранении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9"/>
            <a:ext cx="8435280" cy="4785396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ru-RU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Основной причиной порчи картофеля при хранении являются болезни (фузариоз , фитофтороз, парша и др.), большинство из которых заносится в хранилище с урожаем. Поэтому прежде всего необходима правильная технология выращивания здорового картофеля. Одной из важнейших проблем является также снижение механических повреждений.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612616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зонах умеренного климата распространено хранение картофеля в буртах и траншеях. В средней зоне картофель хранят в буртах шириной 2...2,5 м, глубина котлована – 0,2...0,4 м, длина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15...30 м. В южных зонах картофель хорошо хранится в траншеях шириной 1...1,5 м, глубиной 0,4…0,6 м с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переслойкой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клубней землей. Укрытие буртов и траншей применяют в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соот-ветствии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особенностями климатической зоны.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nnamed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424936" cy="6048672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409685_1125x1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60648"/>
            <a:ext cx="7128792" cy="586551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71638-7BCB-4924-89E6-BEB62C3B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FBF8A6-25CD-42E5-9215-BA114CD3F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https://www.google.com/search?q=%D1%85%D1%80%D0%B0%D0%BD%D0%B5%D0%BD%D0%B8%D0%B5+%D0%BA%</a:t>
            </a:r>
            <a:endParaRPr lang="ru-RU" dirty="0"/>
          </a:p>
          <a:p>
            <a:endParaRPr lang="ru-RU" dirty="0"/>
          </a:p>
          <a:p>
            <a:r>
              <a:rPr lang="ru-K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https://www.google.com/search?q=%D1%85%D1%80%D0%B0%D0%BD%D0%B5%D0%BD%D0%B8%D0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817868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124072416702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24936" cy="6336704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Ld2nDx-V-kartofe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332656"/>
            <a:ext cx="8046156" cy="5793507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61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352927" cy="5793507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Преимущества контейнерного типа: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505477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бережное хранение продукта;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возможность раздельного хранения различных сортов в одном лоте без особых проблем;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локализация распространения болезней и гнилей;</a:t>
            </a:r>
          </a:p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низкие </a:t>
            </a:r>
            <a:r>
              <a:rPr lang="ru-RU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энергозатраты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Недостатками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является низкая скорость загрузки. Это неэффективное использование площади, поскольку между контейнерами всегда существует промежуток, через который двигается воздух. Другие недостатки — ограниченный срок службы деревянных контейнеров и, соответственно, очень высокая цена этих контейнеров. Также необходимо после выгрузки склада обязательно произвести мойку этих контейнеров и дезинфекцию. Также нужны дополнительные асфальтированные спортивные площадки для размещения пустых контейнеров и их просушки.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280920" cy="576064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Контейнерный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тип хранения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имеет три основных вида систем: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объемная вентиляция, её также называют комнатной вентиляцией;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сушильная стена (щелевая вентиляция);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сушильная стена обратного действия.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18058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Преимущества навального типа хранения:</a:t>
            </a:r>
            <a:br>
              <a:rPr lang="ru-RU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93752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высокая скорость загрузки;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эффективная продувка продукта;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эффективное использование площади самого хранилища.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 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недостаткам навального хранения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большую вероятность </a:t>
            </a:r>
            <a:r>
              <a:rPr lang="ru-RU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травматизации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продукта на этапах загрузки;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непосредственно самого хранения и выгрузки склада;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глобальное распространение болезней и гнилей;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сложности при хранении в одном лоте нескольких сортов;</a:t>
            </a:r>
          </a:p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также высокие </a:t>
            </a:r>
            <a:r>
              <a:rPr lang="ru-RU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энергозатраты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404664"/>
            <a:ext cx="4244280" cy="5721501"/>
          </a:xfrm>
        </p:spPr>
        <p:txBody>
          <a:bodyPr/>
          <a:lstStyle/>
          <a:p>
            <a:r>
              <a:rPr lang="ru-RU" dirty="0"/>
              <a:t>Доказано, что все основные причины потерь связаны с нарушением режима проветривания, температурных и влажностных параметров атмосферы в хранилище. недостаток вентиляции</a:t>
            </a:r>
          </a:p>
          <a:p>
            <a:endParaRPr lang="ru-RU" dirty="0"/>
          </a:p>
        </p:txBody>
      </p:sp>
      <p:pic>
        <p:nvPicPr>
          <p:cNvPr id="8" name="Содержимое 7" descr="127054960_w640_h2048_b2a4358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476672"/>
            <a:ext cx="4038600" cy="5544616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612616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 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навального типа 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хранение с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напольными и подпольными каналами. Преимущества напольных каналов: сравнительно невысокая стоимость, они очень легко чистятся и компактно складируются. Однако очень серьезный недостаток — потеря объема хранения, где-то примерно на 5%. Это ограниченный срок службы .Также есть вероятность повреждения подборщика при выгрузке хранилища. К преимуществам подпольных каналов можно отнести неоспоримые удобства при загрузке и выгрузке склада, поскольку отсутствуют какие-либо препятствия, ну и, соответственно, длительный срок службы. К самым большим недостаткам подпольных каналов можно отнести их высокую стоимость и длительный срок изготовления. Также ещё могут возникнуть проблемы во время чистки или дезинфекции, потому что придётся вытаскивать деревянные заполнения этих каналов.</a:t>
            </a:r>
            <a:endParaRPr lang="ru-RU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типа хранения</a:t>
            </a:r>
          </a:p>
        </p:txBody>
      </p:sp>
      <p:pic>
        <p:nvPicPr>
          <p:cNvPr id="4" name="Содержимое 3" descr="H19Ni3rEp-vybor-tipa-hraneniy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52736"/>
            <a:ext cx="8686800" cy="5805264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8B67E-DEFE-465B-B76C-BD2AA5E3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D8988-DCFF-42B2-AD3C-F6AFBA37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5649492"/>
          </a:xfrm>
        </p:spPr>
        <p:txBody>
          <a:bodyPr/>
          <a:lstStyle/>
          <a:p>
            <a:r>
              <a:rPr lang="ru-RU" b="0" i="0" dirty="0">
                <a:solidFill>
                  <a:srgbClr val="040C28"/>
                </a:solidFill>
                <a:effectLst/>
                <a:latin typeface="Google Sans"/>
              </a:rPr>
              <a:t>Клубни рекомендуется хранить при температуре от 6 до 8 градусов Цельсия в темном, в достаточной мере проветриваемом помещении, в условиях повышенной влажности (от 85 до 90%)</a:t>
            </a:r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. Семенные клубни, напротив, хранятся при рассеянном освещении, тем самым добиваются прорастания и развития побегов у картофеля.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429077403"/>
      </p:ext>
    </p:extLst>
  </p:cSld>
  <p:clrMapOvr>
    <a:masterClrMapping/>
  </p:clrMapOvr>
</p:sld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Честность студентам рус</Template>
  <TotalTime>172</TotalTime>
  <Words>1875</Words>
  <Application>Microsoft Office PowerPoint</Application>
  <PresentationFormat>Экран (4:3)</PresentationFormat>
  <Paragraphs>99</Paragraphs>
  <Slides>42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Calibri</vt:lpstr>
      <vt:lpstr>Google Sans</vt:lpstr>
      <vt:lpstr>РЕЖИМЫ ХРАНЕНИЯ</vt:lpstr>
      <vt:lpstr>Хранение картофеля</vt:lpstr>
      <vt:lpstr>.</vt:lpstr>
      <vt:lpstr>Презентация PowerPoint</vt:lpstr>
      <vt:lpstr>Презентация PowerPoint</vt:lpstr>
      <vt:lpstr>.</vt:lpstr>
      <vt:lpstr>.</vt:lpstr>
      <vt:lpstr>Преимущества хранения овощей насыпью (без использования контейнеров): </vt:lpstr>
      <vt:lpstr>.</vt:lpstr>
      <vt:lpstr>.</vt:lpstr>
      <vt:lpstr>Основные этапы хранения картофеля и требуемый для них режим </vt:lpstr>
      <vt:lpstr>.</vt:lpstr>
      <vt:lpstr>.</vt:lpstr>
      <vt:lpstr>.</vt:lpstr>
      <vt:lpstr>.</vt:lpstr>
      <vt:lpstr>Температура хранения</vt:lpstr>
      <vt:lpstr>.</vt:lpstr>
      <vt:lpstr>.</vt:lpstr>
      <vt:lpstr>.</vt:lpstr>
      <vt:lpstr>Вентиляция</vt:lpstr>
      <vt:lpstr>..</vt:lpstr>
      <vt:lpstr>Презентация PowerPoint</vt:lpstr>
      <vt:lpstr>Качество клубней при закладке на хранение</vt:lpstr>
      <vt:lpstr>.</vt:lpstr>
      <vt:lpstr>Презентация PowerPoint</vt:lpstr>
      <vt:lpstr>.</vt:lpstr>
      <vt:lpstr>Основные причины потерь картофеля при длительном хранении </vt:lpstr>
      <vt:lpstr>Предотвращение потерь картофеля при хранении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контейнерного типа:</vt:lpstr>
      <vt:lpstr>Презентация PowerPoint</vt:lpstr>
      <vt:lpstr>.</vt:lpstr>
      <vt:lpstr>Преимущества навального типа хранения: </vt:lpstr>
      <vt:lpstr>.</vt:lpstr>
      <vt:lpstr>.</vt:lpstr>
      <vt:lpstr>Выбор типа хранения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Хранение картофеля</dc:title>
  <dc:creator>Komp</dc:creator>
  <cp:lastModifiedBy>auzhanovam@bk.ru</cp:lastModifiedBy>
  <cp:revision>3</cp:revision>
  <dcterms:created xsi:type="dcterms:W3CDTF">2021-01-28T16:26:42Z</dcterms:created>
  <dcterms:modified xsi:type="dcterms:W3CDTF">2024-01-16T04:33:27Z</dcterms:modified>
</cp:coreProperties>
</file>