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7" r:id="rId2"/>
  </p:sldMasterIdLst>
  <p:sldIdLst>
    <p:sldId id="284" r:id="rId3"/>
    <p:sldId id="288" r:id="rId4"/>
    <p:sldId id="295" r:id="rId5"/>
    <p:sldId id="298" r:id="rId6"/>
    <p:sldId id="296" r:id="rId7"/>
    <p:sldId id="299" r:id="rId8"/>
    <p:sldId id="276" r:id="rId9"/>
    <p:sldId id="283" r:id="rId10"/>
    <p:sldId id="300" r:id="rId11"/>
    <p:sldId id="279" r:id="rId12"/>
    <p:sldId id="266" r:id="rId13"/>
    <p:sldId id="267" r:id="rId14"/>
    <p:sldId id="301" r:id="rId15"/>
    <p:sldId id="268" r:id="rId16"/>
    <p:sldId id="269" r:id="rId17"/>
    <p:sldId id="270" r:id="rId18"/>
    <p:sldId id="257" r:id="rId19"/>
    <p:sldId id="262" r:id="rId20"/>
    <p:sldId id="280" r:id="rId21"/>
    <p:sldId id="281" r:id="rId22"/>
    <p:sldId id="259" r:id="rId23"/>
    <p:sldId id="261" r:id="rId24"/>
    <p:sldId id="271" r:id="rId25"/>
    <p:sldId id="263" r:id="rId26"/>
    <p:sldId id="264" r:id="rId27"/>
    <p:sldId id="265" r:id="rId28"/>
    <p:sldId id="272" r:id="rId29"/>
    <p:sldId id="273" r:id="rId30"/>
    <p:sldId id="274" r:id="rId31"/>
    <p:sldId id="275" r:id="rId32"/>
    <p:sldId id="311" r:id="rId33"/>
    <p:sldId id="312" r:id="rId34"/>
    <p:sldId id="313" r:id="rId35"/>
    <p:sldId id="302" r:id="rId36"/>
    <p:sldId id="314" r:id="rId37"/>
    <p:sldId id="287" r:id="rId38"/>
    <p:sldId id="303" r:id="rId39"/>
    <p:sldId id="304" r:id="rId40"/>
    <p:sldId id="305" r:id="rId41"/>
    <p:sldId id="306" r:id="rId42"/>
    <p:sldId id="307" r:id="rId43"/>
    <p:sldId id="308" r:id="rId44"/>
    <p:sldId id="309" r:id="rId45"/>
    <p:sldId id="310" r:id="rId46"/>
  </p:sldIdLst>
  <p:sldSz cx="9144000" cy="6858000" type="screen4x3"/>
  <p:notesSz cx="6858000" cy="9144000"/>
  <p:custDataLst>
    <p:tags r:id="rId4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46" y="-3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B41BE-FB1A-4334-B3AB-59DEFC6A24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268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1186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235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377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06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9561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8106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7359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6355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1507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531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fld id="{CA54231A-ECB2-44C4-A3CC-55F17744F076}" type="datetimeFigureOut">
              <a:rPr lang="ru-RU" smtClean="0"/>
              <a:pPr/>
              <a:t>29.09.2024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F5ED1351-F641-48BC-92FD-E26F8275CF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63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</a:t>
            </a:r>
            <a:r>
              <a:rPr lang="ru-RU" dirty="0" err="1"/>
              <a:t>апробационного</a:t>
            </a:r>
            <a:r>
              <a:rPr lang="ru-RU" dirty="0"/>
              <a:t> снопа</a:t>
            </a:r>
          </a:p>
        </p:txBody>
      </p:sp>
      <p:pic>
        <p:nvPicPr>
          <p:cNvPr id="4" name="Содержимое 3" descr="20190822_144224_250_4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340768"/>
            <a:ext cx="8280920" cy="504056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Апробацию проводят агрономы, которые прошли специальную подготовку на курсах апробации и имеют удостоверение на право выполнения этой работы.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 каждой культуре установлены предельная площадь и число пунктов для взятия одного снопа, а также количество отбираемых в сноп стеблей или осматриваемых растений. Если площадь сортового посева, подлежащего апробации, превышает предельную норму для взятия одного образца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maxresdefaul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332656"/>
            <a:ext cx="8046156" cy="5793507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Отбор снопов при апробации тритикале</a:t>
            </a:r>
          </a:p>
        </p:txBody>
      </p:sp>
      <p:graphicFrame>
        <p:nvGraphicFramePr>
          <p:cNvPr id="26650" name="Group 26"/>
          <p:cNvGraphicFramePr>
            <a:graphicFrameLocks noGrp="1"/>
          </p:cNvGraphicFramePr>
          <p:nvPr>
            <p:ph type="tbl" idx="1"/>
          </p:nvPr>
        </p:nvGraphicFramePr>
        <p:xfrm>
          <a:off x="0" y="1981200"/>
          <a:ext cx="9144000" cy="4648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067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Фаза развития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Предельная площадь для осмотра растений или отбора проб, га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Число пунктов осмотра растений или взятия проб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Число анализируе-мых стеблей со всей площади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(не менее)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Нормы </a:t>
                      </a:r>
                      <a:r>
                        <a:rPr kumimoji="0" lang="ru-RU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пространст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-венной изоляции, 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Восковая спелость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150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4" name="Содержимое 3" descr="2020-04-08_23-31-1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7061" y="260648"/>
            <a:ext cx="8355419" cy="586551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br>
              <a:rPr lang="ru-RU" dirty="0"/>
            </a:br>
            <a:r>
              <a:rPr lang="ru-RU" dirty="0"/>
              <a:t>длина -1500 метр</a:t>
            </a:r>
          </a:p>
          <a:p>
            <a:r>
              <a:rPr lang="ru-RU" dirty="0"/>
              <a:t> ширина-1360 метров</a:t>
            </a:r>
          </a:p>
          <a:p>
            <a:endParaRPr lang="ru-RU" dirty="0"/>
          </a:p>
          <a:p>
            <a:r>
              <a:rPr lang="kk-KZ" dirty="0"/>
              <a:t>Подсчитать длину диагонали?</a:t>
            </a:r>
          </a:p>
          <a:p>
            <a:r>
              <a:rPr lang="kk-KZ" dirty="0"/>
              <a:t>и длину между остановками?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Апробационные</a:t>
            </a:r>
            <a:r>
              <a:rPr lang="ru-RU" dirty="0"/>
              <a:t> снопы отправляют в лабораторию для анализа, который необходимо провести не позднее чем через 2 дня после их отбора.</a:t>
            </a:r>
          </a:p>
          <a:p>
            <a:r>
              <a:rPr lang="ru-RU" dirty="0"/>
              <a:t>Стебли основного сорта подсчитывают и связывают по сотням, что ускоряет подсчет и облегчает возможную проверку правильности проведения анализа. Затем стебли основного сорта и других фракций связывают вместе, привязывают этикетку и сдают кладовщику хозяйства для хранения на срок 6мес.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642918"/>
          </a:xfrm>
        </p:spPr>
        <p:txBody>
          <a:bodyPr>
            <a:normAutofit fontScale="90000"/>
          </a:bodyPr>
          <a:lstStyle/>
          <a:p>
            <a:r>
              <a:rPr lang="ru-RU" dirty="0"/>
              <a:t>Анализ </a:t>
            </a:r>
            <a:r>
              <a:rPr lang="ru-RU" dirty="0" err="1"/>
              <a:t>апробационного</a:t>
            </a:r>
            <a:r>
              <a:rPr lang="ru-RU" dirty="0"/>
              <a:t> снопа.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571480"/>
            <a:ext cx="8501122" cy="5929354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Сортовую чистоту пшеницы, ячменя, овса и проса определяют анализом растений по </a:t>
            </a:r>
            <a:r>
              <a:rPr lang="ru-RU" sz="2400" dirty="0" err="1">
                <a:solidFill>
                  <a:schemeClr val="tx1"/>
                </a:solidFill>
              </a:rPr>
              <a:t>апробационному</a:t>
            </a:r>
            <a:r>
              <a:rPr lang="ru-RU" sz="2400" dirty="0">
                <a:solidFill>
                  <a:schemeClr val="tx1"/>
                </a:solidFill>
              </a:rPr>
              <a:t> снопу. При этом выделяют стебли в следующие группы: 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основного сорта апробируемой культуры; 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других видов, разновидностей и сортов апробируемой культуры (сортовая примесь); основной культуры, 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пораженной различными видами головни, фузариозом и другими заболеваниями; 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трудноотделимых культурных растений;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трудноотделимых сорняков; 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злостных сорняков; 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ядовитых сорняков; 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карантинных сорняков; 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недоразвитые стебли основной культуры.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051" y="116632"/>
            <a:ext cx="8773898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850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80818_01_bda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260648"/>
            <a:ext cx="8820472" cy="6597352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i="1" dirty="0"/>
              <a:t>Фаза проведения апробации, предельная площадь отбора, число пунктов, число стеблей.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160409"/>
          <a:ext cx="8401080" cy="6431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74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5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452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Arial"/>
                          <a:ea typeface="Times New Roman"/>
                          <a:cs typeface="Times New Roman"/>
                        </a:rPr>
                        <a:t>Культура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Arial"/>
                          <a:ea typeface="Times New Roman"/>
                          <a:cs typeface="Times New Roman"/>
                        </a:rPr>
                        <a:t>Фаза развития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Предельная площадь отбора проб или осмотра на корню, га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Число пунктов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Число стеблей со всей площади (не менее)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2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Пшеница, ячмень овёс, тритикале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В начале восковой спелости или в восковую спелость (тритикале)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450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1500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2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Просо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После появления окраски цветковых плёнок в верхней части метёлок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350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1500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Рожь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Не раньше молочной спелости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450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71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Гречиха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Не раньше побурения половины семян на растениях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71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Горох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Созревание нижних бобов у основной массы растений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200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250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52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Фасоль, чечевица, маш, вика, чина, бобы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Созревание нижних бобов у основной части растений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250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52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Люпин белый и желтый, узколистный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Начало цветения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250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>
            <a:normAutofit/>
          </a:bodyPr>
          <a:lstStyle/>
          <a:p>
            <a:r>
              <a:rPr lang="ru-RU" i="1" dirty="0"/>
              <a:t>Карантинные сорняки</a:t>
            </a:r>
            <a:r>
              <a:rPr lang="ru-RU" dirty="0"/>
              <a:t> - все виды амброзии и повилики, горчак ползучий (розовый), паслён колючий (клювовидный), паслён трёхцветный.</a:t>
            </a:r>
          </a:p>
          <a:p>
            <a:r>
              <a:rPr lang="ru-RU" i="1" dirty="0"/>
              <a:t>Злостные сорняки</a:t>
            </a:r>
            <a:r>
              <a:rPr lang="ru-RU" dirty="0"/>
              <a:t> - </a:t>
            </a:r>
            <a:r>
              <a:rPr lang="ru-RU" dirty="0" err="1"/>
              <a:t>гумай</a:t>
            </a:r>
            <a:r>
              <a:rPr lang="ru-RU" dirty="0"/>
              <a:t>, софора </a:t>
            </a:r>
            <a:r>
              <a:rPr lang="ru-RU" dirty="0" err="1"/>
              <a:t>лисохвостная</a:t>
            </a:r>
            <a:r>
              <a:rPr lang="ru-RU" dirty="0"/>
              <a:t> и толстоплодная, сыть круглая,, синеглазка, бодяг полевой, осот полевой, молокан татарский, вьюнок полевой, молочай лозный, клоповник </a:t>
            </a:r>
            <a:r>
              <a:rPr lang="ru-RU" dirty="0" err="1"/>
              <a:t>крупковидный</a:t>
            </a:r>
            <a:r>
              <a:rPr lang="ru-RU" dirty="0"/>
              <a:t>, пырей, </a:t>
            </a:r>
            <a:r>
              <a:rPr lang="ru-RU" dirty="0" err="1"/>
              <a:t>остец</a:t>
            </a:r>
            <a:r>
              <a:rPr lang="ru-RU" dirty="0"/>
              <a:t> и овсюг.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55D6E0-9A31-4D3F-A3A7-A85106CF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/>
          <a:lstStyle/>
          <a:p>
            <a:r>
              <a:rPr lang="ru-RU" dirty="0"/>
              <a:t>По новому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DE456A-E048-492F-B45B-CB8A9AC70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400" u="sng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злостным сорным растениям</a:t>
            </a:r>
            <a:r>
              <a:rPr lang="ru-KZ" sz="2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относятся: </a:t>
            </a:r>
            <a:r>
              <a:rPr lang="ru-KZ" sz="2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гумай</a:t>
            </a:r>
            <a:r>
              <a:rPr lang="ru-KZ" sz="2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софора </a:t>
            </a:r>
            <a:r>
              <a:rPr lang="ru-KZ" sz="2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лисохвостная</a:t>
            </a:r>
            <a:r>
              <a:rPr lang="ru-KZ" sz="2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софора толстоплодная, сыть круглая, </a:t>
            </a:r>
            <a:r>
              <a:rPr lang="ru-KZ" sz="2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паспалюм</a:t>
            </a:r>
            <a:r>
              <a:rPr lang="ru-KZ" sz="2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двурядный, синеглазка, </a:t>
            </a:r>
            <a:r>
              <a:rPr lang="ru-KZ" sz="2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шерстяк</a:t>
            </a:r>
            <a:r>
              <a:rPr lang="ru-KZ" sz="2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волосистый, бодяк полевой, осот полевой, молокан татарский, вьюнок полевой, молочай лозный, клоповник </a:t>
            </a:r>
            <a:r>
              <a:rPr lang="ru-KZ" sz="2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крупковидный</a:t>
            </a:r>
            <a:r>
              <a:rPr lang="ru-KZ" sz="2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пырей ползучий, острец, овсюг.  </a:t>
            </a:r>
            <a:endParaRPr lang="ru-K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400" u="sng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ядовитым сорным растениям</a:t>
            </a:r>
            <a:r>
              <a:rPr lang="ru-KZ" sz="2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относятся: </a:t>
            </a:r>
            <a:r>
              <a:rPr lang="ru-KZ" sz="2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триходесма</a:t>
            </a:r>
            <a:r>
              <a:rPr lang="ru-KZ" sz="2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седая, гелиотроп волосистоплодный, чемерица белая, болиголов пятнистый, белена черная, лютик ползучий, лютик едкий, лютик ядовитый, жеруха лекарственная.</a:t>
            </a:r>
            <a:endParaRPr lang="ru-K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77612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 каждый участок составляют отдельный акт апробации.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Если на нескольких участках репродукционных посевов установлена однородность в пределах одной категории и репродукции, то может быть составлен один акт апробации с указанием средневзвешенного процента сортовой чистоты и других качеств посева. Данные по каждому участку указывают отдельно.</a:t>
            </a:r>
          </a:p>
          <a:p>
            <a:r>
              <a:rPr lang="ru-RU" dirty="0"/>
              <a:t>Участок №1 площадью 100 га - 97%,</a:t>
            </a:r>
          </a:p>
          <a:p>
            <a:r>
              <a:rPr lang="ru-RU" dirty="0"/>
              <a:t>Участок №2 площадью 50 га - 96%,</a:t>
            </a:r>
          </a:p>
          <a:p>
            <a:r>
              <a:rPr lang="ru-RU" dirty="0"/>
              <a:t>Участок №3 площадью 250 га - 95%.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Средневзвешенный процент(Ср П)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Участок 1= 97 </a:t>
            </a:r>
            <a:r>
              <a:rPr lang="ru-RU" dirty="0" err="1"/>
              <a:t>х</a:t>
            </a:r>
            <a:r>
              <a:rPr lang="ru-RU" dirty="0"/>
              <a:t> 100га=9700</a:t>
            </a:r>
          </a:p>
          <a:p>
            <a:r>
              <a:rPr lang="ru-RU" dirty="0"/>
              <a:t>участок 2= 96 </a:t>
            </a:r>
            <a:r>
              <a:rPr lang="ru-RU" dirty="0" err="1"/>
              <a:t>х</a:t>
            </a:r>
            <a:r>
              <a:rPr lang="ru-RU" dirty="0"/>
              <a:t> 50га=4800</a:t>
            </a:r>
          </a:p>
          <a:p>
            <a:r>
              <a:rPr lang="ru-RU" dirty="0"/>
              <a:t>Участок 3= 95 </a:t>
            </a:r>
            <a:r>
              <a:rPr lang="ru-RU" dirty="0" err="1"/>
              <a:t>х</a:t>
            </a:r>
            <a:r>
              <a:rPr lang="ru-RU" dirty="0"/>
              <a:t> 250га=23750</a:t>
            </a:r>
          </a:p>
          <a:p>
            <a:r>
              <a:rPr lang="ru-RU" dirty="0"/>
              <a:t>                 = 38250/400га = 95,6%. </a:t>
            </a:r>
          </a:p>
          <a:p>
            <a:r>
              <a:rPr lang="ru-RU" dirty="0"/>
              <a:t>Также определяют средневзвешенный процент по другим показателям качества. Категория посева в акте апробации пишется прописью.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3600" b="1" dirty="0"/>
            </a:br>
            <a:r>
              <a:rPr lang="ru-RU" sz="3600" b="1" dirty="0"/>
              <a:t>Государственными стандартами установлены </a:t>
            </a:r>
            <a:r>
              <a:rPr lang="ru-RU" sz="3600" b="1" i="1" dirty="0"/>
              <a:t>нормы сортовой чистоты (типичности) зерновых и зернобобовых культур.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7083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Arial"/>
                          <a:ea typeface="Times New Roman"/>
                          <a:cs typeface="Times New Roman"/>
                        </a:rPr>
                        <a:t>Культура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Сортовая чистота, %, не менее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Оригинальные и элитные семена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Arial"/>
                          <a:ea typeface="Times New Roman"/>
                          <a:cs typeface="Times New Roman"/>
                        </a:rPr>
                        <a:t>Репродукционные посевы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I категория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II категория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III категория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Пшеница твёрдая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99,9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99,5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98,0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95,0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Пшеница мягкая, овёс, ячмень, горох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99,7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99,5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98,0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95,0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Просо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99,8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99,5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98,0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Чечевица, фасоль, маш, чина, нут, рис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99,8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99,5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98,0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95,0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Тритикале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99,5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99,0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98,0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95,0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Вика посевная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99,5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98,0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95,0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90,0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Люпин белый, бобы кормовые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99,5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99,5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98,0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95,0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Люпин жёлтый и узколистный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99,0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99,0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Arial"/>
                          <a:ea typeface="Times New Roman"/>
                          <a:cs typeface="Times New Roman"/>
                        </a:rPr>
                        <a:t>97,0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Times New Roman"/>
                        </a:rPr>
                        <a:t>95,0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Рожь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I-II репрод.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III-IV репрод.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Послед. репрод.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Гречиха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I-II-III репрод.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IV-V репрод.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Послед. репрод.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Вика мохнатая и паннонская, люпин узколистный горький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I категория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I-II-III репрод.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Arial"/>
                          <a:ea typeface="Times New Roman"/>
                          <a:cs typeface="Times New Roman"/>
                        </a:rPr>
                        <a:t>IV-V репрод.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Arial"/>
                          <a:ea typeface="Times New Roman"/>
                          <a:cs typeface="Times New Roman"/>
                        </a:rPr>
                        <a:t>Послед. </a:t>
                      </a:r>
                      <a:r>
                        <a:rPr lang="ru-RU" sz="1200" dirty="0" err="1">
                          <a:latin typeface="Arial"/>
                          <a:ea typeface="Times New Roman"/>
                          <a:cs typeface="Times New Roman"/>
                        </a:rPr>
                        <a:t>репрод</a:t>
                      </a:r>
                      <a:r>
                        <a:rPr lang="ru-RU" sz="1200" dirty="0"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ru-RU" sz="3600" dirty="0"/>
              <a:t>К недоразвитым стеблям основной культуры следует относить все, которые имеют неплодоносящие колосья или колос со щуплым, ненормально развитым зерном. Все неплодоносящие стебли при анализе в расчет не принимают.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После анализа растений на корню во всех пунктах или разборки снопа и анализа всех групп подсчитывают число стеблей в каждом из них. Процент сортовой чистоты устанавливают соотношением числа плодоносящих стеблей основного сорта ко всему числу развитых стеблей апробируемой культуры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Komp\YandexDisk\Скриншоты\2020-04-08_22-00-06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8640"/>
            <a:ext cx="8964488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>например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В результате анализа растений пшеницы сорта </a:t>
            </a:r>
            <a:r>
              <a:rPr lang="ru-RU" b="1" dirty="0"/>
              <a:t>Омская 28 </a:t>
            </a:r>
            <a:r>
              <a:rPr lang="ru-RU" dirty="0"/>
              <a:t>установлено, что </a:t>
            </a:r>
          </a:p>
          <a:p>
            <a:pPr>
              <a:buNone/>
            </a:pPr>
            <a:r>
              <a:rPr lang="ru-RU" dirty="0"/>
              <a:t>1.стеблей основного сорта  - </a:t>
            </a:r>
            <a:r>
              <a:rPr lang="ru-RU" b="1" dirty="0"/>
              <a:t>1600</a:t>
            </a:r>
            <a:r>
              <a:rPr lang="ru-RU" dirty="0"/>
              <a:t>,</a:t>
            </a:r>
          </a:p>
          <a:p>
            <a:pPr>
              <a:buNone/>
            </a:pPr>
            <a:r>
              <a:rPr lang="ru-RU" dirty="0"/>
              <a:t>2.сортовая примесь других сортов и разновидностей – </a:t>
            </a:r>
            <a:r>
              <a:rPr lang="ru-RU" b="1" dirty="0"/>
              <a:t>17</a:t>
            </a:r>
            <a:r>
              <a:rPr lang="ru-RU" dirty="0"/>
              <a:t>, в том числе:</a:t>
            </a:r>
          </a:p>
          <a:p>
            <a:pPr>
              <a:buNone/>
            </a:pPr>
            <a:r>
              <a:rPr lang="ru-RU" dirty="0" err="1"/>
              <a:t>лютесценс</a:t>
            </a:r>
            <a:r>
              <a:rPr lang="ru-RU" dirty="0"/>
              <a:t> – 2(др.сортов),</a:t>
            </a:r>
          </a:p>
          <a:p>
            <a:pPr>
              <a:buNone/>
            </a:pPr>
            <a:r>
              <a:rPr lang="ru-RU" dirty="0"/>
              <a:t> альбидум - 3,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err="1"/>
              <a:t>гордиеформе</a:t>
            </a:r>
            <a:r>
              <a:rPr lang="ru-RU" dirty="0"/>
              <a:t> - 12; </a:t>
            </a:r>
          </a:p>
          <a:p>
            <a:pPr>
              <a:buNone/>
            </a:pPr>
            <a:r>
              <a:rPr lang="ru-RU" dirty="0"/>
              <a:t>3.стеблей основной культуры, пораженных головней, - 7 </a:t>
            </a:r>
          </a:p>
          <a:p>
            <a:pPr>
              <a:buNone/>
            </a:pPr>
            <a:r>
              <a:rPr lang="ru-RU" dirty="0"/>
              <a:t>(в том числе пыльной головней - 3, твердой головней - 4);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4.трудноотделимых культурных растений — 10, в том числе ячменя — 10; </a:t>
            </a:r>
          </a:p>
          <a:p>
            <a:r>
              <a:rPr lang="ru-RU" dirty="0"/>
              <a:t>5.трудноотделимых сорняков — 5; </a:t>
            </a:r>
          </a:p>
          <a:p>
            <a:r>
              <a:rPr lang="ru-RU" dirty="0"/>
              <a:t>6.недоразвитых стеблей пшеницы — 56. </a:t>
            </a:r>
          </a:p>
          <a:p>
            <a:endParaRPr lang="ru-RU" dirty="0"/>
          </a:p>
          <a:p>
            <a:r>
              <a:rPr lang="ru-RU" i="1" dirty="0"/>
              <a:t>Сортовая чистота</a:t>
            </a:r>
            <a:r>
              <a:rPr lang="ru-RU" dirty="0"/>
              <a:t> в процентах определяется по формуле:</a:t>
            </a:r>
          </a:p>
          <a:p>
            <a:r>
              <a:rPr lang="ru-RU" dirty="0"/>
              <a:t>где </a:t>
            </a:r>
            <a:r>
              <a:rPr lang="ru-RU" i="1" dirty="0"/>
              <a:t>С.Ч.</a:t>
            </a:r>
            <a:r>
              <a:rPr lang="ru-RU" dirty="0"/>
              <a:t> - сортовая </a:t>
            </a:r>
            <a:r>
              <a:rPr lang="ru-RU" dirty="0" err="1"/>
              <a:t>чистота,%</a:t>
            </a:r>
            <a:r>
              <a:rPr lang="ru-RU" dirty="0"/>
              <a:t>; </a:t>
            </a:r>
            <a:r>
              <a:rPr lang="ru-RU" i="1" dirty="0"/>
              <a:t>Д</a:t>
            </a:r>
            <a:r>
              <a:rPr lang="ru-RU" dirty="0"/>
              <a:t> - общее количество продуктивных стеблей сорта; </a:t>
            </a:r>
            <a:r>
              <a:rPr lang="ru-RU" i="1" dirty="0"/>
              <a:t>Р</a:t>
            </a:r>
            <a:r>
              <a:rPr lang="ru-RU" dirty="0"/>
              <a:t> - общее количество продуктивных стеблей других разновидностей.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С.Ч.=</a:t>
            </a:r>
            <a:r>
              <a:rPr lang="ru-RU" u="sng" dirty="0"/>
              <a:t>Д х100</a:t>
            </a:r>
          </a:p>
          <a:p>
            <a:r>
              <a:rPr lang="ru-RU" dirty="0"/>
              <a:t>          Д+Р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/>
              <a:t>Для вычисления процента сортовой чистоты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числитель дроби записывают количество стеблей основного сорта (1600), умноженное на 100; в знаменатель — количество стеблей основного сорта (1600) плюс количество стеблей других сортов и разновидностей (17). Сортовая чистота: С.Ч.=</a:t>
            </a:r>
            <a:r>
              <a:rPr lang="ru-RU" u="sng" dirty="0"/>
              <a:t>1600 </a:t>
            </a:r>
            <a:r>
              <a:rPr lang="ru-RU" u="sng" dirty="0" err="1"/>
              <a:t>х</a:t>
            </a:r>
            <a:r>
              <a:rPr lang="ru-RU" u="sng" dirty="0"/>
              <a:t> 100 </a:t>
            </a:r>
            <a:r>
              <a:rPr lang="ru-RU" dirty="0"/>
              <a:t>=  98,95%</a:t>
            </a:r>
          </a:p>
          <a:p>
            <a:r>
              <a:rPr lang="ru-RU" dirty="0"/>
              <a:t>         1600 + 17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ru-RU" dirty="0"/>
              <a:t>% сортовой примесь мягкой</a:t>
            </a:r>
          </a:p>
          <a:p>
            <a:r>
              <a:rPr lang="ru-RU" u="sng" dirty="0"/>
              <a:t>5 х100</a:t>
            </a:r>
          </a:p>
          <a:p>
            <a:r>
              <a:rPr lang="ru-RU" dirty="0"/>
              <a:t>1600+17 =0,31</a:t>
            </a:r>
          </a:p>
          <a:p>
            <a:endParaRPr lang="ru-RU" dirty="0"/>
          </a:p>
          <a:p>
            <a:r>
              <a:rPr lang="ru-RU" dirty="0"/>
              <a:t>% Твердой </a:t>
            </a:r>
            <a:r>
              <a:rPr lang="ru-RU" dirty="0" err="1"/>
              <a:t>пш</a:t>
            </a:r>
            <a:r>
              <a:rPr lang="ru-RU" u="sng" dirty="0"/>
              <a:t>.       12х100</a:t>
            </a:r>
          </a:p>
          <a:p>
            <a:r>
              <a:rPr lang="ru-RU" dirty="0"/>
              <a:t>                                1600+17= 0,74</a:t>
            </a:r>
          </a:p>
          <a:p>
            <a:r>
              <a:rPr lang="ru-RU" dirty="0"/>
              <a:t>0.31+0.74= 1.05 или 100-1,05=98,95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200" b="1" dirty="0"/>
              <a:t>Для вычисления процента засоренности посева трудноотделимыми культурными растениями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в </a:t>
            </a:r>
            <a:r>
              <a:rPr lang="ru-RU" dirty="0" err="1"/>
              <a:t>чиститель</a:t>
            </a:r>
            <a:r>
              <a:rPr lang="ru-RU" dirty="0"/>
              <a:t> записывают количество стеблей трудноотделимых культурных растений (10), умноженное на 100, а в знаменатель — количество стеблей основного сорта (1600) плюс количество стеблей других сортов и разновидностей (17) плюс количество стеблей трудноотделимых культурных растений (10). Засоренность трудноотделимыми культурными растениями (ячменем) :</a:t>
            </a:r>
          </a:p>
          <a:p>
            <a:r>
              <a:rPr lang="ru-RU" dirty="0"/>
              <a:t> %Труд </a:t>
            </a:r>
            <a:r>
              <a:rPr lang="ru-RU" u="sng" dirty="0" err="1"/>
              <a:t>отд</a:t>
            </a:r>
            <a:r>
              <a:rPr lang="ru-RU" u="sng" dirty="0"/>
              <a:t>    10 </a:t>
            </a:r>
            <a:r>
              <a:rPr lang="ru-RU" u="sng" dirty="0" err="1"/>
              <a:t>х</a:t>
            </a:r>
            <a:r>
              <a:rPr lang="ru-RU" u="sng" dirty="0"/>
              <a:t> 100         </a:t>
            </a:r>
            <a:r>
              <a:rPr lang="ru-RU" dirty="0"/>
              <a:t>=0,6%. </a:t>
            </a:r>
          </a:p>
          <a:p>
            <a:r>
              <a:rPr lang="ru-RU" dirty="0"/>
              <a:t>                        1600 +17+10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Засоренность посева трудноотделимыми сорняками вычисляют так же, как и засоренность трудноотделимыми культурными растениями.</a:t>
            </a:r>
          </a:p>
          <a:p>
            <a:r>
              <a:rPr lang="ru-RU" dirty="0"/>
              <a:t>% </a:t>
            </a:r>
            <a:r>
              <a:rPr lang="ru-RU" dirty="0" err="1"/>
              <a:t>Труд.сорняки</a:t>
            </a:r>
            <a:r>
              <a:rPr lang="ru-RU" dirty="0"/>
              <a:t> </a:t>
            </a:r>
            <a:r>
              <a:rPr lang="ru-RU" u="sng" dirty="0"/>
              <a:t>5 Х100</a:t>
            </a:r>
          </a:p>
          <a:p>
            <a:r>
              <a:rPr lang="ru-RU" dirty="0"/>
              <a:t>                             1600+17+5 =0,31%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Для вычисления процента поражения посева пыльной головней в числитель дроби записывают количество стеблей, пораженных пыльной головней (3), умноженное на 100, в знаменатель дроби записывают общее количество стеблей основного сорта (1600) плюс других сортов и разновидностей (17) плюс количество стеблей, пораженных головней: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% </a:t>
            </a:r>
            <a:r>
              <a:rPr lang="ru-RU" dirty="0" err="1"/>
              <a:t>ПыльнойГоловни</a:t>
            </a:r>
            <a:r>
              <a:rPr lang="ru-RU" dirty="0"/>
              <a:t>   </a:t>
            </a:r>
          </a:p>
          <a:p>
            <a:r>
              <a:rPr lang="ru-RU" dirty="0"/>
              <a:t>  </a:t>
            </a:r>
            <a:r>
              <a:rPr lang="ru-RU" u="sng" dirty="0"/>
              <a:t>3 </a:t>
            </a:r>
            <a:r>
              <a:rPr lang="ru-RU" u="sng" dirty="0" err="1"/>
              <a:t>х</a:t>
            </a:r>
            <a:r>
              <a:rPr lang="ru-RU" u="sng" dirty="0"/>
              <a:t> 100               = </a:t>
            </a:r>
            <a:r>
              <a:rPr lang="ru-RU" dirty="0"/>
              <a:t>0,19  ~ 0,2%. </a:t>
            </a:r>
          </a:p>
          <a:p>
            <a:r>
              <a:rPr lang="ru-RU" dirty="0"/>
              <a:t>   1600 + 1 7 + 3</a:t>
            </a:r>
          </a:p>
          <a:p>
            <a:r>
              <a:rPr lang="ru-RU" dirty="0"/>
              <a:t>% твердой головней     </a:t>
            </a:r>
            <a:r>
              <a:rPr lang="ru-RU" u="sng" dirty="0"/>
              <a:t>4 </a:t>
            </a:r>
            <a:r>
              <a:rPr lang="ru-RU" u="sng" dirty="0" err="1"/>
              <a:t>х</a:t>
            </a:r>
            <a:r>
              <a:rPr lang="ru-RU" u="sng" dirty="0"/>
              <a:t> 100   =    </a:t>
            </a:r>
            <a:r>
              <a:rPr lang="ru-RU" dirty="0"/>
              <a:t>0,25%. </a:t>
            </a:r>
          </a:p>
          <a:p>
            <a:r>
              <a:rPr lang="ru-RU" dirty="0"/>
              <a:t>                                          1600 + 1 7 + 4</a:t>
            </a:r>
          </a:p>
          <a:p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Посевы пшеницы, ячменя, овса, тритикале (кроме элитных) призна­ют непригодными для семенных целей и выбраковывают в следующих случаях: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04351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сортовая чистота ниже 95%;</a:t>
            </a:r>
          </a:p>
          <a:p>
            <a:pPr lvl="0"/>
            <a:r>
              <a:rPr lang="ru-RU" dirty="0"/>
              <a:t>поражение посевов пшеницы пыльной головней больше 2%, твердой головней больше 5%, а по овсу и ячменю, когда суммарная </a:t>
            </a:r>
            <a:r>
              <a:rPr lang="ru-RU" dirty="0" err="1"/>
              <a:t>пораженность</a:t>
            </a:r>
            <a:r>
              <a:rPr lang="ru-RU" dirty="0"/>
              <a:t> разными видами головни больше 5%;</a:t>
            </a:r>
          </a:p>
          <a:p>
            <a:pPr lvl="0"/>
            <a:r>
              <a:rPr lang="ru-RU" dirty="0"/>
              <a:t>примесь трудноотделимых культурными –5%, </a:t>
            </a:r>
          </a:p>
          <a:p>
            <a:pPr lvl="0"/>
            <a:r>
              <a:rPr lang="ru-RU" dirty="0"/>
              <a:t>примесь трудноотделимых сорняков превышает 3%.</a:t>
            </a:r>
          </a:p>
          <a:p>
            <a:r>
              <a:rPr lang="ru-RU" i="1" dirty="0"/>
              <a:t>На такие посевы заполняют </a:t>
            </a:r>
            <a:r>
              <a:rPr lang="ru-RU" i="1" dirty="0">
                <a:solidFill>
                  <a:srgbClr val="FF0000"/>
                </a:solidFill>
              </a:rPr>
              <a:t>акт выбраковки, </a:t>
            </a:r>
            <a:r>
              <a:rPr lang="ru-RU" i="1" dirty="0"/>
              <a:t>на остальные </a:t>
            </a:r>
            <a:r>
              <a:rPr lang="ru-RU" i="1" dirty="0" err="1"/>
              <a:t>проапробированные</a:t>
            </a:r>
            <a:r>
              <a:rPr lang="ru-RU" i="1" dirty="0"/>
              <a:t> посевы - акт апробации. </a:t>
            </a:r>
          </a:p>
          <a:p>
            <a:r>
              <a:rPr lang="ru-RU" b="1" dirty="0"/>
              <a:t>Посевы элиты </a:t>
            </a:r>
            <a:r>
              <a:rPr lang="ru-RU" dirty="0"/>
              <a:t>должны иметь сортовую чистоту не менее 99,7%; поражение пыльной головней 0,3%; твердой головней не более 0,1%, для тритикале не более 0,05%.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Посевы пшеницы, пораженные стеблевой и карликовой головней, непригодны для семенных целей.</a:t>
            </a:r>
          </a:p>
          <a:p>
            <a:r>
              <a:rPr lang="ru-RU" dirty="0"/>
              <a:t>Примесь мягкой пшеницы в числе сортовой примеси в элитных по­севах твердой пшеницы и в посевах твердой пшеницы 1 категории допус­кают не более 0,1%, а 2-й категории - не более 0,5%.</a:t>
            </a:r>
          </a:p>
          <a:p>
            <a:r>
              <a:rPr lang="ru-RU" dirty="0"/>
              <a:t>Посевы, засоренные карантинными, ядовитыми и злостными, но </a:t>
            </a:r>
            <a:r>
              <a:rPr lang="ru-RU" dirty="0" err="1"/>
              <a:t>не-трудноотделимыми</a:t>
            </a:r>
            <a:r>
              <a:rPr lang="ru-RU" dirty="0"/>
              <a:t> сорняками, из числа пригодных на семенные цели, не исключают, но складируют и очищают отдельно от других партий.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Посев пшеница Астана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стеблей основного сорта  - </a:t>
            </a:r>
            <a:r>
              <a:rPr lang="ru-RU" b="1" dirty="0"/>
              <a:t>1593</a:t>
            </a:r>
            <a:r>
              <a:rPr lang="ru-RU" dirty="0"/>
              <a:t>,</a:t>
            </a:r>
          </a:p>
          <a:p>
            <a:pPr>
              <a:buNone/>
            </a:pPr>
            <a:r>
              <a:rPr lang="ru-RU" dirty="0"/>
              <a:t> других сортов и разновидностей - </a:t>
            </a:r>
            <a:r>
              <a:rPr lang="ru-RU" b="1" dirty="0"/>
              <a:t>4</a:t>
            </a:r>
            <a:r>
              <a:rPr lang="ru-RU" dirty="0"/>
              <a:t>,</a:t>
            </a:r>
          </a:p>
          <a:p>
            <a:pPr>
              <a:buNone/>
            </a:pPr>
            <a:r>
              <a:rPr lang="ru-RU" dirty="0"/>
              <a:t> в том числе </a:t>
            </a:r>
            <a:r>
              <a:rPr lang="ru-RU" dirty="0" err="1"/>
              <a:t>цезиум</a:t>
            </a:r>
            <a:r>
              <a:rPr lang="ru-RU" dirty="0"/>
              <a:t> 1,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err="1"/>
              <a:t>гордиеформе</a:t>
            </a:r>
            <a:r>
              <a:rPr lang="ru-RU" dirty="0"/>
              <a:t> - 2; лейкурум-1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стеблей основной культуры, пораженных головней-5 </a:t>
            </a:r>
          </a:p>
          <a:p>
            <a:pPr>
              <a:buNone/>
            </a:pPr>
            <a:r>
              <a:rPr lang="ru-RU" dirty="0"/>
              <a:t>(в.т.ч. пыльной головней - 2, твердой головней -3)</a:t>
            </a:r>
          </a:p>
          <a:p>
            <a:pPr>
              <a:buNone/>
            </a:pPr>
            <a:r>
              <a:rPr lang="ru-RU" dirty="0"/>
              <a:t> трудноотделимых культурных растений — 4, в том числе ячменя — 4; трудноотделимых сорняков — 9; недоразвитых стеблей пшеницы — 26.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EAC9A2-9802-419A-AD7E-6B0FA7850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23958A-D917-455D-A98A-1345DF906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введены новые единые методы полевой апробации сортовых посевов (посадок) с-х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растений Евразийского экономического союза (ЕАЭС) 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dirty="0"/>
              <a:t>https://direct.farm/post/zapolneniye-zhurnala-polevogo-obsledovaniya-pri-aprobatsii-22684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1621414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8ECE42-F40D-41A3-ADB0-3A5DDCAEA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/>
          <a:lstStyle/>
          <a:p>
            <a:r>
              <a:rPr lang="ru-RU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Заявитель должен предоставить следующие сведения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</a:t>
            </a:r>
            <a:endParaRPr lang="ru-KZ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C86A1C-D6A4-446B-965E-2461F0867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80528" y="548680"/>
            <a:ext cx="9217024" cy="6264696"/>
          </a:xfrm>
        </p:spPr>
        <p:txBody>
          <a:bodyPr/>
          <a:lstStyle/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Площадь сортового посева (посадки), это нужно для расчета количества пробных площадок. </a:t>
            </a:r>
            <a:b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✔  Место нахождения сортового посева (посадки) в соответствии с картами полей, это нужно чтобы апробатор пришел на правильное поле. Именно для этого нужно ставить 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этикетки 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(таблички) на краю поля с указанием рода, вида сельскохозяйственного растения, наименованием сорта, категории (поколения, репродукции) высеянных семян сельскохозяйственного растения, площади сортового посева (посадки). Эти таблички нужно сразу после апробации убрать, чтобы они не помешали технике и чтобы обезличить посев. Если эти таблички не поставить, то вам придется ездить с апробатором по полям и показывать где у вас что растет. </a:t>
            </a:r>
          </a:p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✔ Сведения об истории полей посевов (посадок), включающей информацию о предшественнике (предшественниках) сортового посева (посадки), севообороте сельскохозяйственных растений на данной площади. Это информация нужна чтобы выяснить соблюдаются ли минимальный интервал времени возвращения культуры на  поле. Для зерновых, зернобобовых культур и кукурузы - не менее двух лет, для крестоцветных, кормовых, масличных культур, злаковых и бобовых трав - не менее пяти лет, льна и подсолнечника - не менее семи лет, прочих сельскохозяйственных растений - не менее одного года.</a:t>
            </a:r>
          </a:p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✔  Карту полей. Для установления соблюдаются ли минимальные нормы пространственный изоляции для перекрестноопыляющихся сельскохозяйственных растений. Для других сельскохозяйственных растений необходимо наличие разделительной полосы. При несоблюдении требований к пространственной изоляции или к разделительной полосе сортовой посев (посадка) признается непригодным на семенные цели.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1498541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20B51E-917F-4E22-85EE-8308695F8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/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34C467-0EE4-4079-9909-752F348EE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algn="l"/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Сведения о высеянных семенах. Это нужно чтобы подтвердить происхождение семян, какой это высеян сорт, категория. Поэтому нужно хранить документы о сортовых и посевных качествах семян, документы о покупке, тарные этикетки и так далее.</a:t>
            </a:r>
          </a:p>
          <a:p>
            <a:pPr algn="l"/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✔ Сведения о других сортах апробируемого сельскохозяйственного растения, которые размножают в данном хозяйстве, их наименовании и площади посева (посадки). Это нужно чтобы апробатор легче выявлял наличие примесей других сортов, знал с каким сортом мог смешаться апробируемый сорт.</a:t>
            </a:r>
          </a:p>
          <a:p>
            <a:pPr algn="l"/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✔ О применении гербицидов. Этот пункт свидетельствует о том, как заявитель борется с засорением посевов (посадок) сорными растениями.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✔ О направлении проб для проведения грунтового контроля (грунтовой оценки) сортов сельскохозяйственных растений (при наличии данного вида сельскохозяйственного растения в перечне сельскохозяйственных растений и категорий семян, в отношении которых оценка сортовых качеств семян методом грунтового контроля (грунтовой оценки) является обязательной в соответствии законодательством государства-члена).</a:t>
            </a:r>
          </a:p>
          <a:p>
            <a:pPr algn="l"/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Официальное описание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апробационных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признаков сорта или родительских компонентов гибрида, получаемое в уполномоченном органе (организации) государства-члена по проведению испытания сорта на 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отличимость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однородность и стабильность (ООС) или из национального реестра.</a:t>
            </a:r>
          </a:p>
          <a:p>
            <a:pPr algn="l"/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✔ Сведения о прополках. При необходимости на сортовых посевах (посадках) проводятся видовые, сортовые прополки и фитопатологические прочистки с составлением по их результатам соответствующего акта в произвольной форме с включением сведений о наличии в посевах (посадках) карантинных сорных растений, трудноотделимых сорных и культурных растений, примеси других сортов, больных растений, с указанием сроков их удаления. В актах апробации (полевой инспекции) сортовых посевов (посадок) указываются данные о примесях, удаленных при сортовой прополке.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3300484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2D88F-E076-459A-ACFA-F62670D5C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F715F8-854C-47CB-9FC6-BD2DF1C8B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65100" indent="381000" algn="just">
              <a:lnSpc>
                <a:spcPct val="148000"/>
              </a:lnSpc>
            </a:pPr>
            <a:r>
              <a:rPr lang="ru-KZ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пробных участков на обследуемом сортовом посеве должно быть не менее 10-ти, если его площадь не превышает 50 га. На каждые последующие полные или неполные 10 га, превышающие эту площадь, дополнительно вы-</a:t>
            </a:r>
            <a:r>
              <a:rPr lang="ru-KZ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деляют</a:t>
            </a:r>
            <a:r>
              <a:rPr lang="ru-KZ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один пробный участок.</a:t>
            </a:r>
            <a:endParaRPr lang="ru-KZ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0979671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4F3787-0385-43C4-8D79-E71F5B564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аждый пробный участок обходят по периметру, тщательно осматривают и подсчитывают отдельно по фракциям:</a:t>
            </a:r>
            <a:endParaRPr lang="ru-KZ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6AA307-95D4-41A9-8E11-A88391160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4708525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растения или стебли основного сорта апробируемого сельскохозяйственного растения;</a:t>
            </a:r>
            <a:endParaRPr lang="ru-KZ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растения или стебли сортовых примесей заявленного к апробации сельскохозяйственного растения;</a:t>
            </a:r>
            <a:endParaRPr lang="ru-KZ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растения или стебли других сельскохозяйственных растений, в том числе трудноотделимых;</a:t>
            </a:r>
            <a:endParaRPr lang="ru-KZ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   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растения или стебли сорных растений, в том числе трудноотделимых;</a:t>
            </a:r>
            <a:endParaRPr lang="ru-KZ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   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растения или стебли ядовитых сорных растений;</a:t>
            </a:r>
            <a:endParaRPr lang="ru-KZ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   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растения или стебли злостных сорных растений;</a:t>
            </a:r>
            <a:endParaRPr lang="ru-KZ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   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растения или стебли основного сорта, пораженные болезнями;</a:t>
            </a:r>
            <a:endParaRPr lang="ru-KZ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растения или стебли основного сорта, поврежденные (заселенные) вредителями.</a:t>
            </a:r>
            <a:endParaRPr lang="ru-KZ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5529536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347C40-5CAC-4A57-B346-DDA4EB12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Погонный метр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5F5F88-FEAC-4AB1-8D39-085967FB8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Ширина междурядий 15 см, 23,8 см, 30 см. 45 см. 70 см.</a:t>
            </a:r>
          </a:p>
          <a:p>
            <a:r>
              <a:rPr lang="ru-RU" dirty="0"/>
              <a:t>10000 : 0,7= 14285</a:t>
            </a:r>
          </a:p>
          <a:p>
            <a:r>
              <a:rPr lang="ru-RU" dirty="0"/>
              <a:t>10000 : 0,15=66666</a:t>
            </a:r>
          </a:p>
          <a:p>
            <a:r>
              <a:rPr lang="ru-RU" dirty="0"/>
              <a:t>10000 : 0,23= 43478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dirty="0"/>
              <a:t>3.5 млн :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43478 =81 растений/погонный метр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340182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75421A-CEE7-4E21-887F-98E2BD1CA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Густоту стояния продуктивных растений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EF03DD-EC57-4A66-9FEB-777139B69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стеблей на одном пробном участке 10 кв. м. (</a:t>
            </a:r>
            <a:r>
              <a:rPr lang="ru-RU" dirty="0" err="1"/>
              <a:t>Руч</a:t>
            </a:r>
            <a:r>
              <a:rPr lang="ru-RU" dirty="0"/>
              <a:t>) в шт. при рядовом посеве определяют по формуле:</a:t>
            </a:r>
          </a:p>
          <a:p>
            <a:r>
              <a:rPr lang="ru-RU" dirty="0" err="1"/>
              <a:t>Pуч</a:t>
            </a:r>
            <a:r>
              <a:rPr lang="ru-RU" dirty="0"/>
              <a:t>=1000 × </a:t>
            </a:r>
            <a:r>
              <a:rPr lang="ru-RU" dirty="0" err="1"/>
              <a:t>Mпог</a:t>
            </a:r>
            <a:r>
              <a:rPr lang="ru-RU" dirty="0"/>
              <a:t>	</a:t>
            </a:r>
          </a:p>
          <a:p>
            <a:r>
              <a:rPr lang="en-US" dirty="0"/>
              <a:t>       </a:t>
            </a:r>
            <a:r>
              <a:rPr lang="ru-RU" dirty="0"/>
              <a:t>	Ш	</a:t>
            </a:r>
          </a:p>
          <a:p>
            <a:r>
              <a:rPr lang="ru-KZ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KZ" sz="2000" i="1" baseline="-2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пог</a:t>
            </a:r>
            <a:r>
              <a:rPr lang="ru-KZ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KZ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KZ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KZ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продуктивных растений или стеблей апробируемого сельскохозяйственного растения на одном погонном метре рядка (строчки) пробного участка, шт.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KZ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KZ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</a:t>
            </a:r>
            <a:r>
              <a:rPr lang="ru-KZ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ширина междурядья, см.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1000Х 81 /23 = 3521</a:t>
            </a:r>
            <a:endParaRPr lang="ru-KZ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2153679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07B926-7E4B-4F20-8B58-B9D68E7B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/>
          <a:lstStyle/>
          <a:p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Сортовых примесей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 (приложение 6)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43E79F-4450-4AC4-8E30-8AB0E87D7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507288" cy="5289451"/>
          </a:xfrm>
        </p:spPr>
        <p:txBody>
          <a:bodyPr/>
          <a:lstStyle/>
          <a:p>
            <a:pPr algn="l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Вам нужно посмотреть какое предельное количество сортовых примесей может быть в каждой точке. </a:t>
            </a:r>
          </a:p>
          <a:p>
            <a:pPr algn="l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Для этого нужно определить </a:t>
            </a:r>
            <a:r>
              <a:rPr lang="ru-RU" sz="2400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густоту стояния 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продуктивных стеблей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Рга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шт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/га.</a:t>
            </a:r>
          </a:p>
          <a:p>
            <a:pPr algn="l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Нам нужна цифра на одном погонном метре рядка (строки) каждого пробного участка.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</a:t>
            </a:r>
            <a:r>
              <a:rPr lang="ru-RU" sz="18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Pга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 в шт./га определяют при рядовом посеве по формуле: 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Рга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= 1000000 х среднее количество стеблей на одном погонном метре)/ширину междурядья.</a:t>
            </a: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050328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E5D9D4-C988-4476-B637-E5916317D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/>
          <a:lstStyle/>
          <a:p>
            <a:r>
              <a:rPr lang="ru-RU" dirty="0"/>
              <a:t>например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FD810D-C67A-4248-8114-3E0F3DF40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20688"/>
            <a:ext cx="9036496" cy="5505475"/>
          </a:xfr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b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Допустим у вас 60 стеблей на одном погонном метре и ширина междурядья 15 см. Густота стояния тогда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Рга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у Вас 4 млн. </a:t>
            </a:r>
            <a:r>
              <a:rPr kumimoji="0" lang="ru-RU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шт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/га.</a:t>
            </a:r>
            <a:b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Чистота посевов пшеницы на ЭС должна быть не менее 99,7%.</a:t>
            </a:r>
            <a:b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Далее в приложении 6 смотрим, что для чистоты 99,7% и 4 млн на гектар продуктивных стеблей допускается не более 151 штук сортовых примесей в каждой точке.</a:t>
            </a:r>
            <a:b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Если сумма составит менее 151 растение(10 пробных участков), то установленный показатель сортовой чистоты – не менее 99,7 %. 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9674254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7D382-D70F-42B3-8C6C-45AC7795B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r>
              <a:rPr lang="ru-RU" sz="3200" dirty="0"/>
              <a:t>Расчет%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с</a:t>
            </a:r>
            <a:r>
              <a:rPr lang="ru-RU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признаками болезней</a:t>
            </a: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6C71C3-8FB1-45FB-9D0F-57479E02D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algn="l"/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Пораженность сортового посева (посадки) болезнями (Г), в %, определяют по формуле: 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Г= (г/</a:t>
            </a:r>
            <a:r>
              <a:rPr lang="ru-RU" sz="2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Руч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)х100, 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где 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- количество растений или стеблей апробируемого сельскохозяйственного растения, пораженных болезнями, шт.</a:t>
            </a:r>
          </a:p>
          <a:p>
            <a:pPr algn="l"/>
            <a:r>
              <a:rPr lang="ru-RU" sz="2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Руч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это густота стояния продуктивных растений или стеблей на одном пробном участке 10 м2 (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Руч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 в штуках при рядовом посеве определяют по формуле: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sz="2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Руч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=(1000хМпог)/ш, 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где 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RU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sz="2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Мпог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- количество продуктивных растений или стеблей апробируемого сельскохозяйственного растения на одном погонном метре рядка (строки) пробного участка (шт.); </a:t>
            </a: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Ш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- ширина междурядья (см).</a:t>
            </a: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Максимально допустимые нормы поражения болезнями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сортовых посевов (посадок) имеются в методике.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8757789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8DC89D-4113-40B9-ADE3-4818764BB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5532"/>
          </a:xfr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Продуктивных растений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 или стеблей других сельскохозяйственных 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растений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 </a:t>
            </a:r>
            <a:b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B1FD6A-0759-4656-BA55-A94BE9D07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Всего:  Трудноотделимых. 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Засоренность посева трудноотделимыми сельскохозяйственными растениями (Б), в %, определяют по формуле: </a:t>
            </a:r>
          </a:p>
          <a:p>
            <a:pPr algn="l"/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Б= (б/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Руч+б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)х100, 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где </a:t>
            </a: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- количество продуктивных растений или стеблей, относящихся к трудноотделимым сельскохозяйственным растениям, шт.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7738283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33B1B-CB69-438B-82FE-F1C74B434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/>
          <a:lstStyle/>
          <a:p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Сорных растений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 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B9808F-BEC9-4025-8D20-127F83CB1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 указанием наименования сорного растений всего трудноотделимых, карантинных, ядовитых.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Засоренность посева трудноотделимыми сорными растениями (В), в %, определяют по формуле: 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В=((в/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Руч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)+в)х100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где </a:t>
            </a: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- количество растений или стеблей трудноотделимых сорных, шт.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7996911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D1926F-7811-4BD3-860E-5C5FF5578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EEDAD0-58B2-4A66-837B-814E5D396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32"/>
            <a:ext cx="8435280" cy="6009531"/>
          </a:xfrm>
        </p:spPr>
        <p:txBody>
          <a:bodyPr/>
          <a:lstStyle/>
          <a:p>
            <a:pPr algn="l"/>
            <a:r>
              <a:rPr lang="ru-RU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 злостным сорным растениям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относятся: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гумай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софора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лисохвостная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софора толстоплодная, сыть круглая,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паспалюм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двурядный, синеглазка,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шерстяк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волосистый, бодяк полевой, осот полевой, молокан татарский, вьюнок полевой, молочай лозный, клоповник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крупковидный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пырей ползучий, острец, овсюг.  </a:t>
            </a:r>
          </a:p>
          <a:p>
            <a:pPr algn="l"/>
            <a:r>
              <a:rPr lang="ru-RU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 ядовитым сорным растениям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относятся: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триходесма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седая, гелиотроп волосистоплодный, чемерица белая, болиголов пятнистый, белена черная, лютик ползучий, лютик едкий, лютик ядовитый, жеруха лекарственная.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2832699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2E136-DE27-4CE1-9ECF-8306DB8D5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BD345E-9BF9-4248-ABF7-0D004FE6F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Поврежденность (заселенность) сортового посева вредителями (Д), в %, определяют по формуле: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Д=(д/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Руч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)х100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где </a:t>
            </a: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 - количество растений или стеблей апробируемого сельскохозяйственного растения, поврежденных (заселенных) вредителями, шт. 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926796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cc3c72750deb92a87f2e466bed12ee99d97c7e"/>
</p:tagLst>
</file>

<file path=ppt/theme/theme1.xml><?xml version="1.0" encoding="utf-8"?>
<a:theme xmlns:a="http://schemas.openxmlformats.org/drawingml/2006/main" name="РЕЖИМЫ ХРАНЕНИЯ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фазы развития презинт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ПОСЕВНЫЕ КАЧЕСТВА СЕМЯН</Template>
  <TotalTime>2273</TotalTime>
  <Words>2979</Words>
  <Application>Microsoft Office PowerPoint</Application>
  <PresentationFormat>Экран (4:3)</PresentationFormat>
  <Paragraphs>293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44</vt:i4>
      </vt:variant>
    </vt:vector>
  </HeadingPairs>
  <TitlesOfParts>
    <vt:vector size="52" baseType="lpstr">
      <vt:lpstr>Arial</vt:lpstr>
      <vt:lpstr>Calibri</vt:lpstr>
      <vt:lpstr>Roboto</vt:lpstr>
      <vt:lpstr>Tahoma</vt:lpstr>
      <vt:lpstr>Times New Roman</vt:lpstr>
      <vt:lpstr>Wingdings</vt:lpstr>
      <vt:lpstr>РЕЖИМЫ ХРАНЕНИЯ</vt:lpstr>
      <vt:lpstr>фазы развития презинт</vt:lpstr>
      <vt:lpstr>Анализ апробационного снопа</vt:lpstr>
      <vt:lpstr>.</vt:lpstr>
      <vt:lpstr>Презентация PowerPoint</vt:lpstr>
      <vt:lpstr>Отбор снопов при апробации тритикале</vt:lpstr>
      <vt:lpstr>.</vt:lpstr>
      <vt:lpstr>.</vt:lpstr>
      <vt:lpstr>.</vt:lpstr>
      <vt:lpstr>Анализ апробационного снопа.</vt:lpstr>
      <vt:lpstr>Презентация PowerPoint</vt:lpstr>
      <vt:lpstr>Презентация PowerPoint</vt:lpstr>
      <vt:lpstr>Фаза проведения апробации, предельная площадь отбора, число пунктов, число стеблей. </vt:lpstr>
      <vt:lpstr>.</vt:lpstr>
      <vt:lpstr>По новому</vt:lpstr>
      <vt:lpstr>На каждый участок составляют отдельный акт апробации. </vt:lpstr>
      <vt:lpstr>Средневзвешенный процент(Ср П)</vt:lpstr>
      <vt:lpstr> Государственными стандартами установлены нормы сортовой чистоты (типичности) зерновых и зернобобовых культур. </vt:lpstr>
      <vt:lpstr>.</vt:lpstr>
      <vt:lpstr>Презентация PowerPoint</vt:lpstr>
      <vt:lpstr>Презентация PowerPoint</vt:lpstr>
      <vt:lpstr>например</vt:lpstr>
      <vt:lpstr>Презентация PowerPoint</vt:lpstr>
      <vt:lpstr>Для вычисления процента сортовой чистоты</vt:lpstr>
      <vt:lpstr>.</vt:lpstr>
      <vt:lpstr>Для вычисления процента засоренности посева трудноотделимыми культурными растениями</vt:lpstr>
      <vt:lpstr>Презентация PowerPoint</vt:lpstr>
      <vt:lpstr>Презентация PowerPoint</vt:lpstr>
      <vt:lpstr>.</vt:lpstr>
      <vt:lpstr>Посевы пшеницы, ячменя, овса, тритикале (кроме элитных) призна­ют непригодными для семенных целей и выбраковывают в следующих случаях:</vt:lpstr>
      <vt:lpstr>Презентация PowerPoint</vt:lpstr>
      <vt:lpstr>Посев пшеница Астана  </vt:lpstr>
      <vt:lpstr>Презентация PowerPoint</vt:lpstr>
      <vt:lpstr>Заявитель должен предоставить следующие сведения:</vt:lpstr>
      <vt:lpstr>.</vt:lpstr>
      <vt:lpstr>.</vt:lpstr>
      <vt:lpstr>Каждый пробный участок обходят по периметру, тщательно осматривают и подсчитывают отдельно по фракциям:</vt:lpstr>
      <vt:lpstr>Погонный метр</vt:lpstr>
      <vt:lpstr>Густоту стояния продуктивных растений</vt:lpstr>
      <vt:lpstr>Сортовых примесей (приложение 6)</vt:lpstr>
      <vt:lpstr>например</vt:lpstr>
      <vt:lpstr>Расчет% с признаками болезней </vt:lpstr>
      <vt:lpstr>Продуктивных растений или стеблей других сельскохозяйственных растений  .</vt:lpstr>
      <vt:lpstr>Сорных растений </vt:lpstr>
      <vt:lpstr>.</vt:lpstr>
      <vt:lpstr>.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Апробация зерновых культур.</dc:title>
  <dc:creator>User</dc:creator>
  <cp:lastModifiedBy>auzhanovam@bk.ru</cp:lastModifiedBy>
  <cp:revision>104</cp:revision>
  <dcterms:created xsi:type="dcterms:W3CDTF">2017-12-12T15:47:55Z</dcterms:created>
  <dcterms:modified xsi:type="dcterms:W3CDTF">2024-09-29T19:23:00Z</dcterms:modified>
</cp:coreProperties>
</file>