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1"/>
  </p:notesMasterIdLst>
  <p:sldIdLst>
    <p:sldId id="283" r:id="rId2"/>
    <p:sldId id="274" r:id="rId3"/>
    <p:sldId id="293" r:id="rId4"/>
    <p:sldId id="296" r:id="rId5"/>
    <p:sldId id="295" r:id="rId6"/>
    <p:sldId id="294" r:id="rId7"/>
    <p:sldId id="284" r:id="rId8"/>
    <p:sldId id="298" r:id="rId9"/>
    <p:sldId id="301" r:id="rId10"/>
    <p:sldId id="300" r:id="rId11"/>
    <p:sldId id="303" r:id="rId12"/>
    <p:sldId id="307" r:id="rId13"/>
    <p:sldId id="304" r:id="rId14"/>
    <p:sldId id="305" r:id="rId15"/>
    <p:sldId id="309" r:id="rId16"/>
    <p:sldId id="310" r:id="rId17"/>
    <p:sldId id="311" r:id="rId18"/>
    <p:sldId id="302" r:id="rId19"/>
    <p:sldId id="257" r:id="rId20"/>
    <p:sldId id="299" r:id="rId21"/>
    <p:sldId id="306" r:id="rId22"/>
    <p:sldId id="279" r:id="rId23"/>
    <p:sldId id="269" r:id="rId24"/>
    <p:sldId id="312" r:id="rId25"/>
    <p:sldId id="308" r:id="rId26"/>
    <p:sldId id="286" r:id="rId27"/>
    <p:sldId id="313" r:id="rId28"/>
    <p:sldId id="314" r:id="rId29"/>
    <p:sldId id="265" r:id="rId30"/>
    <p:sldId id="291" r:id="rId31"/>
    <p:sldId id="285" r:id="rId32"/>
    <p:sldId id="261" r:id="rId33"/>
    <p:sldId id="318" r:id="rId34"/>
    <p:sldId id="316" r:id="rId35"/>
    <p:sldId id="262" r:id="rId36"/>
    <p:sldId id="317" r:id="rId37"/>
    <p:sldId id="281" r:id="rId38"/>
    <p:sldId id="266" r:id="rId39"/>
    <p:sldId id="264" r:id="rId4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331" autoAdjust="0"/>
    <p:restoredTop sz="94660"/>
  </p:normalViewPr>
  <p:slideViewPr>
    <p:cSldViewPr>
      <p:cViewPr>
        <p:scale>
          <a:sx n="55" d="100"/>
          <a:sy n="55" d="100"/>
        </p:scale>
        <p:origin x="-176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40B70F-1AF4-4C56-8EA6-82FBF41343B7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3A14CC-8F61-4CB4-BE7A-9D40A028512C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3A14CC-8F61-4CB4-BE7A-9D40A028512C}" type="slidenum">
              <a:rPr lang="ru-RU" smtClean="0"/>
              <a:t>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4287F1-2138-4624-A730-C027E8B53011}" type="datetimeFigureOut">
              <a:rPr lang="ru-RU" smtClean="0"/>
              <a:pPr/>
              <a:t>23.04.2020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AB371A4-CAF8-4D71-ACE3-EC8431EE1C6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4287F1-2138-4624-A730-C027E8B53011}" type="datetimeFigureOut">
              <a:rPr lang="ru-RU" smtClean="0"/>
              <a:pPr/>
              <a:t>23.04.2020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AB371A4-CAF8-4D71-ACE3-EC8431EE1C6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4287F1-2138-4624-A730-C027E8B53011}" type="datetimeFigureOut">
              <a:rPr lang="ru-RU" smtClean="0"/>
              <a:pPr/>
              <a:t>23.04.2020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AB371A4-CAF8-4D71-ACE3-EC8431EE1C6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4287F1-2138-4624-A730-C027E8B53011}" type="datetimeFigureOut">
              <a:rPr lang="ru-RU" smtClean="0"/>
              <a:pPr/>
              <a:t>23.04.2020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AB371A4-CAF8-4D71-ACE3-EC8431EE1C6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4287F1-2138-4624-A730-C027E8B53011}" type="datetimeFigureOut">
              <a:rPr lang="ru-RU" smtClean="0"/>
              <a:pPr/>
              <a:t>23.04.2020</a:t>
            </a:fld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AB371A4-CAF8-4D71-ACE3-EC8431EE1C6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4287F1-2138-4624-A730-C027E8B53011}" type="datetimeFigureOut">
              <a:rPr lang="ru-RU" smtClean="0"/>
              <a:pPr/>
              <a:t>23.04.2020</a:t>
            </a:fld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AB371A4-CAF8-4D71-ACE3-EC8431EE1C6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4287F1-2138-4624-A730-C027E8B53011}" type="datetimeFigureOut">
              <a:rPr lang="ru-RU" smtClean="0"/>
              <a:pPr/>
              <a:t>23.04.2020</a:t>
            </a:fld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AB371A4-CAF8-4D71-ACE3-EC8431EE1C6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4287F1-2138-4624-A730-C027E8B53011}" type="datetimeFigureOut">
              <a:rPr lang="ru-RU" smtClean="0"/>
              <a:pPr/>
              <a:t>23.04.2020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AB371A4-CAF8-4D71-ACE3-EC8431EE1C6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4287F1-2138-4624-A730-C027E8B53011}" type="datetimeFigureOut">
              <a:rPr lang="ru-RU" smtClean="0"/>
              <a:pPr/>
              <a:t>23.04.2020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AB371A4-CAF8-4D71-ACE3-EC8431EE1C6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4287F1-2138-4624-A730-C027E8B53011}" type="datetimeFigureOut">
              <a:rPr lang="ru-RU" smtClean="0"/>
              <a:pPr/>
              <a:t>23.04.2020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AB371A4-CAF8-4D71-ACE3-EC8431EE1C6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4287F1-2138-4624-A730-C027E8B53011}" type="datetimeFigureOut">
              <a:rPr lang="ru-RU" smtClean="0"/>
              <a:pPr/>
              <a:t>23.04.2020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AB371A4-CAF8-4D71-ACE3-EC8431EE1C6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>
  <p:cSld name="Заголовок и два объекта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0" y="190500"/>
            <a:ext cx="7010400" cy="15271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524000" y="1905000"/>
            <a:ext cx="3429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5105400" y="1905000"/>
            <a:ext cx="3429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1524000" y="4038600"/>
            <a:ext cx="70104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66294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824287F1-2138-4624-A730-C027E8B53011}" type="datetimeFigureOut">
              <a:rPr lang="ru-RU" smtClean="0"/>
              <a:pPr/>
              <a:t>23.04.2020</a:t>
            </a:fld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2766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1524000" y="6248400"/>
            <a:ext cx="1295400" cy="457200"/>
          </a:xfrm>
        </p:spPr>
        <p:txBody>
          <a:bodyPr/>
          <a:lstStyle>
            <a:lvl1pPr>
              <a:defRPr/>
            </a:lvl1pPr>
          </a:lstStyle>
          <a:p>
            <a:fld id="{9AB371A4-CAF8-4D71-ACE3-EC8431EE1C6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1524000" y="190500"/>
            <a:ext cx="7010400" cy="15271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524000" y="1905000"/>
            <a:ext cx="3429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5105400" y="1905000"/>
            <a:ext cx="3429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1524000" y="4038600"/>
            <a:ext cx="3429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105400" y="4038600"/>
            <a:ext cx="3429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66294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824287F1-2138-4624-A730-C027E8B53011}" type="datetimeFigureOut">
              <a:rPr lang="ru-RU" smtClean="0"/>
              <a:pPr/>
              <a:t>23.04.2020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2766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1524000" y="6248400"/>
            <a:ext cx="1295400" cy="457200"/>
          </a:xfrm>
        </p:spPr>
        <p:txBody>
          <a:bodyPr/>
          <a:lstStyle>
            <a:lvl1pPr>
              <a:defRPr/>
            </a:lvl1pPr>
          </a:lstStyle>
          <a:p>
            <a:fld id="{9AB371A4-CAF8-4D71-ACE3-EC8431EE1C6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>
  <p:cSld name="Заголовок, два объекта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0" y="190500"/>
            <a:ext cx="7010400" cy="15271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524000" y="1905000"/>
            <a:ext cx="3429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1524000" y="4038600"/>
            <a:ext cx="3429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5105400" y="1905000"/>
            <a:ext cx="3429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66294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824287F1-2138-4624-A730-C027E8B53011}" type="datetimeFigureOut">
              <a:rPr lang="ru-RU" smtClean="0"/>
              <a:pPr/>
              <a:t>23.04.2020</a:t>
            </a:fld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2766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1524000" y="6248400"/>
            <a:ext cx="1295400" cy="457200"/>
          </a:xfrm>
        </p:spPr>
        <p:txBody>
          <a:bodyPr/>
          <a:lstStyle>
            <a:lvl1pPr>
              <a:defRPr/>
            </a:lvl1pPr>
          </a:lstStyle>
          <a:p>
            <a:fld id="{9AB371A4-CAF8-4D71-ACE3-EC8431EE1C6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6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824287F1-2138-4624-A730-C027E8B53011}" type="datetimeFigureOut">
              <a:rPr lang="ru-RU" smtClean="0"/>
              <a:pPr/>
              <a:t>23.04.2020</a:t>
            </a:fld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AB371A4-CAF8-4D71-ACE3-EC8431EE1C6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Техника апробации картофеля</a:t>
            </a:r>
            <a:endParaRPr lang="ru-RU" dirty="0"/>
          </a:p>
        </p:txBody>
      </p:sp>
      <p:pic>
        <p:nvPicPr>
          <p:cNvPr id="4" name="Содержимое 3" descr="Без названия (2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71600" y="1484784"/>
            <a:ext cx="7776864" cy="4896544"/>
          </a:xfr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2034"/>
          </a:xfrm>
        </p:spPr>
        <p:txBody>
          <a:bodyPr>
            <a:normAutofit fontScale="90000"/>
          </a:bodyPr>
          <a:lstStyle/>
          <a:p>
            <a:r>
              <a:rPr lang="kk-KZ" dirty="0" smtClean="0"/>
              <a:t>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192688"/>
          </a:xfrm>
        </p:spPr>
        <p:txBody>
          <a:bodyPr>
            <a:normAutofit fontScale="85000" lnSpcReduction="10000"/>
          </a:bodyPr>
          <a:lstStyle/>
          <a:p>
            <a:r>
              <a:rPr lang="ru-RU" dirty="0"/>
              <a:t>Полевой апробации подлежат все сортовые посевы картофеля, предназначенные для семенных целей в хозяйстве и для обеспечения сортовым семенным материалом в порядке обмена или продажи другим </a:t>
            </a:r>
            <a:r>
              <a:rPr lang="ru-RU" dirty="0" smtClean="0"/>
              <a:t>хозяйствам</a:t>
            </a:r>
            <a:r>
              <a:rPr lang="ru-RU" dirty="0"/>
              <a:t>.</a:t>
            </a:r>
          </a:p>
          <a:p>
            <a:r>
              <a:rPr lang="ru-RU" dirty="0"/>
              <a:t>Полевую апробацию сортовых посевов проводят в присутствии лица, </a:t>
            </a:r>
            <a:r>
              <a:rPr lang="ru-RU" dirty="0" smtClean="0"/>
              <a:t>ответственного </a:t>
            </a:r>
            <a:r>
              <a:rPr lang="ru-RU" dirty="0"/>
              <a:t>за семеноводство этой культуры в хозяйстве во время цветения картофеля. В это время хорошо выражены </a:t>
            </a:r>
            <a:r>
              <a:rPr lang="ru-RU" dirty="0" err="1"/>
              <a:t>сортоотличительные</a:t>
            </a:r>
            <a:r>
              <a:rPr lang="ru-RU" dirty="0"/>
              <a:t> морфологические признаки растения. Цветок раскрыт, кусты хорошо развиты, листья свежие, </a:t>
            </a:r>
            <a:r>
              <a:rPr lang="ru-RU" dirty="0" err="1"/>
              <a:t>непривядшие</a:t>
            </a:r>
            <a:r>
              <a:rPr lang="ru-RU" dirty="0"/>
              <a:t>. </a:t>
            </a:r>
            <a:r>
              <a:rPr lang="ru-RU" dirty="0" smtClean="0"/>
              <a:t> </a:t>
            </a:r>
            <a:r>
              <a:rPr lang="ru-RU" dirty="0" err="1" smtClean="0"/>
              <a:t>Нецветущие</a:t>
            </a:r>
            <a:r>
              <a:rPr lang="ru-RU" dirty="0" smtClean="0"/>
              <a:t> </a:t>
            </a:r>
            <a:r>
              <a:rPr lang="ru-RU" dirty="0"/>
              <a:t>сорта нужно апробировать в период цветения других сортов, сходных по вегетационному периоду.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0802413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85860"/>
          </a:xfrm>
        </p:spPr>
        <p:txBody>
          <a:bodyPr>
            <a:noAutofit/>
          </a:bodyPr>
          <a:lstStyle/>
          <a:p>
            <a:r>
              <a:rPr lang="x-none" sz="2800" smtClean="0"/>
              <a:t>Апробатор не позднее чем за две недели до апробации проводит следующую подготовительную работу: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1214422"/>
            <a:ext cx="9001156" cy="4911741"/>
          </a:xfrm>
        </p:spPr>
        <p:txBody>
          <a:bodyPr>
            <a:noAutofit/>
          </a:bodyPr>
          <a:lstStyle/>
          <a:p>
            <a:r>
              <a:rPr lang="x-none" sz="2400" smtClean="0"/>
              <a:t>- </a:t>
            </a:r>
            <a:r>
              <a:rPr lang="x-none" sz="2400"/>
              <a:t>устанавливает площадь сортовых посевов, подлежащую апробации и регистрации;</a:t>
            </a:r>
            <a:endParaRPr lang="ru-RU" sz="2400" dirty="0"/>
          </a:p>
          <a:p>
            <a:r>
              <a:rPr lang="x-none" sz="2400"/>
              <a:t>- проверяет документы ,характеризующие качество высаженного семенного  материала (аттестат на элитный картофель, свидетельство на сортовой картофель или акт апробации посева);</a:t>
            </a:r>
            <a:endParaRPr lang="ru-RU" sz="2400" dirty="0"/>
          </a:p>
          <a:p>
            <a:r>
              <a:rPr lang="x-none" sz="2400"/>
              <a:t>- Знакомится с актом закладк</a:t>
            </a:r>
            <a:r>
              <a:rPr lang="kk-KZ" sz="2400" dirty="0"/>
              <a:t>о</a:t>
            </a:r>
            <a:r>
              <a:rPr lang="x-none" sz="2400"/>
              <a:t>й семенного участка и актом прочистки сортовых посевов картофеля (форма 210);</a:t>
            </a:r>
            <a:endParaRPr lang="ru-RU" sz="2400" dirty="0"/>
          </a:p>
          <a:p>
            <a:r>
              <a:rPr lang="x-none" sz="2400"/>
              <a:t>- организует дополнительную прочистку, если она была проведена неудовлетворительно. Прочистка должна быть проведена, если удалению подлежит не более 20% растений. Если прочистка нецелесообразна, а сорт ценный, апробатор организует покустно – массовый отбор </a:t>
            </a:r>
            <a:r>
              <a:rPr lang="kk-KZ" sz="2400" dirty="0"/>
              <a:t>и </a:t>
            </a:r>
            <a:r>
              <a:rPr lang="x-none" sz="2400"/>
              <a:t>отметку здоровых кустов и раннею уборку основного сорта; </a:t>
            </a:r>
            <a:endParaRPr lang="ru-RU" sz="2400" dirty="0"/>
          </a:p>
          <a:p>
            <a:endParaRPr lang="ru-RU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Без названия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unnamed (1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11560" y="0"/>
            <a:ext cx="8136904" cy="6126163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 fontScale="92500" lnSpcReduction="10000"/>
          </a:bodyPr>
          <a:lstStyle/>
          <a:p>
            <a:r>
              <a:rPr lang="x-none" smtClean="0"/>
              <a:t>- устанавливает, какие агротехнические мероприятия проведены хозяйством на посевах семенного картофеля (сроки посадки, способы подготовки семенного материала; сроки и виды обработки почвы, виды и нормы удобрений, полив и пр.);</a:t>
            </a:r>
            <a:endParaRPr lang="ru-RU" dirty="0" smtClean="0"/>
          </a:p>
          <a:p>
            <a:r>
              <a:rPr lang="x-none" smtClean="0"/>
              <a:t>- на основании проверки сортовых документов и полевого осмотра посева регистрирует все неапробируемые сортовые посевы, заполняя акт акт их регистрации (форма199).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Приложение 1Б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/>
          <a:lstStyle/>
          <a:p>
            <a:r>
              <a:rPr lang="ru-RU" dirty="0" smtClean="0"/>
              <a:t> </a:t>
            </a:r>
          </a:p>
          <a:p>
            <a:r>
              <a:rPr lang="ru-RU" sz="1600" dirty="0" smtClean="0"/>
              <a:t>Дата начала</a:t>
            </a:r>
          </a:p>
          <a:p>
            <a:r>
              <a:rPr lang="ru-RU" sz="1600" dirty="0" smtClean="0"/>
              <a:t>Регистрационный номер посева</a:t>
            </a:r>
          </a:p>
          <a:p>
            <a:r>
              <a:rPr lang="ru-RU" sz="1600" dirty="0" smtClean="0"/>
              <a:t>апробации</a:t>
            </a:r>
          </a:p>
          <a:p>
            <a:pPr algn="ctr"/>
            <a:r>
              <a:rPr lang="ru-RU" b="1" dirty="0" smtClean="0"/>
              <a:t>ЖУРНАЛ</a:t>
            </a:r>
            <a:endParaRPr lang="ru-RU" dirty="0" smtClean="0"/>
          </a:p>
          <a:p>
            <a:pPr algn="ctr"/>
            <a:r>
              <a:rPr lang="ru-RU" b="1" dirty="0" smtClean="0"/>
              <a:t>ПОЛЕВОГО ОБСЛЕДОВАНИЯ</a:t>
            </a:r>
            <a:endParaRPr lang="ru-RU" dirty="0" smtClean="0"/>
          </a:p>
          <a:p>
            <a:r>
              <a:rPr lang="ru-RU" sz="1800" dirty="0" smtClean="0"/>
              <a:t>Сведения о заявителе или производителе семян:</a:t>
            </a:r>
          </a:p>
          <a:p>
            <a:r>
              <a:rPr lang="ru-RU" sz="1800" dirty="0" smtClean="0"/>
              <a:t>1.1</a:t>
            </a:r>
            <a:r>
              <a:rPr lang="ru-RU" sz="1800" dirty="0" smtClean="0"/>
              <a:t>. фамилия, собственное имя, отчество (при его наличии) физического лица, в том числе индивидуального предпринимателя, или наименование юридического лица:</a:t>
            </a:r>
          </a:p>
          <a:p>
            <a:r>
              <a:rPr lang="ru-RU" sz="1800" dirty="0" smtClean="0"/>
              <a:t> </a:t>
            </a:r>
          </a:p>
          <a:p>
            <a:r>
              <a:rPr lang="ru-RU" sz="1800" dirty="0" smtClean="0"/>
              <a:t>1.2. адрес регистрации по месту жительства (месту пребывания) физического</a:t>
            </a:r>
            <a:endParaRPr lang="ru-RU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2528"/>
          </a:xfrm>
        </p:spPr>
        <p:txBody>
          <a:bodyPr>
            <a:normAutofit fontScale="90000"/>
          </a:bodyPr>
          <a:lstStyle/>
          <a:p>
            <a:r>
              <a:rPr lang="kk-KZ" dirty="0" smtClean="0"/>
              <a:t>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626121"/>
          </a:xfrm>
        </p:spPr>
        <p:txBody>
          <a:bodyPr>
            <a:normAutofit fontScale="85000" lnSpcReduction="10000"/>
          </a:bodyPr>
          <a:lstStyle/>
          <a:p>
            <a:r>
              <a:rPr lang="ru-RU" dirty="0"/>
              <a:t>Акт апробации посевов картофеля составляют на каждый участок отдельно в двух экземплярах: первый оставляют в хозяйстве, а второй передают районному управлению сельского хозяйства.</a:t>
            </a:r>
          </a:p>
          <a:p>
            <a:r>
              <a:rPr lang="ru-RU" dirty="0"/>
              <a:t>К акту апробации предлагают заполненные листки полевого блокнота.</a:t>
            </a:r>
          </a:p>
          <a:p>
            <a:r>
              <a:rPr lang="ru-RU" dirty="0"/>
              <a:t>Акт прочистки сортовых посевов картофеля составляют в одном экземпляре и хранят в хозяйстве.</a:t>
            </a:r>
          </a:p>
          <a:p>
            <a:r>
              <a:rPr lang="ru-RU" dirty="0"/>
              <a:t>Акт регистрации сортовых посевов составляют в двух экземплярах, из которых один составляют в хозяйстве, а второй передают районному управлению сельского хозяйства.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457200" y="228919"/>
            <a:ext cx="8229600" cy="45719"/>
          </a:xfrm>
        </p:spPr>
        <p:txBody>
          <a:bodyPr/>
          <a:lstStyle/>
          <a:p>
            <a:r>
              <a:rPr lang="en-US" dirty="0" smtClean="0"/>
              <a:t>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Одновременно с осмотром и оценкой растений на заболеваемость и сортность глазомерно определяют:</a:t>
            </a:r>
          </a:p>
          <a:p>
            <a:r>
              <a:rPr lang="ru-RU" dirty="0"/>
              <a:t>1) густоту насаждения (для этого при осмотре проб в блокноте делают соответствующие отметки о выпавших растениях);</a:t>
            </a:r>
          </a:p>
          <a:p>
            <a:r>
              <a:rPr lang="ru-RU" dirty="0"/>
              <a:t>2) выравненность посева по развитию растений:</a:t>
            </a:r>
          </a:p>
          <a:p>
            <a:r>
              <a:rPr lang="ru-RU" dirty="0"/>
              <a:t>- выравненность считается хорошей, если ботва почти всех растений нормально развита и смыкается в рядах;</a:t>
            </a:r>
          </a:p>
          <a:p>
            <a:r>
              <a:rPr lang="ru-RU" dirty="0"/>
              <a:t>- средней, когда посев наряду с хорошо развитыми куста­ми имеет до 25 % слаборазвитых (отстающих) </a:t>
            </a:r>
            <a:r>
              <a:rPr lang="ru-RU" dirty="0" smtClean="0"/>
              <a:t>растений</a:t>
            </a:r>
            <a:r>
              <a:rPr lang="ru-RU" dirty="0"/>
              <a:t>;</a:t>
            </a:r>
          </a:p>
          <a:p>
            <a:r>
              <a:rPr lang="ru-RU" dirty="0"/>
              <a:t>- плохой, если посев очень </a:t>
            </a:r>
            <a:r>
              <a:rPr lang="ru-RU" dirty="0" err="1"/>
              <a:t>невыравненный</a:t>
            </a:r>
            <a:r>
              <a:rPr lang="ru-RU" dirty="0"/>
              <a:t> или рас­тения слабо развиты вследствие несовершенной агро­техники);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8529814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 lnSpcReduction="10000"/>
          </a:bodyPr>
          <a:lstStyle/>
          <a:p>
            <a:r>
              <a:rPr lang="ru-RU" dirty="0"/>
              <a:t>3) урожай клубней (для этого выборочно в разных </a:t>
            </a:r>
            <a:r>
              <a:rPr lang="ru-RU" dirty="0" smtClean="0"/>
              <a:t>местах </a:t>
            </a:r>
            <a:r>
              <a:rPr lang="ru-RU" dirty="0"/>
              <a:t>участка выкапывают клубни у средних по развитию кустов).</a:t>
            </a:r>
          </a:p>
          <a:p>
            <a:r>
              <a:rPr lang="ru-RU" dirty="0"/>
              <a:t>4) </a:t>
            </a:r>
            <a:r>
              <a:rPr lang="ru-RU" dirty="0" err="1"/>
              <a:t>Апробатор</a:t>
            </a:r>
            <a:r>
              <a:rPr lang="ru-RU" dirty="0"/>
              <a:t> устанавливает также качество обработки посева. На основании записей в полевом блокноте о </a:t>
            </a:r>
            <a:r>
              <a:rPr lang="ru-RU" dirty="0" smtClean="0"/>
              <a:t>количестве </a:t>
            </a:r>
            <a:r>
              <a:rPr lang="ru-RU" dirty="0"/>
              <a:t>выявленных в образце примесей и больных </a:t>
            </a:r>
            <a:r>
              <a:rPr lang="ru-RU" dirty="0" smtClean="0"/>
              <a:t>кустов </a:t>
            </a:r>
            <a:r>
              <a:rPr lang="ru-RU" dirty="0"/>
              <a:t>вычисляют проценты сортовых примесей и больных кустов на апробируемом участке.</a:t>
            </a:r>
          </a:p>
        </p:txBody>
      </p:sp>
    </p:spTree>
    <p:extLst>
      <p:ext uri="{BB962C8B-B14F-4D97-AF65-F5344CB8AC3E}">
        <p14:creationId xmlns="" xmlns:p14="http://schemas.microsoft.com/office/powerpoint/2010/main" val="28448534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4042"/>
          </a:xfrm>
        </p:spPr>
        <p:txBody>
          <a:bodyPr>
            <a:normAutofit fontScale="90000"/>
          </a:bodyPr>
          <a:lstStyle/>
          <a:p>
            <a:r>
              <a:rPr lang="kk-KZ" dirty="0" smtClean="0"/>
              <a:t>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>
            <a:normAutofit/>
          </a:bodyPr>
          <a:lstStyle/>
          <a:p>
            <a:r>
              <a:rPr lang="ru-RU" dirty="0"/>
              <a:t>При выявлении колорадского жука на кустах (яйцекладок, личинок, жуков, куколок и личинок в почве при осмотре клубней) </a:t>
            </a:r>
            <a:r>
              <a:rPr lang="ru-RU" dirty="0" err="1"/>
              <a:t>апробатор</a:t>
            </a:r>
            <a:r>
              <a:rPr lang="ru-RU" dirty="0"/>
              <a:t> место обнаружения жука отмечает вешкой.</a:t>
            </a:r>
          </a:p>
          <a:p>
            <a:r>
              <a:rPr lang="ru-RU" dirty="0"/>
              <a:t>Наличие карантинных болезней и вредителей (рак картофеля, картофельная нематода), а также растений </a:t>
            </a:r>
            <a:r>
              <a:rPr lang="ru-RU" dirty="0" err="1"/>
              <a:t>неракоустойчивых</a:t>
            </a:r>
            <a:r>
              <a:rPr lang="ru-RU" dirty="0"/>
              <a:t> сортов в посевах ракоустойчивых не допускается.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938483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018"/>
          </a:xfrm>
        </p:spPr>
        <p:txBody>
          <a:bodyPr>
            <a:normAutofit fontScale="90000"/>
          </a:bodyPr>
          <a:lstStyle/>
          <a:p>
            <a:r>
              <a:rPr lang="kk-KZ" dirty="0" smtClean="0"/>
              <a:t>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Степень поражения фитофторозом определяют глазомерно:</a:t>
            </a:r>
          </a:p>
          <a:p>
            <a:r>
              <a:rPr lang="ru-RU" dirty="0"/>
              <a:t>- слабая - на отдельных кустах встречаются единичные пятна на листьях;</a:t>
            </a:r>
          </a:p>
          <a:p>
            <a:r>
              <a:rPr lang="ru-RU" dirty="0"/>
              <a:t>- средняя — на всех кустах листья имеют заметные поражения, но кусты еще зеле­ные;</a:t>
            </a:r>
          </a:p>
          <a:p>
            <a:r>
              <a:rPr lang="ru-RU" dirty="0"/>
              <a:t>- сильная — все кусты наполовину или больше </a:t>
            </a:r>
            <a:r>
              <a:rPr lang="ru-RU" dirty="0" smtClean="0"/>
              <a:t>поражены </a:t>
            </a:r>
            <a:r>
              <a:rPr lang="ru-RU" dirty="0"/>
              <a:t>фитофторозом.</a:t>
            </a:r>
          </a:p>
          <a:p>
            <a:r>
              <a:rPr lang="ru-RU" dirty="0"/>
              <a:t>Пораженность фитофторозом не является признаком для определения категории посева.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5336479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slide-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95537" y="0"/>
            <a:ext cx="8352928" cy="6126163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slide-3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-387424"/>
            <a:ext cx="9143999" cy="6513587"/>
          </a:xfr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medium_SNC0000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55577" y="260648"/>
            <a:ext cx="8136904" cy="5865515"/>
          </a:xfr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018"/>
          </a:xfrm>
        </p:spPr>
        <p:txBody>
          <a:bodyPr>
            <a:normAutofit fontScale="90000"/>
          </a:bodyPr>
          <a:lstStyle/>
          <a:p>
            <a:r>
              <a:rPr lang="ru-RU" dirty="0"/>
              <a:t>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/>
              <a:t>Одновременно с осмотром и оценкой растений на заболеваемость и сортовую чистоту визуально определяют:</a:t>
            </a:r>
            <a:endParaRPr lang="ru-RU" dirty="0"/>
          </a:p>
          <a:p>
            <a:r>
              <a:rPr lang="ru-RU" dirty="0"/>
              <a:t>- </a:t>
            </a:r>
            <a:r>
              <a:rPr lang="ru-RU" b="1" dirty="0"/>
              <a:t>густоту насаждения </a:t>
            </a:r>
            <a:r>
              <a:rPr lang="ru-RU" dirty="0"/>
              <a:t>(для этого при осмотре проб в журнале делают соответствующие отметки о выпавших растениях);</a:t>
            </a:r>
          </a:p>
          <a:p>
            <a:r>
              <a:rPr lang="ru-RU" dirty="0"/>
              <a:t>- </a:t>
            </a:r>
            <a:r>
              <a:rPr lang="ru-RU" b="1" dirty="0"/>
              <a:t>выравненность посадок</a:t>
            </a:r>
            <a:r>
              <a:rPr lang="ru-RU" dirty="0"/>
              <a:t> по развитию растений (выравненность считается</a:t>
            </a:r>
          </a:p>
          <a:p>
            <a:r>
              <a:rPr lang="ru-RU" i="1" dirty="0"/>
              <a:t>хорошей</a:t>
            </a:r>
            <a:r>
              <a:rPr lang="ru-RU" dirty="0"/>
              <a:t>, если ботва почти всех растений нормально развита и смыкается в рядах:</a:t>
            </a:r>
          </a:p>
          <a:p>
            <a:r>
              <a:rPr lang="ru-RU" i="1" dirty="0"/>
              <a:t>средней</a:t>
            </a:r>
            <a:r>
              <a:rPr lang="ru-RU" dirty="0"/>
              <a:t>, когда посев наряду с хорошо развитыми кустами имеет до 25 % слаборазвитых (отстающих) растений;</a:t>
            </a:r>
          </a:p>
          <a:p>
            <a:r>
              <a:rPr lang="ru-RU" i="1" dirty="0"/>
              <a:t>плохой</a:t>
            </a:r>
            <a:r>
              <a:rPr lang="ru-RU" dirty="0"/>
              <a:t>, если посадки очень не выравненные или растения слабо развиты вследствие несовершенной агротехники;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7948651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2034"/>
          </a:xfrm>
        </p:spPr>
        <p:txBody>
          <a:bodyPr/>
          <a:lstStyle/>
          <a:p>
            <a:r>
              <a:rPr lang="en-US" dirty="0" smtClean="0"/>
              <a:t>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/>
          <a:lstStyle/>
          <a:p>
            <a:r>
              <a:rPr lang="ru-RU" dirty="0" smtClean="0"/>
              <a:t>При проведении апробации также визуально определяют густоту насаждения (тысяч кустов на 1 га), выравненность посевов по развитию ботвы (хорошая, средняя, плохая), наличие сорняков (нет, много или мало).</a:t>
            </a:r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5719"/>
          </a:xfrm>
        </p:spPr>
        <p:txBody>
          <a:bodyPr>
            <a:normAutofit fontScale="90000"/>
          </a:bodyPr>
          <a:lstStyle/>
          <a:p>
            <a:r>
              <a:rPr lang="kk-KZ" dirty="0" smtClean="0"/>
              <a:t>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626121"/>
          </a:xfrm>
        </p:spPr>
        <p:txBody>
          <a:bodyPr>
            <a:normAutofit fontScale="92500" lnSpcReduction="10000"/>
          </a:bodyPr>
          <a:lstStyle/>
          <a:p>
            <a:r>
              <a:rPr lang="x-none"/>
              <a:t>Апробацию посева проводят методом проб по диагонали поля. Пробой называется 20 растений картофеля, осматриваемых подряд на одном ряду, апробационным образцом – количество всех осмотренных в пробах растений (кустов) картофеля.</a:t>
            </a:r>
            <a:endParaRPr lang="ru-RU" dirty="0"/>
          </a:p>
          <a:p>
            <a:r>
              <a:rPr lang="x-none"/>
              <a:t>Исходя из площади апробируемого участка, апробатор устанавливает количество проб и растений , которые необходимо осмотреть, и, учитывая конфигурацию участка, определяет расстояние между пробами.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 Таблица 2 Количество проб и растений на участке 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2987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/>
                <a:gridCol w="1645920"/>
                <a:gridCol w="1645920"/>
                <a:gridCol w="1645920"/>
                <a:gridCol w="1645920"/>
              </a:tblGrid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№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Площадь,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Количество проб, шт.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Число кустов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 пробе, </a:t>
                      </a:r>
                      <a:r>
                        <a:rPr lang="ru-RU" sz="2800" dirty="0" err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шт</a:t>
                      </a:r>
                      <a:endParaRPr lang="ru-RU" sz="28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Всего проб, шт.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>
                          <a:latin typeface="Times New Roman"/>
                          <a:ea typeface="Times New Roman"/>
                          <a:cs typeface="Times New Roman"/>
                        </a:rPr>
                        <a:t>300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>
                          <a:latin typeface="Times New Roman"/>
                          <a:ea typeface="Times New Roman"/>
                          <a:cs typeface="Times New Roman"/>
                        </a:rPr>
                        <a:t>400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>
                          <a:latin typeface="Times New Roman"/>
                          <a:ea typeface="Times New Roman"/>
                          <a:cs typeface="Times New Roman"/>
                        </a:rPr>
                        <a:t>25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Times New Roman"/>
                          <a:ea typeface="Times New Roman"/>
                          <a:cs typeface="Times New Roman"/>
                        </a:rPr>
                        <a:t>500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46050"/>
          </a:xfrm>
        </p:spPr>
        <p:txBody>
          <a:bodyPr>
            <a:normAutofit fontScale="90000"/>
          </a:bodyPr>
          <a:lstStyle/>
          <a:p>
            <a:r>
              <a:rPr lang="kk-KZ" dirty="0" smtClean="0"/>
              <a:t>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525344"/>
          </a:xfrm>
        </p:spPr>
        <p:txBody>
          <a:bodyPr>
            <a:normAutofit fontScale="92500"/>
          </a:bodyPr>
          <a:lstStyle/>
          <a:p>
            <a:r>
              <a:rPr lang="ru-RU" dirty="0"/>
              <a:t>Для удобства подсчета в блокноте </a:t>
            </a:r>
            <a:r>
              <a:rPr lang="ru-RU" dirty="0" err="1"/>
              <a:t>апробатор</a:t>
            </a:r>
            <a:r>
              <a:rPr lang="ru-RU" dirty="0"/>
              <a:t> </a:t>
            </a:r>
            <a:r>
              <a:rPr lang="ru-RU" dirty="0" err="1" smtClean="0"/>
              <a:t>отме­ает</a:t>
            </a:r>
            <a:r>
              <a:rPr lang="ru-RU" dirty="0" smtClean="0"/>
              <a:t> </a:t>
            </a:r>
            <a:r>
              <a:rPr lang="ru-RU" dirty="0"/>
              <a:t>в очередной графе только кусты других сортов (примеси) с сокращением обозначения окраски клубней: </a:t>
            </a:r>
            <a:r>
              <a:rPr lang="ru-RU" dirty="0" err="1"/>
              <a:t>кр</a:t>
            </a:r>
            <a:r>
              <a:rPr lang="ru-RU" dirty="0"/>
              <a:t>. (красные), </a:t>
            </a:r>
            <a:r>
              <a:rPr lang="ru-RU" dirty="0" err="1"/>
              <a:t>син</a:t>
            </a:r>
            <a:r>
              <a:rPr lang="ru-RU" dirty="0"/>
              <a:t>. (синие), бел. (белые), а также со­кращенные названия болезней, которые </a:t>
            </a:r>
            <a:r>
              <a:rPr lang="ru-RU" dirty="0" err="1"/>
              <a:t>апробатор</a:t>
            </a:r>
            <a:r>
              <a:rPr lang="ru-RU" dirty="0"/>
              <a:t> </a:t>
            </a:r>
            <a:r>
              <a:rPr lang="ru-RU" dirty="0" smtClean="0"/>
              <a:t>расшифровывает </a:t>
            </a:r>
            <a:r>
              <a:rPr lang="ru-RU" dirty="0"/>
              <a:t>в примечании на листке блокнота. При отсутствии примесей и болезней на растениях, чтобы не сбиться с подсчета после осмотра каждого куста основ­ного сорта, он делает пометки в соответствующей графе точкой или другим знаком.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1548922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unnamed (2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55576" y="260648"/>
            <a:ext cx="7848872" cy="5865515"/>
          </a:xfr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 fontScale="90000"/>
          </a:bodyPr>
          <a:lstStyle/>
          <a:p>
            <a:r>
              <a:rPr lang="kk-KZ" sz="2400" dirty="0" smtClean="0"/>
              <a:t>Регистрационный лист</a:t>
            </a:r>
            <a:br>
              <a:rPr lang="kk-KZ" sz="2400" dirty="0" smtClean="0"/>
            </a:br>
            <a:r>
              <a:rPr lang="kk-KZ" sz="2400" dirty="0" smtClean="0"/>
              <a:t>к акту апробации посевов картофеля </a:t>
            </a:r>
            <a:r>
              <a:rPr lang="ru-RU" sz="2400" dirty="0" smtClean="0"/>
              <a:t>№__</a:t>
            </a:r>
            <a:r>
              <a:rPr lang="kk-KZ" sz="2400" dirty="0" smtClean="0"/>
              <a:t/>
            </a:r>
            <a:br>
              <a:rPr lang="kk-KZ" sz="2400" dirty="0" smtClean="0"/>
            </a:br>
            <a:endParaRPr lang="ru-RU" sz="24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51518" y="1052744"/>
          <a:ext cx="8892481" cy="98383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8163"/>
                <a:gridCol w="922702"/>
                <a:gridCol w="922702"/>
                <a:gridCol w="922702"/>
                <a:gridCol w="922702"/>
                <a:gridCol w="922702"/>
                <a:gridCol w="922702"/>
                <a:gridCol w="922702"/>
                <a:gridCol w="922702"/>
                <a:gridCol w="922702"/>
              </a:tblGrid>
              <a:tr h="732780">
                <a:tc>
                  <a:txBody>
                    <a:bodyPr/>
                    <a:lstStyle/>
                    <a:p>
                      <a:r>
                        <a:rPr lang="ru-RU" dirty="0" smtClean="0"/>
                        <a:t>кусты</a:t>
                      </a:r>
                      <a:endParaRPr lang="ru-RU" dirty="0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пробы</a:t>
                      </a:r>
                      <a:endParaRPr lang="ru-RU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418731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итд</a:t>
                      </a:r>
                      <a:endParaRPr lang="ru-RU" dirty="0"/>
                    </a:p>
                  </a:txBody>
                  <a:tcPr/>
                </a:tc>
              </a:tr>
              <a:tr h="418731"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</a:tr>
              <a:tr h="418731"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ЧН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</a:tr>
              <a:tr h="418731"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</a:tr>
              <a:tr h="418731">
                <a:tc>
                  <a:txBody>
                    <a:bodyPr/>
                    <a:lstStyle/>
                    <a:p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err="1" smtClean="0"/>
                        <a:t>кк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В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</a:tr>
              <a:tr h="418731"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</a:tr>
              <a:tr h="418731">
                <a:tc>
                  <a:txBody>
                    <a:bodyPr/>
                    <a:lstStyle/>
                    <a:p>
                      <a:r>
                        <a:rPr lang="ru-RU" dirty="0" smtClean="0"/>
                        <a:t>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</a:tr>
              <a:tr h="418731">
                <a:tc>
                  <a:txBody>
                    <a:bodyPr/>
                    <a:lstStyle/>
                    <a:p>
                      <a:r>
                        <a:rPr lang="ru-RU" dirty="0" smtClean="0"/>
                        <a:t>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</a:tr>
              <a:tr h="418731">
                <a:tc>
                  <a:txBody>
                    <a:bodyPr/>
                    <a:lstStyle/>
                    <a:p>
                      <a:r>
                        <a:rPr lang="ru-RU" dirty="0" smtClean="0"/>
                        <a:t>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БК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</a:tr>
              <a:tr h="418731">
                <a:tc>
                  <a:txBody>
                    <a:bodyPr/>
                    <a:lstStyle/>
                    <a:p>
                      <a:r>
                        <a:rPr lang="ru-RU" dirty="0" smtClean="0"/>
                        <a:t>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</a:tr>
              <a:tr h="418731">
                <a:tc>
                  <a:txBody>
                    <a:bodyPr/>
                    <a:lstStyle/>
                    <a:p>
                      <a:r>
                        <a:rPr lang="ru-RU" dirty="0" smtClean="0"/>
                        <a:t>10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</a:tr>
              <a:tr h="418731">
                <a:tc>
                  <a:txBody>
                    <a:bodyPr/>
                    <a:lstStyle/>
                    <a:p>
                      <a:r>
                        <a:rPr lang="ru-RU" dirty="0" smtClean="0"/>
                        <a:t>11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БК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</a:tr>
              <a:tr h="418731">
                <a:tc>
                  <a:txBody>
                    <a:bodyPr/>
                    <a:lstStyle/>
                    <a:p>
                      <a:r>
                        <a:rPr lang="ru-RU" dirty="0" smtClean="0"/>
                        <a:t>12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КГ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</a:tr>
              <a:tr h="418731">
                <a:tc>
                  <a:txBody>
                    <a:bodyPr/>
                    <a:lstStyle/>
                    <a:p>
                      <a:r>
                        <a:rPr lang="ru-RU" dirty="0" smtClean="0"/>
                        <a:t>13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</a:tr>
              <a:tr h="418731">
                <a:tc>
                  <a:txBody>
                    <a:bodyPr/>
                    <a:lstStyle/>
                    <a:p>
                      <a:r>
                        <a:rPr lang="ru-RU" dirty="0" smtClean="0"/>
                        <a:t>14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</a:tr>
              <a:tr h="418731">
                <a:tc>
                  <a:txBody>
                    <a:bodyPr/>
                    <a:lstStyle/>
                    <a:p>
                      <a:r>
                        <a:rPr lang="ru-RU" dirty="0" smtClean="0"/>
                        <a:t>15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в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</a:tr>
              <a:tr h="418731">
                <a:tc>
                  <a:txBody>
                    <a:bodyPr/>
                    <a:lstStyle/>
                    <a:p>
                      <a:r>
                        <a:rPr lang="ru-RU" dirty="0" smtClean="0"/>
                        <a:t>16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КГ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</a:tr>
              <a:tr h="418731">
                <a:tc>
                  <a:txBody>
                    <a:bodyPr/>
                    <a:lstStyle/>
                    <a:p>
                      <a:r>
                        <a:rPr lang="ru-RU" dirty="0" smtClean="0"/>
                        <a:t>17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err="1" smtClean="0"/>
                        <a:t>чн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</a:tr>
              <a:tr h="418731">
                <a:tc>
                  <a:txBody>
                    <a:bodyPr/>
                    <a:lstStyle/>
                    <a:p>
                      <a:r>
                        <a:rPr lang="ru-RU" dirty="0" smtClean="0"/>
                        <a:t>18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</a:tr>
              <a:tr h="418731">
                <a:tc>
                  <a:txBody>
                    <a:bodyPr/>
                    <a:lstStyle/>
                    <a:p>
                      <a:r>
                        <a:rPr lang="ru-RU" dirty="0" smtClean="0"/>
                        <a:t>20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4042"/>
          </a:xfrm>
        </p:spPr>
        <p:txBody>
          <a:bodyPr>
            <a:normAutofit fontScale="90000"/>
          </a:bodyPr>
          <a:lstStyle/>
          <a:p>
            <a:r>
              <a:rPr lang="kk-KZ" dirty="0" smtClean="0"/>
              <a:t>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При сомнении в соответствии апробируемому сорту необходимо выборочно выкапывать клубни. Вирусные болезни определяют по внешним признакам поражения ботвы, черную ножку и кольцевую гниль — по </a:t>
            </a:r>
            <a:r>
              <a:rPr lang="ru-RU" dirty="0" smtClean="0"/>
              <a:t>поражению </a:t>
            </a:r>
            <a:r>
              <a:rPr lang="ru-RU" dirty="0"/>
              <a:t>ботвы и клубней (при этом </a:t>
            </a:r>
            <a:r>
              <a:rPr lang="ru-RU" dirty="0" err="1"/>
              <a:t>апробатор</a:t>
            </a:r>
            <a:r>
              <a:rPr lang="ru-RU" dirty="0"/>
              <a:t> разрезает клубни и осматривает их). Болезни растений </a:t>
            </a:r>
            <a:r>
              <a:rPr lang="ru-RU" dirty="0" smtClean="0"/>
              <a:t>учитывают </a:t>
            </a:r>
            <a:r>
              <a:rPr lang="ru-RU" dirty="0"/>
              <a:t>независимо от того, на каком сорте они были </a:t>
            </a:r>
            <a:r>
              <a:rPr lang="ru-RU" dirty="0" smtClean="0"/>
              <a:t>обнаружены </a:t>
            </a:r>
            <a:r>
              <a:rPr lang="ru-RU" dirty="0"/>
              <a:t>— на основном или примесях.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6042391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018"/>
          </a:xfrm>
        </p:spPr>
        <p:txBody>
          <a:bodyPr/>
          <a:lstStyle/>
          <a:p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Вирусные болезни определяют по внешним признакам проявления легких симптомов (обыкновенная мозаика, мозаичное закручивание листьев), тяжелых (морщинистая мозаика, полосчатая мозаика, скручивание листьев).</a:t>
            </a:r>
          </a:p>
          <a:p>
            <a:r>
              <a:rPr lang="ru-RU" dirty="0" smtClean="0"/>
              <a:t>Черную ножку и кольцевую гниль определяют по внешним симптомам их проявления на растениях, подземной части стеблей и образовавшихся клубнях.</a:t>
            </a:r>
            <a:endParaRPr lang="ru-RU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redsonya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95536" y="332656"/>
            <a:ext cx="8748464" cy="6525344"/>
          </a:xfr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Без названия (3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39552" y="332656"/>
            <a:ext cx="8136904" cy="5688632"/>
          </a:xfr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При </a:t>
            </a:r>
            <a:r>
              <a:rPr lang="ru-RU" dirty="0" err="1" smtClean="0"/>
              <a:t>апробационном</a:t>
            </a:r>
            <a:r>
              <a:rPr lang="ru-RU" dirty="0" smtClean="0"/>
              <a:t> осмотре семенной картофель по качеству посадок должен соответствовать требованиям, установленных </a:t>
            </a:r>
            <a:r>
              <a:rPr lang="ru-RU" dirty="0" err="1" smtClean="0"/>
              <a:t>ГОСТом</a:t>
            </a:r>
            <a:r>
              <a:rPr lang="ru-RU" dirty="0" smtClean="0"/>
              <a:t> для соответствующих категорий.</a:t>
            </a:r>
            <a:endParaRPr lang="ru-RU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ru-RU" dirty="0"/>
              <a:t>Категория чистоты</a:t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855750145"/>
              </p:ext>
            </p:extLst>
          </p:nvPr>
        </p:nvGraphicFramePr>
        <p:xfrm>
          <a:off x="457200" y="620688"/>
          <a:ext cx="8229600" cy="49744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8376"/>
                <a:gridCol w="2993464"/>
                <a:gridCol w="1645920"/>
                <a:gridCol w="1645920"/>
                <a:gridCol w="1645920"/>
              </a:tblGrid>
              <a:tr h="61571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показатели</a:t>
                      </a:r>
                      <a:endParaRPr lang="ru-RU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ru-RU" dirty="0" smtClean="0"/>
                        <a:t>Категория чистоты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615718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</a:tr>
              <a:tr h="615718"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Сортовая чистота(не  менее)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98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95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90</a:t>
                      </a:r>
                      <a:endParaRPr lang="ru-RU" dirty="0"/>
                    </a:p>
                  </a:txBody>
                  <a:tcPr/>
                </a:tc>
              </a:tr>
              <a:tr h="615718"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Больные растения не более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1.2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2.0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4.0</a:t>
                      </a:r>
                      <a:endParaRPr lang="ru-RU" dirty="0"/>
                    </a:p>
                  </a:txBody>
                  <a:tcPr/>
                </a:tc>
              </a:tr>
              <a:tr h="615718"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 том числе: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61571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Вирусные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1.0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1.5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3.0</a:t>
                      </a:r>
                      <a:endParaRPr lang="ru-RU" dirty="0"/>
                    </a:p>
                  </a:txBody>
                  <a:tcPr/>
                </a:tc>
              </a:tr>
              <a:tr h="61571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Поражения черной ножки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0,2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0,5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0,7</a:t>
                      </a:r>
                      <a:endParaRPr lang="ru-RU" dirty="0"/>
                    </a:p>
                  </a:txBody>
                  <a:tcPr/>
                </a:tc>
              </a:tr>
              <a:tr h="61571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Кольцевая гниль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0,3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7295301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ru-RU" b="1" i="1" dirty="0"/>
              <a:t>Пример.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 Апробирован участок площадью 15 гектаров, осмотрено всего 500 кустов, из них оказалось </a:t>
            </a:r>
            <a:r>
              <a:rPr lang="ru-RU" dirty="0" err="1"/>
              <a:t>красноклубневой</a:t>
            </a:r>
            <a:r>
              <a:rPr lang="ru-RU" dirty="0"/>
              <a:t> примеси 5 кустов, или 1%, примеси с белыми клубнями 4 куста, или 0,8%.</a:t>
            </a:r>
          </a:p>
          <a:p>
            <a:r>
              <a:rPr lang="ru-RU" dirty="0"/>
              <a:t>Всего примесей 1,8%, следовательно, посев имеет сортовую чистоту  98,2% (100-1,8).</a:t>
            </a:r>
          </a:p>
          <a:p>
            <a:r>
              <a:rPr lang="ru-RU" dirty="0"/>
              <a:t>Больных растений было: с черной ножкой два куста, или 0,4%, поражено вирусом 12 кустов, или 2,4%. Всего больных растений 2,8%.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53615937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slide-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4000" cy="6126163"/>
          </a:xfr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Пример на 50 га</a:t>
            </a:r>
            <a:endParaRPr lang="ru-RU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5719"/>
          </a:xfrm>
        </p:spPr>
        <p:txBody>
          <a:bodyPr>
            <a:normAutofit fontScale="90000"/>
          </a:bodyPr>
          <a:lstStyle/>
          <a:p>
            <a:r>
              <a:rPr lang="ru-RU" dirty="0"/>
              <a:t>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6143668"/>
          </a:xfrm>
        </p:spPr>
        <p:txBody>
          <a:bodyPr>
            <a:normAutofit/>
          </a:bodyPr>
          <a:lstStyle/>
          <a:p>
            <a:r>
              <a:rPr lang="kk-KZ" dirty="0" smtClean="0"/>
              <a:t>Если участок свыше 15 га на каждый 5 га берутся 2 дополнительной пробы.</a:t>
            </a:r>
          </a:p>
          <a:p>
            <a:r>
              <a:rPr lang="kk-KZ" dirty="0" smtClean="0"/>
              <a:t>На 15 га =25 проб</a:t>
            </a:r>
          </a:p>
          <a:p>
            <a:r>
              <a:rPr lang="kk-KZ" dirty="0" smtClean="0"/>
              <a:t>50-15 =35 га</a:t>
            </a:r>
          </a:p>
          <a:p>
            <a:r>
              <a:rPr lang="kk-KZ" dirty="0" smtClean="0"/>
              <a:t>35делим 5га  =</a:t>
            </a:r>
            <a:r>
              <a:rPr lang="kk-KZ" dirty="0" smtClean="0"/>
              <a:t>7раз</a:t>
            </a:r>
            <a:endParaRPr lang="kk-KZ" dirty="0" smtClean="0"/>
          </a:p>
          <a:p>
            <a:r>
              <a:rPr lang="kk-KZ" dirty="0" smtClean="0"/>
              <a:t>7*2 пробы=14 </a:t>
            </a:r>
            <a:r>
              <a:rPr lang="kk-KZ" dirty="0" smtClean="0"/>
              <a:t>проб</a:t>
            </a:r>
          </a:p>
          <a:p>
            <a:r>
              <a:rPr lang="kk-KZ" dirty="0" smtClean="0"/>
              <a:t>25+14=39 пробХ20=  780  кустов</a:t>
            </a:r>
            <a:endParaRPr lang="kk-KZ" dirty="0" smtClean="0"/>
          </a:p>
          <a:p>
            <a:r>
              <a:rPr lang="kk-KZ" dirty="0" smtClean="0"/>
              <a:t>14*20 кустов  =280 кустов</a:t>
            </a:r>
          </a:p>
          <a:p>
            <a:r>
              <a:rPr lang="kk-KZ" dirty="0" smtClean="0"/>
              <a:t>25*20 =500 кустов</a:t>
            </a:r>
          </a:p>
          <a:p>
            <a:r>
              <a:rPr lang="kk-KZ" dirty="0" smtClean="0"/>
              <a:t>500+280 =780кустов</a:t>
            </a:r>
            <a:endParaRPr lang="ru-RU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fitoprochistka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62000" y="404664"/>
            <a:ext cx="8058472" cy="6192688"/>
          </a:xfr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kk-KZ" dirty="0" smtClean="0"/>
              <a:t>Тестілеу нәтижелері бойынша олар ГОСТ 33996-2016 қосымшаларында көрсетілген құжаттарды жасайды, атап айтқанда: </a:t>
            </a:r>
          </a:p>
          <a:p>
            <a:r>
              <a:rPr lang="kk-KZ" dirty="0" smtClean="0"/>
              <a:t>инспекция туралы есеп - бастапқы материал және бірінші буын туралы; </a:t>
            </a:r>
          </a:p>
          <a:p>
            <a:r>
              <a:rPr lang="kk-KZ" dirty="0" smtClean="0"/>
              <a:t>супер-элиталық, супер-элиталық, элиталық және репродуктивті қону алаңдарында тексеру актісі. Т</a:t>
            </a:r>
          </a:p>
          <a:p>
            <a:r>
              <a:rPr lang="kk-KZ" dirty="0" smtClean="0"/>
              <a:t>ұқымдық картоп екпелерін тексеру және сынау актілері үш данада жасалады: біріншісі өндірушіде (тұқымдық картоп өндірушісі) қалады, екіншісі апробаторда қалдырылады, үшіншісі тұқымдық картоптың сорттық және отырғызу сапасын растайтын құжаттарды беретін ұйымға жіберіледі.</a:t>
            </a:r>
          </a:p>
          <a:p>
            <a:r>
              <a:rPr lang="en-US" dirty="0" err="1" smtClean="0"/>
              <a:t>Testilew</a:t>
            </a:r>
            <a:r>
              <a:rPr lang="en-US" dirty="0" smtClean="0"/>
              <a:t> n</a:t>
            </a:r>
          </a:p>
          <a:p>
            <a:endParaRPr lang="ru-RU" dirty="0"/>
          </a:p>
        </p:txBody>
      </p:sp>
      <p:pic>
        <p:nvPicPr>
          <p:cNvPr id="35841" name="Picture 1" descr="C:\Users\Komp\Desktop\7e579459-d850-4342-bf11-18c0b973f1f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524000" y="-4763"/>
            <a:ext cx="12192000" cy="68675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396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/>
          <a:lstStyle/>
          <a:p>
            <a:r>
              <a:rPr lang="ru-RU" dirty="0" smtClean="0"/>
              <a:t>1000м :39</a:t>
            </a:r>
            <a:r>
              <a:rPr lang="kk-KZ" dirty="0" smtClean="0"/>
              <a:t> =25,6 =26</a:t>
            </a:r>
          </a:p>
          <a:p>
            <a:r>
              <a:rPr lang="kk-KZ" dirty="0" smtClean="0"/>
              <a:t>20*0,35 см =7 метров(0,35 растояние между клубнями)</a:t>
            </a:r>
          </a:p>
          <a:p>
            <a:r>
              <a:rPr lang="kk-KZ" dirty="0" smtClean="0"/>
              <a:t>500:39 =13 метра</a:t>
            </a:r>
          </a:p>
          <a:p>
            <a:r>
              <a:rPr lang="kk-KZ" dirty="0" smtClean="0"/>
              <a:t>0,7-растояние в ширину междурядий</a:t>
            </a:r>
          </a:p>
          <a:p>
            <a:r>
              <a:rPr lang="kk-KZ" dirty="0" smtClean="0"/>
              <a:t>13*0,7 =19 метров</a:t>
            </a:r>
            <a:endParaRPr lang="ru-RU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026" name="AutoShape 2" descr="blob:https://web.whatsapp.com/26205cc7-9dab-4ce0-92fb-3b39ec9fe40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7" name="Picture 3" descr="C:\Users\Komp\Desktop\26205cc7-9dab-4ce0-92fb-3b39ec9fe40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33350" y="-2667000"/>
            <a:ext cx="9410700" cy="1219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 fontScale="90000"/>
          </a:bodyPr>
          <a:lstStyle/>
          <a:p>
            <a:r>
              <a:rPr lang="kk-KZ" sz="2400" dirty="0" smtClean="0"/>
              <a:t>Регистрационный лист</a:t>
            </a:r>
            <a:br>
              <a:rPr lang="kk-KZ" sz="2400" dirty="0" smtClean="0"/>
            </a:br>
            <a:r>
              <a:rPr lang="kk-KZ" sz="2400" dirty="0" smtClean="0"/>
              <a:t>к акту апробации посевов картофеля </a:t>
            </a:r>
            <a:r>
              <a:rPr lang="ru-RU" sz="2400" dirty="0" smtClean="0"/>
              <a:t>№__</a:t>
            </a:r>
            <a:r>
              <a:rPr lang="kk-KZ" sz="2400" dirty="0" smtClean="0"/>
              <a:t/>
            </a:r>
            <a:br>
              <a:rPr lang="kk-KZ" sz="2400" dirty="0" smtClean="0"/>
            </a:br>
            <a:endParaRPr lang="ru-RU" sz="24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51518" y="1052744"/>
          <a:ext cx="8892481" cy="98383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8163"/>
                <a:gridCol w="922702"/>
                <a:gridCol w="922702"/>
                <a:gridCol w="922702"/>
                <a:gridCol w="922702"/>
                <a:gridCol w="922702"/>
                <a:gridCol w="922702"/>
                <a:gridCol w="922702"/>
                <a:gridCol w="922702"/>
                <a:gridCol w="922702"/>
              </a:tblGrid>
              <a:tr h="732780">
                <a:tc>
                  <a:txBody>
                    <a:bodyPr/>
                    <a:lstStyle/>
                    <a:p>
                      <a:r>
                        <a:rPr lang="ru-RU" dirty="0" smtClean="0"/>
                        <a:t>кусты</a:t>
                      </a:r>
                      <a:endParaRPr lang="ru-RU" dirty="0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пробы</a:t>
                      </a:r>
                      <a:endParaRPr lang="ru-RU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418731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итд</a:t>
                      </a:r>
                      <a:endParaRPr lang="ru-RU" dirty="0"/>
                    </a:p>
                  </a:txBody>
                  <a:tcPr/>
                </a:tc>
              </a:tr>
              <a:tr h="418731"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</a:tr>
              <a:tr h="418731"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ЧН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</a:tr>
              <a:tr h="418731"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</a:tr>
              <a:tr h="418731">
                <a:tc>
                  <a:txBody>
                    <a:bodyPr/>
                    <a:lstStyle/>
                    <a:p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err="1" smtClean="0"/>
                        <a:t>кк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В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</a:tr>
              <a:tr h="418731"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</a:tr>
              <a:tr h="418731">
                <a:tc>
                  <a:txBody>
                    <a:bodyPr/>
                    <a:lstStyle/>
                    <a:p>
                      <a:r>
                        <a:rPr lang="ru-RU" dirty="0" smtClean="0"/>
                        <a:t>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</a:tr>
              <a:tr h="418731">
                <a:tc>
                  <a:txBody>
                    <a:bodyPr/>
                    <a:lstStyle/>
                    <a:p>
                      <a:r>
                        <a:rPr lang="ru-RU" dirty="0" smtClean="0"/>
                        <a:t>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</a:tr>
              <a:tr h="418731">
                <a:tc>
                  <a:txBody>
                    <a:bodyPr/>
                    <a:lstStyle/>
                    <a:p>
                      <a:r>
                        <a:rPr lang="ru-RU" dirty="0" smtClean="0"/>
                        <a:t>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БК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</a:tr>
              <a:tr h="418731">
                <a:tc>
                  <a:txBody>
                    <a:bodyPr/>
                    <a:lstStyle/>
                    <a:p>
                      <a:r>
                        <a:rPr lang="ru-RU" dirty="0" smtClean="0"/>
                        <a:t>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</a:tr>
              <a:tr h="418731">
                <a:tc>
                  <a:txBody>
                    <a:bodyPr/>
                    <a:lstStyle/>
                    <a:p>
                      <a:r>
                        <a:rPr lang="ru-RU" dirty="0" smtClean="0"/>
                        <a:t>10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</a:tr>
              <a:tr h="418731">
                <a:tc>
                  <a:txBody>
                    <a:bodyPr/>
                    <a:lstStyle/>
                    <a:p>
                      <a:r>
                        <a:rPr lang="ru-RU" dirty="0" smtClean="0"/>
                        <a:t>11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БК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</a:tr>
              <a:tr h="418731">
                <a:tc>
                  <a:txBody>
                    <a:bodyPr/>
                    <a:lstStyle/>
                    <a:p>
                      <a:r>
                        <a:rPr lang="ru-RU" dirty="0" smtClean="0"/>
                        <a:t>12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КГ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</a:tr>
              <a:tr h="418731">
                <a:tc>
                  <a:txBody>
                    <a:bodyPr/>
                    <a:lstStyle/>
                    <a:p>
                      <a:r>
                        <a:rPr lang="ru-RU" dirty="0" smtClean="0"/>
                        <a:t>13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</a:tr>
              <a:tr h="418731">
                <a:tc>
                  <a:txBody>
                    <a:bodyPr/>
                    <a:lstStyle/>
                    <a:p>
                      <a:r>
                        <a:rPr lang="ru-RU" dirty="0" smtClean="0"/>
                        <a:t>14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</a:tr>
              <a:tr h="418731">
                <a:tc>
                  <a:txBody>
                    <a:bodyPr/>
                    <a:lstStyle/>
                    <a:p>
                      <a:r>
                        <a:rPr lang="ru-RU" dirty="0" smtClean="0"/>
                        <a:t>15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</a:tr>
              <a:tr h="418731">
                <a:tc>
                  <a:txBody>
                    <a:bodyPr/>
                    <a:lstStyle/>
                    <a:p>
                      <a:r>
                        <a:rPr lang="ru-RU" dirty="0" smtClean="0"/>
                        <a:t>16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КГ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</a:tr>
              <a:tr h="418731">
                <a:tc>
                  <a:txBody>
                    <a:bodyPr/>
                    <a:lstStyle/>
                    <a:p>
                      <a:r>
                        <a:rPr lang="ru-RU" dirty="0" smtClean="0"/>
                        <a:t>17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</a:tr>
              <a:tr h="418731">
                <a:tc>
                  <a:txBody>
                    <a:bodyPr/>
                    <a:lstStyle/>
                    <a:p>
                      <a:r>
                        <a:rPr lang="ru-RU" dirty="0" smtClean="0"/>
                        <a:t>18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</a:tr>
              <a:tr h="418731">
                <a:tc>
                  <a:txBody>
                    <a:bodyPr/>
                    <a:lstStyle/>
                    <a:p>
                      <a:r>
                        <a:rPr lang="ru-RU" dirty="0" smtClean="0"/>
                        <a:t>20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Условные обозначения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БК  - </a:t>
            </a:r>
            <a:r>
              <a:rPr lang="ru-RU" dirty="0" err="1" smtClean="0"/>
              <a:t>белоклубневые</a:t>
            </a:r>
            <a:endParaRPr lang="ru-RU" dirty="0" smtClean="0"/>
          </a:p>
          <a:p>
            <a:r>
              <a:rPr lang="ru-RU" dirty="0" smtClean="0"/>
              <a:t>КК-</a:t>
            </a:r>
            <a:r>
              <a:rPr lang="ru-RU" dirty="0" err="1" smtClean="0"/>
              <a:t>красноклубневые</a:t>
            </a:r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Больные растения </a:t>
            </a:r>
          </a:p>
          <a:p>
            <a:r>
              <a:rPr lang="ru-RU" dirty="0" smtClean="0"/>
              <a:t>В-  вирусные</a:t>
            </a:r>
          </a:p>
          <a:p>
            <a:r>
              <a:rPr lang="ru-RU" dirty="0" smtClean="0"/>
              <a:t>ЧН- черной </a:t>
            </a:r>
            <a:r>
              <a:rPr lang="ru-RU" dirty="0"/>
              <a:t>ножкой </a:t>
            </a:r>
            <a:endParaRPr lang="ru-RU" dirty="0" smtClean="0"/>
          </a:p>
          <a:p>
            <a:r>
              <a:rPr lang="ru-RU" dirty="0" smtClean="0"/>
              <a:t>КГ   -кольцевая гниль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46347639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Расчет процента </a:t>
            </a:r>
            <a:r>
              <a:rPr lang="ru-RU" dirty="0"/>
              <a:t>примеси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 fontScale="92500" lnSpcReduction="10000"/>
          </a:bodyPr>
          <a:lstStyle/>
          <a:p>
            <a:r>
              <a:rPr lang="ru-RU" dirty="0" err="1" smtClean="0"/>
              <a:t>Осмотренно</a:t>
            </a:r>
            <a:r>
              <a:rPr lang="ru-RU" dirty="0" smtClean="0"/>
              <a:t> -780  кустов</a:t>
            </a:r>
          </a:p>
          <a:p>
            <a:r>
              <a:rPr lang="ru-RU" dirty="0" smtClean="0"/>
              <a:t>КК-3,  БК-2,   В-6,   ЧН-2</a:t>
            </a:r>
          </a:p>
          <a:p>
            <a:r>
              <a:rPr lang="ru-RU" dirty="0" smtClean="0"/>
              <a:t>3+2=5</a:t>
            </a:r>
            <a:endParaRPr lang="ru-RU" dirty="0" smtClean="0"/>
          </a:p>
          <a:p>
            <a:r>
              <a:rPr lang="ru-RU" b="1" dirty="0" smtClean="0"/>
              <a:t>Сортовая чистота </a:t>
            </a:r>
            <a:r>
              <a:rPr lang="ru-RU" dirty="0" smtClean="0"/>
              <a:t>780х100</a:t>
            </a:r>
          </a:p>
          <a:p>
            <a:r>
              <a:rPr lang="ru-RU" dirty="0" smtClean="0"/>
              <a:t> </a:t>
            </a:r>
            <a:r>
              <a:rPr lang="ru-RU" dirty="0" smtClean="0"/>
              <a:t>                                  </a:t>
            </a:r>
            <a:r>
              <a:rPr lang="ru-RU" dirty="0" smtClean="0"/>
              <a:t>/</a:t>
            </a:r>
            <a:r>
              <a:rPr lang="ru-RU" dirty="0" smtClean="0"/>
              <a:t>780+5 = </a:t>
            </a:r>
            <a:r>
              <a:rPr lang="ru-RU" b="1" dirty="0" smtClean="0"/>
              <a:t>99,4%</a:t>
            </a:r>
          </a:p>
          <a:p>
            <a:r>
              <a:rPr lang="ru-RU" dirty="0" smtClean="0"/>
              <a:t>Процент примеси</a:t>
            </a:r>
          </a:p>
          <a:p>
            <a:r>
              <a:rPr lang="ru-RU" dirty="0" smtClean="0"/>
              <a:t> БК= 2х100/780=0,3%</a:t>
            </a:r>
          </a:p>
          <a:p>
            <a:r>
              <a:rPr lang="ru-RU" dirty="0" smtClean="0"/>
              <a:t>КК=</a:t>
            </a:r>
            <a:r>
              <a:rPr lang="ru-RU" dirty="0"/>
              <a:t> </a:t>
            </a:r>
            <a:r>
              <a:rPr lang="ru-RU" dirty="0" smtClean="0"/>
              <a:t>3х100/780=0,4%</a:t>
            </a:r>
          </a:p>
          <a:p>
            <a:r>
              <a:rPr lang="ru-RU" dirty="0" smtClean="0"/>
              <a:t>В=</a:t>
            </a:r>
            <a:r>
              <a:rPr lang="ru-RU" dirty="0"/>
              <a:t> </a:t>
            </a:r>
            <a:r>
              <a:rPr lang="ru-RU" dirty="0" smtClean="0"/>
              <a:t>6х100/780=0,8%</a:t>
            </a:r>
          </a:p>
          <a:p>
            <a:r>
              <a:rPr lang="ru-RU" dirty="0" smtClean="0"/>
              <a:t>ЧН=</a:t>
            </a:r>
            <a:r>
              <a:rPr lang="ru-RU" dirty="0"/>
              <a:t> 2х100/780=0,3%</a:t>
            </a:r>
          </a:p>
        </p:txBody>
      </p:sp>
    </p:spTree>
    <p:extLst>
      <p:ext uri="{BB962C8B-B14F-4D97-AF65-F5344CB8AC3E}">
        <p14:creationId xmlns="" xmlns:p14="http://schemas.microsoft.com/office/powerpoint/2010/main" val="2306848061"/>
      </p:ext>
    </p:extLst>
  </p:cSld>
  <p:clrMapOvr>
    <a:masterClrMapping/>
  </p:clrMapOvr>
</p:sld>
</file>

<file path=ppt/theme/theme1.xml><?xml version="1.0" encoding="utf-8"?>
<a:theme xmlns:a="http://schemas.openxmlformats.org/drawingml/2006/main" name="РЕЖИМЫ ХРАНЕНИЯ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ПОСЕВНЫЕ КАЧЕСТВА СЕМЯН</Template>
  <TotalTime>600</TotalTime>
  <Words>1322</Words>
  <Application>Microsoft Office PowerPoint</Application>
  <PresentationFormat>Экран (4:3)</PresentationFormat>
  <Paragraphs>243</Paragraphs>
  <Slides>39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39</vt:i4>
      </vt:variant>
    </vt:vector>
  </HeadingPairs>
  <TitlesOfParts>
    <vt:vector size="40" baseType="lpstr">
      <vt:lpstr>РЕЖИМЫ ХРАНЕНИЯ</vt:lpstr>
      <vt:lpstr>Техника апробации картофеля</vt:lpstr>
      <vt:lpstr>.</vt:lpstr>
      <vt:lpstr>Апробатор не позднее чем за две недели до апробации проводит следующую подготовительную работу:</vt:lpstr>
      <vt:lpstr>Слайд 4</vt:lpstr>
      <vt:lpstr>Слайд 5</vt:lpstr>
      <vt:lpstr>.</vt:lpstr>
      <vt:lpstr>Приложение 1Б </vt:lpstr>
      <vt:lpstr>.</vt:lpstr>
      <vt:lpstr>.</vt:lpstr>
      <vt:lpstr>.</vt:lpstr>
      <vt:lpstr>.</vt:lpstr>
      <vt:lpstr>.</vt:lpstr>
      <vt:lpstr>Слайд 13</vt:lpstr>
      <vt:lpstr>Слайд 14</vt:lpstr>
      <vt:lpstr>Слайд 15</vt:lpstr>
      <vt:lpstr>.</vt:lpstr>
      <vt:lpstr>.</vt:lpstr>
      <vt:lpstr>.</vt:lpstr>
      <vt:lpstr> Таблица 2 Количество проб и растений на участке </vt:lpstr>
      <vt:lpstr>.</vt:lpstr>
      <vt:lpstr>Слайд 21</vt:lpstr>
      <vt:lpstr>Регистрационный лист к акту апробации посевов картофеля №__ </vt:lpstr>
      <vt:lpstr>.</vt:lpstr>
      <vt:lpstr>.</vt:lpstr>
      <vt:lpstr>Слайд 25</vt:lpstr>
      <vt:lpstr>Слайд 26</vt:lpstr>
      <vt:lpstr>Слайд 27</vt:lpstr>
      <vt:lpstr>Категория чистоты </vt:lpstr>
      <vt:lpstr>Пример.</vt:lpstr>
      <vt:lpstr>Слайд 30</vt:lpstr>
      <vt:lpstr>.</vt:lpstr>
      <vt:lpstr>.</vt:lpstr>
      <vt:lpstr>Слайд 33</vt:lpstr>
      <vt:lpstr>Слайд 34</vt:lpstr>
      <vt:lpstr>.</vt:lpstr>
      <vt:lpstr>Слайд 36</vt:lpstr>
      <vt:lpstr>Регистрационный лист к акту апробации посевов картофеля №__ </vt:lpstr>
      <vt:lpstr>Условные обозначения</vt:lpstr>
      <vt:lpstr>Расчет процента примеси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Техника апробации картофеля</dc:title>
  <dc:creator>25</dc:creator>
  <cp:lastModifiedBy>Komp</cp:lastModifiedBy>
  <cp:revision>53</cp:revision>
  <dcterms:created xsi:type="dcterms:W3CDTF">2017-02-22T05:19:18Z</dcterms:created>
  <dcterms:modified xsi:type="dcterms:W3CDTF">2020-04-23T05:11:58Z</dcterms:modified>
</cp:coreProperties>
</file>